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3"/>
  </p:notesMasterIdLst>
  <p:handoutMasterIdLst>
    <p:handoutMasterId r:id="rId24"/>
  </p:handoutMasterIdLst>
  <p:sldIdLst>
    <p:sldId id="270" r:id="rId2"/>
    <p:sldId id="354" r:id="rId3"/>
    <p:sldId id="344" r:id="rId4"/>
    <p:sldId id="407" r:id="rId5"/>
    <p:sldId id="388" r:id="rId6"/>
    <p:sldId id="389" r:id="rId7"/>
    <p:sldId id="390" r:id="rId8"/>
    <p:sldId id="416" r:id="rId9"/>
    <p:sldId id="363" r:id="rId10"/>
    <p:sldId id="391" r:id="rId11"/>
    <p:sldId id="392" r:id="rId12"/>
    <p:sldId id="410" r:id="rId13"/>
    <p:sldId id="413" r:id="rId14"/>
    <p:sldId id="414" r:id="rId15"/>
    <p:sldId id="409" r:id="rId16"/>
    <p:sldId id="406" r:id="rId17"/>
    <p:sldId id="415" r:id="rId18"/>
    <p:sldId id="396" r:id="rId19"/>
    <p:sldId id="397" r:id="rId20"/>
    <p:sldId id="398" r:id="rId21"/>
    <p:sldId id="385"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FFFFFF"/>
    <a:srgbClr val="00FF80"/>
    <a:srgbClr val="008040"/>
    <a:srgbClr val="4BFFFC"/>
    <a:srgbClr val="226F6E"/>
    <a:srgbClr val="2C8A88"/>
    <a:srgbClr val="FF4007"/>
    <a:srgbClr val="FF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88" autoAdjust="0"/>
    <p:restoredTop sz="76216" autoAdjust="0"/>
  </p:normalViewPr>
  <p:slideViewPr>
    <p:cSldViewPr>
      <p:cViewPr varScale="1">
        <p:scale>
          <a:sx n="10" d="100"/>
          <a:sy n="10" d="100"/>
        </p:scale>
        <p:origin x="-352" y="16"/>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8/29/17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8/29/17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3498076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This statement should be in the forefront of everything we do.  If this isn’t true - we need to closely examine our current plans for building this infrastructure.</a:t>
            </a:r>
          </a:p>
        </p:txBody>
      </p:sp>
      <p:sp>
        <p:nvSpPr>
          <p:cNvPr id="496" name="Shape 4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19279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655516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a:p>
        </p:txBody>
      </p:sp>
    </p:spTree>
    <p:extLst>
      <p:ext uri="{BB962C8B-B14F-4D97-AF65-F5344CB8AC3E}">
        <p14:creationId xmlns:p14="http://schemas.microsoft.com/office/powerpoint/2010/main" val="655516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78571"/>
              <a:buFont typeface="Arial"/>
              <a:buNone/>
            </a:pPr>
            <a:r>
              <a:rPr lang="en" sz="1400"/>
              <a:t>SLIDES 10 – 14: we address the beliefs that are essential to the underpinning culture that is essential to this work</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Quickly go through the next set of slides and explain that these beliefs lay the foundation for the more concrete steps we take to develop a multi-tiered system of support.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 team-based problem-solving approach is the backbone to this school improvement framework.</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65551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19279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looking across schools that were successfully engaged in building an MTSS these 3 themes emerged:</a:t>
            </a:r>
          </a:p>
          <a:p>
            <a:r>
              <a:rPr lang="en-US" sz="1200" kern="1200" dirty="0" smtClean="0">
                <a:solidFill>
                  <a:schemeClr val="tx1"/>
                </a:solidFill>
                <a:effectLst/>
                <a:latin typeface="+mn-lt"/>
                <a:ea typeface="+mn-ea"/>
                <a:cs typeface="+mn-cs"/>
              </a:rPr>
              <a:t>1. Linking the work to the PLC’s</a:t>
            </a:r>
          </a:p>
          <a:p>
            <a:r>
              <a:rPr lang="en-US" sz="1200" kern="1200" dirty="0" smtClean="0">
                <a:solidFill>
                  <a:schemeClr val="tx1"/>
                </a:solidFill>
                <a:effectLst/>
                <a:latin typeface="+mn-lt"/>
                <a:ea typeface="+mn-ea"/>
                <a:cs typeface="+mn-cs"/>
              </a:rPr>
              <a:t>2. Engaging Staff in Dialogue Throughout the Implementation</a:t>
            </a:r>
          </a:p>
          <a:p>
            <a:r>
              <a:rPr lang="en-US" sz="1200" kern="1200" dirty="0" smtClean="0">
                <a:solidFill>
                  <a:schemeClr val="tx1"/>
                </a:solidFill>
                <a:effectLst/>
                <a:latin typeface="+mn-lt"/>
                <a:ea typeface="+mn-ea"/>
                <a:cs typeface="+mn-cs"/>
              </a:rPr>
              <a:t>3. Persevering in the Face of Setbacks </a:t>
            </a:r>
          </a:p>
          <a:p>
            <a:r>
              <a:rPr lang="en-US" sz="1200" kern="1200" dirty="0" smtClean="0">
                <a:solidFill>
                  <a:schemeClr val="tx1"/>
                </a:solidFill>
                <a:effectLst/>
                <a:latin typeface="+mn-lt"/>
                <a:ea typeface="+mn-ea"/>
                <a:cs typeface="+mn-cs"/>
              </a:rPr>
              <a:t>– Grit </a:t>
            </a:r>
          </a:p>
          <a:p>
            <a:r>
              <a:rPr lang="en-US" sz="1200" kern="1200" dirty="0" smtClean="0">
                <a:solidFill>
                  <a:schemeClr val="tx1"/>
                </a:solidFill>
                <a:effectLst/>
                <a:latin typeface="+mn-lt"/>
                <a:ea typeface="+mn-ea"/>
                <a:cs typeface="+mn-cs"/>
              </a:rPr>
              <a:t>-Perseverance </a:t>
            </a:r>
          </a:p>
          <a:p>
            <a:r>
              <a:rPr lang="en-US" sz="1200" kern="1200" dirty="0" smtClean="0">
                <a:solidFill>
                  <a:schemeClr val="tx1"/>
                </a:solidFill>
                <a:effectLst/>
                <a:latin typeface="+mn-lt"/>
                <a:ea typeface="+mn-ea"/>
                <a:cs typeface="+mn-cs"/>
              </a:rPr>
              <a:t>– Problem Solving</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65551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69850" algn="l" rtl="0">
              <a:spcBef>
                <a:spcPts val="0"/>
              </a:spcBef>
              <a:buClr>
                <a:schemeClr val="dk1"/>
              </a:buClr>
              <a:buSzPct val="78571"/>
              <a:buFont typeface="Arial"/>
              <a:buNone/>
            </a:pPr>
            <a:r>
              <a:rPr lang="en" sz="1400" dirty="0" smtClean="0"/>
              <a:t>Expand </a:t>
            </a:r>
            <a:r>
              <a:rPr lang="en" sz="1400" dirty="0"/>
              <a:t>on the PLC theme – leadership becomes “us”</a:t>
            </a:r>
          </a:p>
          <a:p>
            <a:pPr marL="0" marR="0" lvl="0" indent="0" algn="l" rtl="0">
              <a:spcBef>
                <a:spcPts val="0"/>
              </a:spcBef>
              <a:buClr>
                <a:schemeClr val="dk1"/>
              </a:buClr>
              <a:buSzPct val="25000"/>
              <a:buFont typeface="Arial"/>
              <a:buNone/>
            </a:pPr>
            <a:r>
              <a:rPr lang="en" sz="1100" b="0" i="0" u="none" strike="noStrike" cap="none" dirty="0">
                <a:solidFill>
                  <a:schemeClr val="dk1"/>
                </a:solidFill>
                <a:latin typeface="Arial"/>
                <a:ea typeface="Arial"/>
                <a:cs typeface="Arial"/>
                <a:sym typeface="Arial"/>
              </a:rPr>
              <a:t>Within an MTSS, when we consider Leadership, it’s not thought of as an individual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Rather - leadership is baked into the DNA of the school  - we can’t depend on a single individual to lead this work - definitely a team approach</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Have participants rate where they currently would rate 1-3 their school on this component (1= we’ve got a lot of work to do 3= this is a real strength) with a partner.  Debrief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0AF836-D656-4547-9637-A6A99E59345E}"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ED4C6-55B7-F24D-9AE6-F1BA509E45B5}" type="slidenum">
              <a:rPr lang="en-US" smtClean="0"/>
              <a:t>‹#›</a:t>
            </a:fld>
            <a:endParaRPr lang="en-US"/>
          </a:p>
        </p:txBody>
      </p:sp>
    </p:spTree>
    <p:extLst>
      <p:ext uri="{BB962C8B-B14F-4D97-AF65-F5344CB8AC3E}">
        <p14:creationId xmlns:p14="http://schemas.microsoft.com/office/powerpoint/2010/main" val="294924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1855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77246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15495" y="390467"/>
            <a:ext cx="11357840" cy="1067997"/>
          </a:xfrm>
          <a:prstGeom prst="rect">
            <a:avLst/>
          </a:prstGeom>
          <a:noFill/>
          <a:ln>
            <a:noFill/>
          </a:ln>
        </p:spPr>
        <p:txBody>
          <a:bodyPr lIns="121879" tIns="121879" rIns="121879" bIns="121879" anchor="t" anchorCtr="0"/>
          <a:lstStyle>
            <a:lvl1pPr marL="0" marR="0" lvl="0" indent="0" algn="ctr" rtl="0">
              <a:lnSpc>
                <a:spcPct val="100000"/>
              </a:lnSpc>
              <a:spcBef>
                <a:spcPts val="0"/>
              </a:spcBef>
              <a:spcAft>
                <a:spcPts val="0"/>
              </a:spcAft>
              <a:buClr>
                <a:schemeClr val="dk1"/>
              </a:buClr>
              <a:buFont typeface="Calibri"/>
              <a:buNone/>
              <a:defRPr sz="5900" b="0" i="0" u="none" strike="noStrike" cap="none">
                <a:solidFill>
                  <a:schemeClr val="dk1"/>
                </a:solidFill>
                <a:latin typeface="Calibri"/>
                <a:ea typeface="Calibri"/>
                <a:cs typeface="Calibri"/>
                <a:sym typeface="Calibri"/>
              </a:defRPr>
            </a:lvl1pPr>
            <a:lvl2pPr lvl="1" indent="0">
              <a:spcBef>
                <a:spcPts val="0"/>
              </a:spcBef>
              <a:buFont typeface="Arial"/>
              <a:buNone/>
              <a:defRPr sz="2400"/>
            </a:lvl2pPr>
            <a:lvl3pPr lvl="2" indent="0">
              <a:spcBef>
                <a:spcPts val="0"/>
              </a:spcBef>
              <a:buFont typeface="Arial"/>
              <a:buNone/>
              <a:defRPr sz="2400"/>
            </a:lvl3pPr>
            <a:lvl4pPr lvl="3" indent="0">
              <a:spcBef>
                <a:spcPts val="0"/>
              </a:spcBef>
              <a:buFont typeface="Arial"/>
              <a:buNone/>
              <a:defRPr sz="2400"/>
            </a:lvl4pPr>
            <a:lvl5pPr lvl="4" indent="0">
              <a:spcBef>
                <a:spcPts val="0"/>
              </a:spcBef>
              <a:buFont typeface="Arial"/>
              <a:buNone/>
              <a:defRPr sz="2400"/>
            </a:lvl5pPr>
            <a:lvl6pPr lvl="5" indent="0">
              <a:spcBef>
                <a:spcPts val="0"/>
              </a:spcBef>
              <a:buFont typeface="Arial"/>
              <a:buNone/>
              <a:defRPr sz="2400"/>
            </a:lvl6pPr>
            <a:lvl7pPr lvl="6" indent="0">
              <a:spcBef>
                <a:spcPts val="0"/>
              </a:spcBef>
              <a:buFont typeface="Arial"/>
              <a:buNone/>
              <a:defRPr sz="2400"/>
            </a:lvl7pPr>
            <a:lvl8pPr lvl="7" indent="0">
              <a:spcBef>
                <a:spcPts val="0"/>
              </a:spcBef>
              <a:buFont typeface="Arial"/>
              <a:buNone/>
              <a:defRPr sz="2400"/>
            </a:lvl8pPr>
            <a:lvl9pPr lvl="8" indent="0">
              <a:spcBef>
                <a:spcPts val="0"/>
              </a:spcBef>
              <a:buFont typeface="Arial"/>
              <a:buNone/>
              <a:defRPr sz="2400"/>
            </a:lvl9pPr>
          </a:lstStyle>
          <a:p>
            <a:endParaRPr/>
          </a:p>
        </p:txBody>
      </p:sp>
      <p:sp>
        <p:nvSpPr>
          <p:cNvPr id="17" name="Shape 17"/>
          <p:cNvSpPr txBox="1">
            <a:spLocks noGrp="1"/>
          </p:cNvSpPr>
          <p:nvPr>
            <p:ph type="body" idx="1"/>
          </p:nvPr>
        </p:nvSpPr>
        <p:spPr>
          <a:xfrm>
            <a:off x="415495" y="1638234"/>
            <a:ext cx="11357840" cy="4453597"/>
          </a:xfrm>
          <a:prstGeom prst="rect">
            <a:avLst/>
          </a:prstGeom>
          <a:noFill/>
          <a:ln>
            <a:noFill/>
          </a:ln>
        </p:spPr>
        <p:txBody>
          <a:bodyPr lIns="121879" tIns="121879" rIns="121879" bIns="121879" anchor="t" anchorCtr="0"/>
          <a:lstStyle>
            <a:lvl1pPr marL="457120" marR="0" lvl="0" indent="84652" algn="l" rtl="0">
              <a:lnSpc>
                <a:spcPct val="100000"/>
              </a:lnSpc>
              <a:spcBef>
                <a:spcPts val="0"/>
              </a:spcBef>
              <a:spcAft>
                <a:spcPts val="0"/>
              </a:spcAft>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427" marR="0" lvl="1" indent="93117" algn="l" rtl="0">
              <a:lnSpc>
                <a:spcPct val="100000"/>
              </a:lnSpc>
              <a:spcBef>
                <a:spcPts val="0"/>
              </a:spcBef>
              <a:spcAft>
                <a:spcPts val="0"/>
              </a:spcAft>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3733" marR="0" lvl="2" indent="101582" algn="l" rtl="0">
              <a:lnSpc>
                <a:spcPct val="100000"/>
              </a:lnSpc>
              <a:spcBef>
                <a:spcPts val="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227" marR="0" lvl="3" indent="33861" algn="l" rtl="0">
              <a:lnSpc>
                <a:spcPct val="100000"/>
              </a:lnSpc>
              <a:spcBef>
                <a:spcPts val="0"/>
              </a:spcBef>
              <a:spcAft>
                <a:spcPts val="0"/>
              </a:spcAft>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2720" marR="0" lvl="4" indent="33861" algn="l" rtl="0">
              <a:lnSpc>
                <a:spcPct val="100000"/>
              </a:lnSpc>
              <a:spcBef>
                <a:spcPts val="0"/>
              </a:spcBef>
              <a:spcAft>
                <a:spcPts val="0"/>
              </a:spcAft>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213" marR="0" lvl="5" indent="33861" algn="l" rtl="0">
              <a:lnSpc>
                <a:spcPct val="100000"/>
              </a:lnSpc>
              <a:spcBef>
                <a:spcPts val="0"/>
              </a:spcBef>
              <a:spcAft>
                <a:spcPts val="0"/>
              </a:spcAft>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1707" marR="0" lvl="6" indent="33861" algn="l" rtl="0">
              <a:lnSpc>
                <a:spcPct val="100000"/>
              </a:lnSpc>
              <a:spcBef>
                <a:spcPts val="0"/>
              </a:spcBef>
              <a:spcAft>
                <a:spcPts val="0"/>
              </a:spcAft>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1200" marR="0" lvl="7" indent="33861" algn="l" rtl="0">
              <a:lnSpc>
                <a:spcPct val="100000"/>
              </a:lnSpc>
              <a:spcBef>
                <a:spcPts val="0"/>
              </a:spcBef>
              <a:spcAft>
                <a:spcPts val="0"/>
              </a:spcAft>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0693" marR="0" lvl="8" indent="33861" algn="l" rtl="0">
              <a:lnSpc>
                <a:spcPct val="100000"/>
              </a:lnSpc>
              <a:spcBef>
                <a:spcPts val="0"/>
              </a:spcBef>
              <a:spcAft>
                <a:spcPts val="0"/>
              </a:spcAft>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11293668" y="6217621"/>
            <a:ext cx="731408" cy="524800"/>
          </a:xfrm>
          <a:prstGeom prst="rect">
            <a:avLst/>
          </a:prstGeom>
          <a:noFill/>
          <a:ln>
            <a:noFill/>
          </a:ln>
        </p:spPr>
        <p:txBody>
          <a:bodyPr lIns="121879" tIns="121879" rIns="121879" bIns="121879" anchor="ctr" anchorCtr="0">
            <a:noAutofit/>
          </a:bodyPr>
          <a:lstStyle/>
          <a:p>
            <a:pPr algn="l">
              <a:buClr>
                <a:srgbClr val="000000"/>
              </a:buClr>
              <a:buSzPct val="25000"/>
            </a:pPr>
            <a:fld id="{00000000-1234-1234-1234-123412341234}" type="slidenum">
              <a:rPr lang="en" sz="1900" smtClean="0">
                <a:solidFill>
                  <a:srgbClr val="000000"/>
                </a:solidFill>
                <a:latin typeface="Arial"/>
                <a:ea typeface="Arial"/>
                <a:cs typeface="Arial"/>
                <a:sym typeface="Arial"/>
              </a:rPr>
              <a:pPr algn="l">
                <a:buClr>
                  <a:srgbClr val="000000"/>
                </a:buClr>
                <a:buSzPct val="25000"/>
              </a:pPr>
              <a:t>‹#›</a:t>
            </a:fld>
            <a:endParaRPr lang="en" sz="1900">
              <a:solidFill>
                <a:srgbClr val="000000"/>
              </a:solidFill>
              <a:latin typeface="Arial"/>
              <a:ea typeface="Arial"/>
              <a:cs typeface="Arial"/>
              <a:sym typeface="Arial"/>
            </a:endParaRPr>
          </a:p>
        </p:txBody>
      </p:sp>
    </p:spTree>
    <p:extLst>
      <p:ext uri="{BB962C8B-B14F-4D97-AF65-F5344CB8AC3E}">
        <p14:creationId xmlns:p14="http://schemas.microsoft.com/office/powerpoint/2010/main" val="23412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47975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94742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E8FB1-0A7A-443E-AAF7-31D4FA1AA312}" type="datetimeFigureOut">
              <a:rPr lang="en-US" smtClean="0"/>
              <a:t>8/29/17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2345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E8FB1-0A7A-443E-AAF7-31D4FA1AA312}" type="datetimeFigureOut">
              <a:rPr lang="en-US" smtClean="0"/>
              <a:t>8/29/17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14040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E8FB1-0A7A-443E-AAF7-31D4FA1AA312}" type="datetimeFigureOut">
              <a:rPr lang="en-US" smtClean="0"/>
              <a:t>8/29/17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11798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8/29/17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7253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1902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56819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E8FB1-0A7A-443E-AAF7-31D4FA1AA312}" type="datetimeFigureOut">
              <a:rPr lang="en-US" smtClean="0"/>
              <a:pPr/>
              <a:t>8/29/17</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3467760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4.wdp"/><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5"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803" y="990600"/>
            <a:ext cx="12215813" cy="3276600"/>
          </a:xfrm>
          <a:noFill/>
        </p:spPr>
        <p:txBody>
          <a:bodyPr>
            <a:normAutofit/>
          </a:bodyPr>
          <a:lstStyle/>
          <a:p>
            <a:r>
              <a:rPr lang="en-US" sz="11500" b="1" dirty="0" smtClean="0">
                <a:solidFill>
                  <a:schemeClr val="bg1"/>
                </a:solidFill>
                <a:latin typeface="Helvetica"/>
                <a:ea typeface="+mn-ea"/>
                <a:cs typeface="Helvetica"/>
              </a:rPr>
              <a:t>MTSS</a:t>
            </a:r>
            <a:br>
              <a:rPr lang="en-US" sz="11500" b="1" dirty="0" smtClean="0">
                <a:solidFill>
                  <a:schemeClr val="bg1"/>
                </a:solidFill>
                <a:latin typeface="Helvetica"/>
                <a:ea typeface="+mn-ea"/>
                <a:cs typeface="Helvetica"/>
              </a:rPr>
            </a:br>
            <a:r>
              <a:rPr lang="en-US" sz="8000" b="1" dirty="0" smtClean="0">
                <a:latin typeface="Helvetica"/>
                <a:ea typeface="+mn-ea"/>
                <a:cs typeface="Helvetica"/>
              </a:rPr>
              <a:t>The Invisible Reach</a:t>
            </a:r>
            <a:endParaRPr lang="en-US" sz="13800" b="1" dirty="0">
              <a:latin typeface="Helvetica"/>
              <a:ea typeface="+mn-ea"/>
              <a:cs typeface="Helvetica"/>
            </a:endParaRPr>
          </a:p>
        </p:txBody>
      </p:sp>
      <p:sp>
        <p:nvSpPr>
          <p:cNvPr id="3" name="TextBox 2"/>
          <p:cNvSpPr txBox="1"/>
          <p:nvPr/>
        </p:nvSpPr>
        <p:spPr>
          <a:xfrm>
            <a:off x="-23814" y="4572000"/>
            <a:ext cx="12188824" cy="1661993"/>
          </a:xfrm>
          <a:prstGeom prst="rect">
            <a:avLst/>
          </a:prstGeom>
          <a:solidFill>
            <a:schemeClr val="bg1"/>
          </a:solidFill>
        </p:spPr>
        <p:txBody>
          <a:bodyPr wrap="square" rtlCol="0">
            <a:spAutoFit/>
          </a:bodyPr>
          <a:lstStyle/>
          <a:p>
            <a:pPr algn="ctr">
              <a:spcAft>
                <a:spcPts val="1200"/>
              </a:spcAft>
            </a:pPr>
            <a:r>
              <a:rPr lang="en-US" sz="3200" b="1" dirty="0" smtClean="0">
                <a:solidFill>
                  <a:srgbClr val="FFFFFF"/>
                </a:solidFill>
                <a:latin typeface="Helvetica"/>
                <a:cs typeface="Helvetica"/>
              </a:rPr>
              <a:t>Amy </a:t>
            </a:r>
            <a:r>
              <a:rPr lang="en-US" sz="3200" b="1" dirty="0" err="1" smtClean="0">
                <a:solidFill>
                  <a:srgbClr val="FFFFFF"/>
                </a:solidFill>
                <a:latin typeface="Helvetica"/>
                <a:cs typeface="Helvetica"/>
              </a:rPr>
              <a:t>Jablonski</a:t>
            </a:r>
            <a:r>
              <a:rPr lang="en-US" sz="3200" b="1" dirty="0" smtClean="0">
                <a:solidFill>
                  <a:srgbClr val="FFFFFF"/>
                </a:solidFill>
                <a:latin typeface="Helvetica"/>
                <a:cs typeface="Helvetica"/>
              </a:rPr>
              <a:t>:   Director, Integrated Academic and Behavior Systems</a:t>
            </a:r>
            <a:endParaRPr lang="en-US" sz="3200" b="1" dirty="0">
              <a:solidFill>
                <a:srgbClr val="FFFFFF"/>
              </a:solidFill>
              <a:latin typeface="Helvetica"/>
              <a:cs typeface="Helvetica"/>
            </a:endParaRPr>
          </a:p>
          <a:p>
            <a:pPr>
              <a:spcAft>
                <a:spcPts val="1200"/>
              </a:spcAft>
            </a:pPr>
            <a:r>
              <a:rPr lang="en-US" sz="2800" b="1" dirty="0" smtClean="0">
                <a:solidFill>
                  <a:srgbClr val="FFFFFF"/>
                </a:solidFill>
                <a:latin typeface="Helvetica"/>
                <a:cs typeface="Helvetica"/>
              </a:rPr>
              <a:t> </a:t>
            </a:r>
            <a:endParaRPr lang="en-US" sz="2800" b="1" dirty="0">
              <a:solidFill>
                <a:srgbClr val="FFFFFF"/>
              </a:solidFill>
              <a:latin typeface="Helvetica"/>
              <a:cs typeface="Helvetica"/>
            </a:endParaRPr>
          </a:p>
        </p:txBody>
      </p:sp>
    </p:spTree>
    <p:extLst>
      <p:ext uri="{BB962C8B-B14F-4D97-AF65-F5344CB8AC3E}">
        <p14:creationId xmlns:p14="http://schemas.microsoft.com/office/powerpoint/2010/main" val="367660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22612" y="812801"/>
            <a:ext cx="5562600" cy="6045199"/>
          </a:xfrm>
          <a:prstGeom prst="rect">
            <a:avLst/>
          </a:prstGeom>
        </p:spPr>
      </p:pic>
      <p:sp>
        <p:nvSpPr>
          <p:cNvPr id="416" name="Shape 416"/>
          <p:cNvSpPr txBox="1">
            <a:spLocks noGrp="1"/>
          </p:cNvSpPr>
          <p:nvPr>
            <p:ph type="title"/>
          </p:nvPr>
        </p:nvSpPr>
        <p:spPr>
          <a:xfrm>
            <a:off x="105473" y="390467"/>
            <a:ext cx="12007274" cy="1067999"/>
          </a:xfrm>
          <a:prstGeom prst="rect">
            <a:avLst/>
          </a:prstGeom>
          <a:noFill/>
          <a:ln>
            <a:noFill/>
          </a:ln>
        </p:spPr>
        <p:txBody>
          <a:bodyPr lIns="121879" tIns="121879" rIns="121879" bIns="121879" anchor="t" anchorCtr="0">
            <a:noAutofit/>
          </a:bodyPr>
          <a:lstStyle/>
          <a:p>
            <a:pPr>
              <a:buSzPct val="25000"/>
            </a:pPr>
            <a:r>
              <a:rPr lang="en" sz="4000">
                <a:latin typeface="Oswald"/>
                <a:ea typeface="Oswald"/>
                <a:cs typeface="Oswald"/>
                <a:sym typeface="Oswald"/>
              </a:rPr>
              <a:t>Leadership: It’s not a question of “Who is he/she?”</a:t>
            </a:r>
          </a:p>
        </p:txBody>
      </p:sp>
    </p:spTree>
    <p:extLst>
      <p:ext uri="{BB962C8B-B14F-4D97-AF65-F5344CB8AC3E}">
        <p14:creationId xmlns:p14="http://schemas.microsoft.com/office/powerpoint/2010/main" val="10241095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15495" y="390467"/>
            <a:ext cx="11357840" cy="1067997"/>
          </a:xfrm>
          <a:prstGeom prst="rect">
            <a:avLst/>
          </a:prstGeom>
          <a:noFill/>
          <a:ln>
            <a:noFill/>
          </a:ln>
        </p:spPr>
        <p:txBody>
          <a:bodyPr lIns="121879" tIns="121879" rIns="121879" bIns="121879" anchor="t" anchorCtr="0">
            <a:noAutofit/>
          </a:bodyPr>
          <a:lstStyle/>
          <a:p>
            <a:pPr>
              <a:buSzPct val="25000"/>
            </a:pPr>
            <a:r>
              <a:rPr lang="en" sz="4800">
                <a:latin typeface="Oswald"/>
                <a:ea typeface="Oswald"/>
                <a:cs typeface="Oswald"/>
                <a:sym typeface="Oswald"/>
              </a:rPr>
              <a:t>Leadership: It’s a question of, “Who are they?”</a:t>
            </a:r>
          </a:p>
          <a:p>
            <a:pPr>
              <a:buSzPct val="25000"/>
            </a:pPr>
            <a:endParaRPr>
              <a:latin typeface="Oswald"/>
              <a:ea typeface="Oswald"/>
              <a:cs typeface="Oswald"/>
              <a:sym typeface="Oswald"/>
            </a:endParaRPr>
          </a:p>
        </p:txBody>
      </p:sp>
      <p:pic>
        <p:nvPicPr>
          <p:cNvPr id="2" name="Picture 1"/>
          <p:cNvPicPr>
            <a:picLocks noChangeAspect="1"/>
          </p:cNvPicPr>
          <p:nvPr/>
        </p:nvPicPr>
        <p:blipFill>
          <a:blip r:embed="rId3"/>
          <a:stretch>
            <a:fillRect/>
          </a:stretch>
        </p:blipFill>
        <p:spPr>
          <a:xfrm>
            <a:off x="1217612" y="1994596"/>
            <a:ext cx="9448800" cy="4400810"/>
          </a:xfrm>
          <a:prstGeom prst="rect">
            <a:avLst/>
          </a:prstGeom>
        </p:spPr>
      </p:pic>
    </p:spTree>
    <p:extLst>
      <p:ext uri="{BB962C8B-B14F-4D97-AF65-F5344CB8AC3E}">
        <p14:creationId xmlns:p14="http://schemas.microsoft.com/office/powerpoint/2010/main" val="41847982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Shape 498"/>
          <p:cNvPicPr preferRelativeResize="0"/>
          <p:nvPr/>
        </p:nvPicPr>
        <p:blipFill rotWithShape="1">
          <a:blip r:embed="rId3">
            <a:alphaModFix/>
          </a:blip>
          <a:srcRect/>
          <a:stretch/>
        </p:blipFill>
        <p:spPr>
          <a:xfrm>
            <a:off x="3" y="1"/>
            <a:ext cx="12188822" cy="6857999"/>
          </a:xfrm>
          <a:prstGeom prst="rect">
            <a:avLst/>
          </a:prstGeom>
          <a:noFill/>
          <a:ln>
            <a:noFill/>
          </a:ln>
        </p:spPr>
      </p:pic>
      <p:pic>
        <p:nvPicPr>
          <p:cNvPr id="499" name="Shape 499"/>
          <p:cNvPicPr preferRelativeResize="0"/>
          <p:nvPr/>
        </p:nvPicPr>
        <p:blipFill rotWithShape="1">
          <a:blip r:embed="rId4">
            <a:alphaModFix/>
          </a:blip>
          <a:srcRect/>
          <a:stretch/>
        </p:blipFill>
        <p:spPr>
          <a:xfrm>
            <a:off x="3" y="7200897"/>
            <a:ext cx="12188822" cy="0"/>
          </a:xfrm>
          <a:prstGeom prst="rect">
            <a:avLst/>
          </a:prstGeom>
          <a:noFill/>
          <a:ln>
            <a:noFill/>
          </a:ln>
        </p:spPr>
      </p:pic>
      <p:sp>
        <p:nvSpPr>
          <p:cNvPr id="500" name="Shape 500"/>
          <p:cNvSpPr txBox="1"/>
          <p:nvPr/>
        </p:nvSpPr>
        <p:spPr>
          <a:xfrm>
            <a:off x="3" y="2714623"/>
            <a:ext cx="12188822" cy="1714497"/>
          </a:xfrm>
          <a:prstGeom prst="rect">
            <a:avLst/>
          </a:prstGeom>
          <a:noFill/>
          <a:ln>
            <a:noFill/>
          </a:ln>
        </p:spPr>
        <p:txBody>
          <a:bodyPr lIns="218228" tIns="0" rIns="218228" bIns="0" anchor="t" anchorCtr="0">
            <a:noAutofit/>
          </a:bodyPr>
          <a:lstStyle/>
          <a:p>
            <a:pPr algn="ctr">
              <a:buClr>
                <a:srgbClr val="000000"/>
              </a:buClr>
            </a:pPr>
            <a:endParaRPr sz="1600">
              <a:solidFill>
                <a:schemeClr val="dk1"/>
              </a:solidFill>
              <a:latin typeface="Calibri"/>
              <a:ea typeface="Calibri"/>
              <a:cs typeface="Calibri"/>
              <a:sym typeface="Calibri"/>
            </a:endParaRPr>
          </a:p>
        </p:txBody>
      </p:sp>
      <p:sp>
        <p:nvSpPr>
          <p:cNvPr id="501" name="Shape 501"/>
          <p:cNvSpPr txBox="1"/>
          <p:nvPr/>
        </p:nvSpPr>
        <p:spPr>
          <a:xfrm>
            <a:off x="3" y="6768705"/>
            <a:ext cx="12188822" cy="85724"/>
          </a:xfrm>
          <a:prstGeom prst="rect">
            <a:avLst/>
          </a:prstGeom>
          <a:noFill/>
          <a:ln>
            <a:noFill/>
          </a:ln>
        </p:spPr>
        <p:txBody>
          <a:bodyPr lIns="218228" tIns="0" rIns="218228" bIns="0" anchor="t" anchorCtr="0">
            <a:noAutofit/>
          </a:bodyPr>
          <a:lstStyle/>
          <a:p>
            <a:pPr>
              <a:buClr>
                <a:srgbClr val="FFFFFF"/>
              </a:buClr>
              <a:buSzPct val="25000"/>
            </a:pPr>
            <a:r>
              <a:rPr lang="en" sz="700" b="1">
                <a:solidFill>
                  <a:srgbClr val="FFFFFF"/>
                </a:solidFill>
                <a:latin typeface="Calibri"/>
                <a:ea typeface="Calibri"/>
                <a:cs typeface="Calibri"/>
                <a:sym typeface="Calibri"/>
              </a:rPr>
              <a:t>cc: Hindrik S - https://www.flickr.com/photos/63991153@N00</a:t>
            </a:r>
          </a:p>
        </p:txBody>
      </p:sp>
      <p:sp>
        <p:nvSpPr>
          <p:cNvPr id="502" name="Shape 502"/>
          <p:cNvSpPr txBox="1"/>
          <p:nvPr/>
        </p:nvSpPr>
        <p:spPr>
          <a:xfrm>
            <a:off x="0" y="1"/>
            <a:ext cx="5608139" cy="6857999"/>
          </a:xfrm>
          <a:prstGeom prst="rect">
            <a:avLst/>
          </a:prstGeom>
          <a:solidFill>
            <a:srgbClr val="EFEFEF"/>
          </a:solidFill>
          <a:ln>
            <a:noFill/>
          </a:ln>
        </p:spPr>
        <p:txBody>
          <a:bodyPr lIns="121879" tIns="121879" rIns="121879" bIns="121879" anchor="ctr" anchorCtr="0">
            <a:noAutofit/>
          </a:bodyPr>
          <a:lstStyle/>
          <a:p>
            <a:pPr>
              <a:buClr>
                <a:srgbClr val="000000"/>
              </a:buClr>
              <a:buSzPct val="25000"/>
            </a:pPr>
            <a:r>
              <a:rPr lang="en" sz="4800" dirty="0" smtClean="0">
                <a:solidFill>
                  <a:srgbClr val="000000"/>
                </a:solidFill>
                <a:latin typeface="Oswald"/>
                <a:ea typeface="Oswald"/>
                <a:cs typeface="Oswald"/>
                <a:sym typeface="Oswald"/>
              </a:rPr>
              <a:t>MTSS </a:t>
            </a:r>
            <a:r>
              <a:rPr lang="en" sz="4800" dirty="0">
                <a:solidFill>
                  <a:srgbClr val="000000"/>
                </a:solidFill>
                <a:latin typeface="Oswald"/>
                <a:ea typeface="Oswald"/>
                <a:cs typeface="Oswald"/>
                <a:sym typeface="Oswald"/>
              </a:rPr>
              <a:t>Should Make the Difficult Job of</a:t>
            </a:r>
          </a:p>
          <a:p>
            <a:pPr>
              <a:buClr>
                <a:srgbClr val="000000"/>
              </a:buClr>
              <a:buSzPct val="25000"/>
            </a:pPr>
            <a:r>
              <a:rPr lang="en" sz="4800" dirty="0">
                <a:solidFill>
                  <a:srgbClr val="000000"/>
                </a:solidFill>
                <a:latin typeface="Oswald"/>
                <a:ea typeface="Oswald"/>
                <a:cs typeface="Oswald"/>
                <a:sym typeface="Oswald"/>
              </a:rPr>
              <a:t>Teaching Easier AND Increase Student Achievement</a:t>
            </a:r>
          </a:p>
        </p:txBody>
      </p:sp>
    </p:spTree>
    <p:extLst>
      <p:ext uri="{BB962C8B-B14F-4D97-AF65-F5344CB8AC3E}">
        <p14:creationId xmlns:p14="http://schemas.microsoft.com/office/powerpoint/2010/main" val="395589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7477" y="0"/>
            <a:ext cx="7991349" cy="6858000"/>
          </a:xfrm>
          <a:prstGeom prst="rect">
            <a:avLst/>
          </a:prstGeom>
        </p:spPr>
      </p:pic>
      <p:sp>
        <p:nvSpPr>
          <p:cNvPr id="5" name="TextBox 4"/>
          <p:cNvSpPr txBox="1"/>
          <p:nvPr/>
        </p:nvSpPr>
        <p:spPr>
          <a:xfrm>
            <a:off x="531812" y="533400"/>
            <a:ext cx="2339727" cy="830997"/>
          </a:xfrm>
          <a:prstGeom prst="rect">
            <a:avLst/>
          </a:prstGeom>
          <a:noFill/>
        </p:spPr>
        <p:txBody>
          <a:bodyPr wrap="square" rtlCol="0">
            <a:spAutoFit/>
          </a:bodyPr>
          <a:lstStyle/>
          <a:p>
            <a:r>
              <a:rPr lang="en-US" sz="2400" b="1" dirty="0" smtClean="0">
                <a:latin typeface="Helvetica"/>
                <a:cs typeface="Helvetica"/>
              </a:rPr>
              <a:t>Our goal is to have</a:t>
            </a:r>
          </a:p>
        </p:txBody>
      </p:sp>
      <p:sp>
        <p:nvSpPr>
          <p:cNvPr id="6" name="TextBox 5"/>
          <p:cNvSpPr txBox="1"/>
          <p:nvPr/>
        </p:nvSpPr>
        <p:spPr>
          <a:xfrm>
            <a:off x="456236" y="1277375"/>
            <a:ext cx="1978526" cy="707886"/>
          </a:xfrm>
          <a:prstGeom prst="rect">
            <a:avLst/>
          </a:prstGeom>
          <a:noFill/>
        </p:spPr>
        <p:txBody>
          <a:bodyPr wrap="none" rtlCol="0">
            <a:spAutoFit/>
          </a:bodyPr>
          <a:lstStyle/>
          <a:p>
            <a:r>
              <a:rPr lang="en-US" sz="4000" dirty="0" smtClean="0">
                <a:solidFill>
                  <a:schemeClr val="accent1"/>
                </a:solidFill>
              </a:rPr>
              <a:t>teachers</a:t>
            </a:r>
            <a:endParaRPr lang="en-US" sz="4000" dirty="0">
              <a:solidFill>
                <a:schemeClr val="accent1"/>
              </a:solidFill>
            </a:endParaRPr>
          </a:p>
        </p:txBody>
      </p:sp>
      <p:sp>
        <p:nvSpPr>
          <p:cNvPr id="7" name="TextBox 6"/>
          <p:cNvSpPr txBox="1"/>
          <p:nvPr/>
        </p:nvSpPr>
        <p:spPr>
          <a:xfrm>
            <a:off x="-382588" y="1828800"/>
            <a:ext cx="2339727" cy="461665"/>
          </a:xfrm>
          <a:prstGeom prst="rect">
            <a:avLst/>
          </a:prstGeom>
          <a:noFill/>
        </p:spPr>
        <p:txBody>
          <a:bodyPr wrap="square" rtlCol="0">
            <a:spAutoFit/>
          </a:bodyPr>
          <a:lstStyle/>
          <a:p>
            <a:pPr algn="ctr"/>
            <a:r>
              <a:rPr lang="en-US" sz="2400" b="1" dirty="0" smtClean="0">
                <a:solidFill>
                  <a:srgbClr val="FF6600"/>
                </a:solidFill>
                <a:latin typeface="Helvetica"/>
                <a:cs typeface="Helvetica"/>
              </a:rPr>
              <a:t>do</a:t>
            </a:r>
          </a:p>
        </p:txBody>
      </p:sp>
      <p:sp>
        <p:nvSpPr>
          <p:cNvPr id="8" name="TextBox 7"/>
          <p:cNvSpPr txBox="1"/>
          <p:nvPr/>
        </p:nvSpPr>
        <p:spPr>
          <a:xfrm>
            <a:off x="982051" y="1739040"/>
            <a:ext cx="1674206" cy="707886"/>
          </a:xfrm>
          <a:prstGeom prst="rect">
            <a:avLst/>
          </a:prstGeom>
          <a:noFill/>
        </p:spPr>
        <p:txBody>
          <a:bodyPr wrap="none" rtlCol="0">
            <a:spAutoFit/>
          </a:bodyPr>
          <a:lstStyle/>
          <a:p>
            <a:r>
              <a:rPr lang="en-US" sz="4000" b="1" dirty="0" smtClean="0">
                <a:solidFill>
                  <a:schemeClr val="accent1"/>
                </a:solidFill>
              </a:rPr>
              <a:t>FEWER</a:t>
            </a:r>
            <a:endParaRPr lang="en-US" sz="4000" b="1" dirty="0">
              <a:solidFill>
                <a:schemeClr val="accent1"/>
              </a:solidFill>
            </a:endParaRPr>
          </a:p>
        </p:txBody>
      </p:sp>
      <p:sp>
        <p:nvSpPr>
          <p:cNvPr id="9" name="TextBox 8"/>
          <p:cNvSpPr txBox="1"/>
          <p:nvPr/>
        </p:nvSpPr>
        <p:spPr>
          <a:xfrm>
            <a:off x="0" y="2362200"/>
            <a:ext cx="2339727" cy="461665"/>
          </a:xfrm>
          <a:prstGeom prst="rect">
            <a:avLst/>
          </a:prstGeom>
          <a:noFill/>
        </p:spPr>
        <p:txBody>
          <a:bodyPr wrap="square" rtlCol="0">
            <a:spAutoFit/>
          </a:bodyPr>
          <a:lstStyle/>
          <a:p>
            <a:pPr algn="ctr"/>
            <a:r>
              <a:rPr lang="en-US" sz="2400" b="1" dirty="0" smtClean="0">
                <a:solidFill>
                  <a:srgbClr val="FF6600"/>
                </a:solidFill>
                <a:latin typeface="Helvetica"/>
                <a:cs typeface="Helvetica"/>
              </a:rPr>
              <a:t>things</a:t>
            </a:r>
          </a:p>
        </p:txBody>
      </p:sp>
      <p:sp>
        <p:nvSpPr>
          <p:cNvPr id="10" name="TextBox 9"/>
          <p:cNvSpPr txBox="1"/>
          <p:nvPr/>
        </p:nvSpPr>
        <p:spPr>
          <a:xfrm>
            <a:off x="1598612" y="2286000"/>
            <a:ext cx="1769385" cy="707886"/>
          </a:xfrm>
          <a:prstGeom prst="rect">
            <a:avLst/>
          </a:prstGeom>
          <a:noFill/>
        </p:spPr>
        <p:txBody>
          <a:bodyPr wrap="none" rtlCol="0">
            <a:spAutoFit/>
          </a:bodyPr>
          <a:lstStyle/>
          <a:p>
            <a:r>
              <a:rPr lang="en-US" sz="4000" b="1" dirty="0" smtClean="0">
                <a:solidFill>
                  <a:schemeClr val="accent1"/>
                </a:solidFill>
              </a:rPr>
              <a:t>BETTER</a:t>
            </a:r>
            <a:endParaRPr lang="en-US" sz="4000" b="1" dirty="0">
              <a:solidFill>
                <a:schemeClr val="accent1"/>
              </a:solidFill>
            </a:endParaRPr>
          </a:p>
        </p:txBody>
      </p:sp>
    </p:spTree>
    <p:extLst>
      <p:ext uri="{BB962C8B-B14F-4D97-AF65-F5344CB8AC3E}">
        <p14:creationId xmlns:p14="http://schemas.microsoft.com/office/powerpoint/2010/main" val="360659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921" y="693498"/>
            <a:ext cx="5229872" cy="4031873"/>
          </a:xfrm>
          <a:prstGeom prst="rect">
            <a:avLst/>
          </a:prstGeom>
          <a:noFill/>
        </p:spPr>
        <p:txBody>
          <a:bodyPr wrap="square" rtlCol="0">
            <a:spAutoFit/>
          </a:bodyPr>
          <a:lstStyle/>
          <a:p>
            <a:r>
              <a:rPr lang="en-US" sz="3200" b="1" dirty="0" smtClean="0">
                <a:latin typeface="Helvetica"/>
                <a:cs typeface="Helvetica"/>
              </a:rPr>
              <a:t>This is about identifying and defining what’s working really well in our building. We plan our support around these things in order to scale up these practices so that all students benefit.</a:t>
            </a:r>
            <a:endParaRPr lang="en-US" sz="3200" b="1" dirty="0">
              <a:latin typeface="Helvetica"/>
              <a:cs typeface="Helvetica"/>
            </a:endParaRPr>
          </a:p>
        </p:txBody>
      </p:sp>
      <p:pic>
        <p:nvPicPr>
          <p:cNvPr id="2" name="Picture 1"/>
          <p:cNvPicPr>
            <a:picLocks noChangeAspect="1"/>
          </p:cNvPicPr>
          <p:nvPr/>
        </p:nvPicPr>
        <p:blipFill>
          <a:blip r:embed="rId2"/>
          <a:stretch>
            <a:fillRect/>
          </a:stretch>
        </p:blipFill>
        <p:spPr>
          <a:xfrm>
            <a:off x="6536955" y="3550503"/>
            <a:ext cx="4873368" cy="27419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Group 3"/>
          <p:cNvGrpSpPr/>
          <p:nvPr/>
        </p:nvGrpSpPr>
        <p:grpSpPr>
          <a:xfrm>
            <a:off x="6334950" y="1035480"/>
            <a:ext cx="3259789" cy="1276581"/>
            <a:chOff x="7075726" y="2451071"/>
            <a:chExt cx="2445478" cy="1276581"/>
          </a:xfrm>
        </p:grpSpPr>
        <p:sp>
          <p:nvSpPr>
            <p:cNvPr id="5" name="TextBox 4"/>
            <p:cNvSpPr txBox="1"/>
            <p:nvPr/>
          </p:nvSpPr>
          <p:spPr>
            <a:xfrm>
              <a:off x="8536063" y="2451071"/>
              <a:ext cx="985141" cy="369332"/>
            </a:xfrm>
            <a:prstGeom prst="rect">
              <a:avLst/>
            </a:prstGeom>
            <a:noFill/>
          </p:spPr>
          <p:txBody>
            <a:bodyPr wrap="none" rtlCol="0">
              <a:spAutoFit/>
            </a:bodyPr>
            <a:lstStyle/>
            <a:p>
              <a:r>
                <a:rPr lang="en-US" b="1" dirty="0" smtClean="0">
                  <a:latin typeface="Amatic Bold"/>
                  <a:cs typeface="Amatic Bold"/>
                </a:rPr>
                <a:t>You guys said it best</a:t>
              </a:r>
              <a:endParaRPr lang="en-US" b="1" dirty="0">
                <a:latin typeface="Amatic Bold"/>
                <a:cs typeface="Amatic Bold"/>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9877" b="88889" l="10000" r="100000"/>
                      </a14:imgEffect>
                    </a14:imgLayer>
                  </a14:imgProps>
                </a:ext>
              </a:extLst>
            </a:blip>
            <a:stretch>
              <a:fillRect/>
            </a:stretch>
          </p:blipFill>
          <p:spPr>
            <a:xfrm rot="8471592">
              <a:off x="7075726" y="2698952"/>
              <a:ext cx="1778000" cy="1028700"/>
            </a:xfrm>
            <a:prstGeom prst="rect">
              <a:avLst/>
            </a:prstGeom>
          </p:spPr>
        </p:pic>
      </p:grpSp>
    </p:spTree>
    <p:extLst>
      <p:ext uri="{BB962C8B-B14F-4D97-AF65-F5344CB8AC3E}">
        <p14:creationId xmlns:p14="http://schemas.microsoft.com/office/powerpoint/2010/main" val="21854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13" y="2333685"/>
            <a:ext cx="12188824" cy="4524315"/>
          </a:xfrm>
          <a:prstGeom prst="rect">
            <a:avLst/>
          </a:prstGeom>
          <a:solidFill>
            <a:schemeClr val="bg1"/>
          </a:solidFill>
        </p:spPr>
        <p:txBody>
          <a:bodyPr wrap="square" rtlCol="0" anchor="b" anchorCtr="0">
            <a:spAutoFit/>
          </a:bodyPr>
          <a:lstStyle/>
          <a:p>
            <a:pPr algn="ctr"/>
            <a:r>
              <a:rPr lang="en-US" sz="9600" b="1" dirty="0" smtClean="0">
                <a:solidFill>
                  <a:srgbClr val="FFFFFF"/>
                </a:solidFill>
                <a:latin typeface="Helvetica"/>
                <a:cs typeface="Helvetica"/>
              </a:rPr>
              <a:t>School </a:t>
            </a:r>
            <a:r>
              <a:rPr lang="en-US" sz="9600" b="1" dirty="0">
                <a:solidFill>
                  <a:srgbClr val="FFFFFF"/>
                </a:solidFill>
                <a:latin typeface="Helvetica"/>
                <a:cs typeface="Helvetica"/>
              </a:rPr>
              <a:t>Culture and Beliefs That </a:t>
            </a:r>
            <a:r>
              <a:rPr lang="en-US" sz="9600" b="1" dirty="0" smtClean="0">
                <a:solidFill>
                  <a:srgbClr val="FFFFFF"/>
                </a:solidFill>
                <a:latin typeface="Helvetica"/>
                <a:cs typeface="Helvetica"/>
              </a:rPr>
              <a:t>Exist and Support MTSS</a:t>
            </a:r>
            <a:r>
              <a:rPr lang="en-US" sz="9600" b="1" dirty="0" smtClean="0">
                <a:solidFill>
                  <a:schemeClr val="bg1"/>
                </a:solidFill>
                <a:latin typeface="Helvetica"/>
                <a:cs typeface="Helvetica"/>
              </a:rPr>
              <a:t> </a:t>
            </a:r>
            <a:endParaRPr lang="en-US" sz="9600" b="1" dirty="0">
              <a:solidFill>
                <a:schemeClr val="bg1"/>
              </a:solidFill>
              <a:latin typeface="Helvetica"/>
              <a:cs typeface="Helvetica"/>
            </a:endParaRPr>
          </a:p>
        </p:txBody>
      </p:sp>
      <p:sp>
        <p:nvSpPr>
          <p:cNvPr id="7" name="Oval 6"/>
          <p:cNvSpPr/>
          <p:nvPr/>
        </p:nvSpPr>
        <p:spPr>
          <a:xfrm>
            <a:off x="9828212" y="685800"/>
            <a:ext cx="2209800" cy="2057400"/>
          </a:xfrm>
          <a:prstGeom prst="ellipse">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tx1"/>
                </a:solidFill>
                <a:latin typeface="Bariol Regular"/>
                <a:cs typeface="Bariol Regular"/>
              </a:rPr>
              <a:t>Topic </a:t>
            </a:r>
            <a:r>
              <a:rPr lang="en-US" sz="3600" b="1" dirty="0" smtClean="0">
                <a:solidFill>
                  <a:schemeClr val="tx1"/>
                </a:solidFill>
                <a:latin typeface="Bariol Regular"/>
                <a:cs typeface="Bariol Regular"/>
              </a:rPr>
              <a:t>2</a:t>
            </a:r>
            <a:endParaRPr lang="en-US" sz="3600" b="1" dirty="0">
              <a:solidFill>
                <a:schemeClr val="tx1"/>
              </a:solidFill>
              <a:latin typeface="Bariol Regular"/>
              <a:cs typeface="Bariol Regular"/>
            </a:endParaRPr>
          </a:p>
        </p:txBody>
      </p:sp>
    </p:spTree>
    <p:extLst>
      <p:ext uri="{BB962C8B-B14F-4D97-AF65-F5344CB8AC3E}">
        <p14:creationId xmlns:p14="http://schemas.microsoft.com/office/powerpoint/2010/main" val="412641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3275012" cy="19812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5757"/>
            <a:ext cx="3122612" cy="1938992"/>
          </a:xfrm>
          <a:prstGeom prst="rect">
            <a:avLst/>
          </a:prstGeom>
          <a:noFill/>
        </p:spPr>
        <p:txBody>
          <a:bodyPr wrap="square" rtlCol="0">
            <a:spAutoFit/>
          </a:bodyPr>
          <a:lstStyle/>
          <a:p>
            <a:pPr algn="ctr"/>
            <a:r>
              <a:rPr lang="en-US" sz="4000" b="1" dirty="0">
                <a:solidFill>
                  <a:srgbClr val="FFFFFF"/>
                </a:solidFill>
                <a:latin typeface="Helvetica"/>
                <a:cs typeface="Helvetica"/>
              </a:rPr>
              <a:t>Dialogue, not monologue.</a:t>
            </a:r>
            <a:endParaRPr lang="en-US" sz="1050" b="1" dirty="0">
              <a:solidFill>
                <a:srgbClr val="FFFFFF"/>
              </a:solidFill>
              <a:latin typeface="Helvetica"/>
              <a:cs typeface="Helvetica"/>
            </a:endParaRPr>
          </a:p>
        </p:txBody>
      </p:sp>
      <p:sp>
        <p:nvSpPr>
          <p:cNvPr id="9" name="TextBox 8"/>
          <p:cNvSpPr txBox="1"/>
          <p:nvPr/>
        </p:nvSpPr>
        <p:spPr>
          <a:xfrm>
            <a:off x="3197225" y="-7569"/>
            <a:ext cx="8991600" cy="1938992"/>
          </a:xfrm>
          <a:prstGeom prst="rect">
            <a:avLst/>
          </a:prstGeom>
          <a:noFill/>
          <a:ln w="76200" cmpd="sng">
            <a:solidFill>
              <a:schemeClr val="bg1"/>
            </a:solidFill>
          </a:ln>
        </p:spPr>
        <p:txBody>
          <a:bodyPr wrap="square" rtlCol="0">
            <a:spAutoFit/>
          </a:bodyPr>
          <a:lstStyle/>
          <a:p>
            <a:pPr algn="ctr"/>
            <a:r>
              <a:rPr lang="en-US" sz="4000" b="1" dirty="0">
                <a:latin typeface="Helvetica"/>
                <a:cs typeface="Helvetica"/>
              </a:rPr>
              <a:t>Shaping culture requires conversations rather than </a:t>
            </a:r>
            <a:r>
              <a:rPr lang="en-US" sz="4000" b="1" dirty="0" smtClean="0">
                <a:latin typeface="Helvetica"/>
                <a:cs typeface="Helvetica"/>
              </a:rPr>
              <a:t>presentations.</a:t>
            </a:r>
            <a:endParaRPr lang="en-US" sz="4000" b="1" dirty="0">
              <a:latin typeface="Helvetica"/>
              <a:cs typeface="Helvetica"/>
            </a:endParaRPr>
          </a:p>
        </p:txBody>
      </p:sp>
      <p:sp>
        <p:nvSpPr>
          <p:cNvPr id="12" name="TextBox 11"/>
          <p:cNvSpPr txBox="1"/>
          <p:nvPr/>
        </p:nvSpPr>
        <p:spPr>
          <a:xfrm>
            <a:off x="1637507" y="2209800"/>
            <a:ext cx="9867105" cy="3970318"/>
          </a:xfrm>
          <a:prstGeom prst="rect">
            <a:avLst/>
          </a:prstGeom>
          <a:noFill/>
        </p:spPr>
        <p:txBody>
          <a:bodyPr wrap="square" rtlCol="0">
            <a:spAutoFit/>
          </a:bodyPr>
          <a:lstStyle/>
          <a:p>
            <a:r>
              <a:rPr lang="en-US" sz="2800" b="1" dirty="0">
                <a:solidFill>
                  <a:schemeClr val="bg1"/>
                </a:solidFill>
                <a:latin typeface="Helvetica"/>
                <a:cs typeface="Helvetica"/>
              </a:rPr>
              <a:t>School leaders who have engaged in this work didn’t make PowerPoint presentations on systematic intervention and extension before plunging ahead.  </a:t>
            </a:r>
            <a:endParaRPr lang="en-US" sz="2800" b="1" dirty="0" smtClean="0">
              <a:solidFill>
                <a:schemeClr val="bg1"/>
              </a:solidFill>
              <a:latin typeface="Helvetica"/>
              <a:cs typeface="Helvetica"/>
            </a:endParaRPr>
          </a:p>
          <a:p>
            <a:endParaRPr lang="en-US" sz="2800" b="1" dirty="0">
              <a:solidFill>
                <a:schemeClr val="bg1"/>
              </a:solidFill>
              <a:latin typeface="Helvetica"/>
              <a:cs typeface="Helvetica"/>
            </a:endParaRPr>
          </a:p>
          <a:p>
            <a:r>
              <a:rPr lang="en-US" sz="2800" b="1" dirty="0" smtClean="0">
                <a:solidFill>
                  <a:schemeClr val="bg1"/>
                </a:solidFill>
                <a:latin typeface="Helvetica"/>
                <a:cs typeface="Helvetica"/>
              </a:rPr>
              <a:t>They </a:t>
            </a:r>
            <a:r>
              <a:rPr lang="en-US" sz="2800" b="1" dirty="0">
                <a:solidFill>
                  <a:schemeClr val="bg1"/>
                </a:solidFill>
                <a:latin typeface="Helvetica"/>
                <a:cs typeface="Helvetica"/>
              </a:rPr>
              <a:t>linked the idea to a larger </a:t>
            </a:r>
            <a:r>
              <a:rPr lang="en-US" sz="2800" b="1" dirty="0" smtClean="0">
                <a:solidFill>
                  <a:schemeClr val="bg1"/>
                </a:solidFill>
                <a:latin typeface="Helvetica"/>
                <a:cs typeface="Helvetica"/>
              </a:rPr>
              <a:t>purpose.</a:t>
            </a:r>
          </a:p>
          <a:p>
            <a:endParaRPr lang="en-US" sz="2800" b="1" dirty="0">
              <a:solidFill>
                <a:schemeClr val="bg1"/>
              </a:solidFill>
              <a:latin typeface="Helvetica"/>
              <a:cs typeface="Helvetica"/>
            </a:endParaRPr>
          </a:p>
          <a:p>
            <a:r>
              <a:rPr lang="en-US" sz="2800" b="1" dirty="0" smtClean="0">
                <a:solidFill>
                  <a:schemeClr val="bg1"/>
                </a:solidFill>
                <a:latin typeface="Helvetica"/>
                <a:cs typeface="Helvetica"/>
              </a:rPr>
              <a:t>They stressed </a:t>
            </a:r>
            <a:r>
              <a:rPr lang="en-US" sz="2800" b="1" dirty="0">
                <a:solidFill>
                  <a:schemeClr val="bg1"/>
                </a:solidFill>
                <a:latin typeface="Helvetica"/>
                <a:cs typeface="Helvetica"/>
              </a:rPr>
              <a:t>why the system was needed before delving into how it would operate, and encouraged feedback from staff.</a:t>
            </a:r>
          </a:p>
        </p:txBody>
      </p:sp>
      <p:pic>
        <p:nvPicPr>
          <p:cNvPr id="15" name="Picture 14"/>
          <p:cNvPicPr>
            <a:picLocks noChangeAspect="1"/>
          </p:cNvPicPr>
          <p:nvPr/>
        </p:nvPicPr>
        <p:blipFill>
          <a:blip r:embed="rId3"/>
          <a:stretch>
            <a:fillRect/>
          </a:stretch>
        </p:blipFill>
        <p:spPr>
          <a:xfrm>
            <a:off x="379412" y="5105400"/>
            <a:ext cx="990600" cy="990600"/>
          </a:xfrm>
          <a:prstGeom prst="rect">
            <a:avLst/>
          </a:prstGeom>
        </p:spPr>
      </p:pic>
      <p:pic>
        <p:nvPicPr>
          <p:cNvPr id="17" name="Picture 16"/>
          <p:cNvPicPr>
            <a:picLocks noChangeAspect="1"/>
          </p:cNvPicPr>
          <p:nvPr/>
        </p:nvPicPr>
        <p:blipFill>
          <a:blip r:embed="rId3"/>
          <a:stretch>
            <a:fillRect/>
          </a:stretch>
        </p:blipFill>
        <p:spPr>
          <a:xfrm>
            <a:off x="379412" y="3733800"/>
            <a:ext cx="990600" cy="990600"/>
          </a:xfrm>
          <a:prstGeom prst="rect">
            <a:avLst/>
          </a:prstGeom>
        </p:spPr>
      </p:pic>
      <p:pic>
        <p:nvPicPr>
          <p:cNvPr id="18" name="Picture 17"/>
          <p:cNvPicPr>
            <a:picLocks noChangeAspect="1"/>
          </p:cNvPicPr>
          <p:nvPr/>
        </p:nvPicPr>
        <p:blipFill>
          <a:blip r:embed="rId3"/>
          <a:stretch>
            <a:fillRect/>
          </a:stretch>
        </p:blipFill>
        <p:spPr>
          <a:xfrm>
            <a:off x="379412" y="2362200"/>
            <a:ext cx="990600" cy="990600"/>
          </a:xfrm>
          <a:prstGeom prst="rect">
            <a:avLst/>
          </a:prstGeom>
        </p:spPr>
      </p:pic>
    </p:spTree>
    <p:extLst>
      <p:ext uri="{BB962C8B-B14F-4D97-AF65-F5344CB8AC3E}">
        <p14:creationId xmlns:p14="http://schemas.microsoft.com/office/powerpoint/2010/main" val="244521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3275012" cy="19812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5757"/>
            <a:ext cx="3122612" cy="1323439"/>
          </a:xfrm>
          <a:prstGeom prst="rect">
            <a:avLst/>
          </a:prstGeom>
          <a:noFill/>
        </p:spPr>
        <p:txBody>
          <a:bodyPr wrap="square" rtlCol="0">
            <a:spAutoFit/>
          </a:bodyPr>
          <a:lstStyle/>
          <a:p>
            <a:pPr algn="ctr"/>
            <a:r>
              <a:rPr lang="en-US" sz="4000" b="1" dirty="0" smtClean="0">
                <a:solidFill>
                  <a:srgbClr val="FFFFFF"/>
                </a:solidFill>
                <a:latin typeface="Helvetica"/>
                <a:cs typeface="Helvetica"/>
              </a:rPr>
              <a:t>MTSS is not a schedule.</a:t>
            </a:r>
            <a:endParaRPr lang="en-US" sz="1050" b="1" dirty="0">
              <a:solidFill>
                <a:srgbClr val="FFFFFF"/>
              </a:solidFill>
              <a:latin typeface="Helvetica"/>
              <a:cs typeface="Helvetica"/>
            </a:endParaRPr>
          </a:p>
        </p:txBody>
      </p:sp>
      <p:sp>
        <p:nvSpPr>
          <p:cNvPr id="9" name="TextBox 8"/>
          <p:cNvSpPr txBox="1"/>
          <p:nvPr/>
        </p:nvSpPr>
        <p:spPr>
          <a:xfrm>
            <a:off x="3197225" y="-7569"/>
            <a:ext cx="8991600" cy="707886"/>
          </a:xfrm>
          <a:prstGeom prst="rect">
            <a:avLst/>
          </a:prstGeom>
          <a:noFill/>
          <a:ln w="76200" cmpd="sng">
            <a:solidFill>
              <a:schemeClr val="bg1"/>
            </a:solidFill>
          </a:ln>
        </p:spPr>
        <p:txBody>
          <a:bodyPr wrap="square" rtlCol="0">
            <a:spAutoFit/>
          </a:bodyPr>
          <a:lstStyle/>
          <a:p>
            <a:pPr algn="ctr"/>
            <a:r>
              <a:rPr lang="en-US" sz="4000" b="1" dirty="0" smtClean="0">
                <a:latin typeface="Helvetica"/>
                <a:cs typeface="Helvetica"/>
              </a:rPr>
              <a:t>Creating a schedule is math</a:t>
            </a:r>
            <a:endParaRPr lang="en-US" sz="4000" b="1" dirty="0">
              <a:latin typeface="Helvetica"/>
              <a:cs typeface="Helvetica"/>
            </a:endParaRPr>
          </a:p>
        </p:txBody>
      </p:sp>
      <p:sp>
        <p:nvSpPr>
          <p:cNvPr id="12" name="TextBox 11"/>
          <p:cNvSpPr txBox="1"/>
          <p:nvPr/>
        </p:nvSpPr>
        <p:spPr>
          <a:xfrm>
            <a:off x="1637507" y="2209800"/>
            <a:ext cx="9867105" cy="3108544"/>
          </a:xfrm>
          <a:prstGeom prst="rect">
            <a:avLst/>
          </a:prstGeom>
          <a:noFill/>
        </p:spPr>
        <p:txBody>
          <a:bodyPr wrap="square" rtlCol="0">
            <a:spAutoFit/>
          </a:bodyPr>
          <a:lstStyle/>
          <a:p>
            <a:endParaRPr lang="en-US" sz="2800" b="1" dirty="0">
              <a:solidFill>
                <a:schemeClr val="bg1"/>
              </a:solidFill>
              <a:latin typeface="Helvetica"/>
              <a:cs typeface="Helvetica"/>
            </a:endParaRPr>
          </a:p>
          <a:p>
            <a:r>
              <a:rPr lang="en-US" sz="2800" b="1" dirty="0" smtClean="0">
                <a:solidFill>
                  <a:schemeClr val="bg1"/>
                </a:solidFill>
                <a:latin typeface="Helvetica"/>
                <a:cs typeface="Helvetica"/>
              </a:rPr>
              <a:t>It’s the thinking behind the schedule: assumptions, beliefs and expectations (all invisible) that make a schedule so powerful</a:t>
            </a:r>
            <a:endParaRPr lang="en-US" sz="2800" b="1" dirty="0">
              <a:solidFill>
                <a:schemeClr val="bg1"/>
              </a:solidFill>
              <a:latin typeface="Helvetica"/>
              <a:cs typeface="Helvetica"/>
            </a:endParaRPr>
          </a:p>
          <a:p>
            <a:endParaRPr lang="en-US" sz="2800" b="1" dirty="0" smtClean="0">
              <a:solidFill>
                <a:schemeClr val="bg1"/>
              </a:solidFill>
              <a:latin typeface="Helvetica"/>
              <a:cs typeface="Helvetica"/>
            </a:endParaRPr>
          </a:p>
          <a:p>
            <a:r>
              <a:rPr lang="en-US" sz="2800" b="1" dirty="0" smtClean="0">
                <a:solidFill>
                  <a:schemeClr val="bg1"/>
                </a:solidFill>
                <a:latin typeface="Helvetica"/>
                <a:cs typeface="Helvetica"/>
              </a:rPr>
              <a:t>No schedule has the power to change the culture of a school</a:t>
            </a:r>
            <a:endParaRPr lang="en-US" sz="2800" b="1" dirty="0">
              <a:solidFill>
                <a:schemeClr val="bg1"/>
              </a:solidFill>
              <a:latin typeface="Helvetica"/>
              <a:cs typeface="Helvetica"/>
            </a:endParaRPr>
          </a:p>
        </p:txBody>
      </p:sp>
      <p:pic>
        <p:nvPicPr>
          <p:cNvPr id="17" name="Picture 16"/>
          <p:cNvPicPr>
            <a:picLocks noChangeAspect="1"/>
          </p:cNvPicPr>
          <p:nvPr/>
        </p:nvPicPr>
        <p:blipFill>
          <a:blip r:embed="rId3"/>
          <a:stretch>
            <a:fillRect/>
          </a:stretch>
        </p:blipFill>
        <p:spPr>
          <a:xfrm>
            <a:off x="379412" y="4343400"/>
            <a:ext cx="990600" cy="990600"/>
          </a:xfrm>
          <a:prstGeom prst="rect">
            <a:avLst/>
          </a:prstGeom>
        </p:spPr>
      </p:pic>
      <p:pic>
        <p:nvPicPr>
          <p:cNvPr id="18" name="Picture 17"/>
          <p:cNvPicPr>
            <a:picLocks noChangeAspect="1"/>
          </p:cNvPicPr>
          <p:nvPr/>
        </p:nvPicPr>
        <p:blipFill>
          <a:blip r:embed="rId3"/>
          <a:stretch>
            <a:fillRect/>
          </a:stretch>
        </p:blipFill>
        <p:spPr>
          <a:xfrm>
            <a:off x="379412" y="2819400"/>
            <a:ext cx="990600" cy="990600"/>
          </a:xfrm>
          <a:prstGeom prst="rect">
            <a:avLst/>
          </a:prstGeom>
        </p:spPr>
      </p:pic>
    </p:spTree>
    <p:extLst>
      <p:ext uri="{BB962C8B-B14F-4D97-AF65-F5344CB8AC3E}">
        <p14:creationId xmlns:p14="http://schemas.microsoft.com/office/powerpoint/2010/main" val="37166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Shape 460"/>
          <p:cNvPicPr preferRelativeResize="0"/>
          <p:nvPr/>
        </p:nvPicPr>
        <p:blipFill rotWithShape="1">
          <a:blip r:embed="rId3">
            <a:alphaModFix/>
          </a:blip>
          <a:srcRect/>
          <a:stretch/>
        </p:blipFill>
        <p:spPr>
          <a:xfrm>
            <a:off x="0" y="0"/>
            <a:ext cx="12188825" cy="6770064"/>
          </a:xfrm>
          <a:prstGeom prst="rect">
            <a:avLst/>
          </a:prstGeom>
          <a:noFill/>
          <a:ln>
            <a:noFill/>
          </a:ln>
        </p:spPr>
      </p:pic>
    </p:spTree>
    <p:extLst>
      <p:ext uri="{BB962C8B-B14F-4D97-AF65-F5344CB8AC3E}">
        <p14:creationId xmlns:p14="http://schemas.microsoft.com/office/powerpoint/2010/main" val="396242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Shape 465"/>
          <p:cNvPicPr preferRelativeResize="0"/>
          <p:nvPr/>
        </p:nvPicPr>
        <p:blipFill rotWithShape="1">
          <a:blip r:embed="rId3">
            <a:alphaModFix/>
          </a:blip>
          <a:srcRect/>
          <a:stretch/>
        </p:blipFill>
        <p:spPr>
          <a:xfrm>
            <a:off x="0" y="1"/>
            <a:ext cx="12188825" cy="6857999"/>
          </a:xfrm>
          <a:prstGeom prst="rect">
            <a:avLst/>
          </a:prstGeom>
          <a:noFill/>
          <a:ln>
            <a:noFill/>
          </a:ln>
        </p:spPr>
      </p:pic>
    </p:spTree>
    <p:extLst>
      <p:ext uri="{BB962C8B-B14F-4D97-AF65-F5344CB8AC3E}">
        <p14:creationId xmlns:p14="http://schemas.microsoft.com/office/powerpoint/2010/main" val="129664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0" y="3652"/>
            <a:ext cx="12188825" cy="3349148"/>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588" y="2286000"/>
            <a:ext cx="12188825" cy="2286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741612" y="685800"/>
            <a:ext cx="8382000" cy="1938992"/>
          </a:xfrm>
          <a:prstGeom prst="rect">
            <a:avLst/>
          </a:prstGeom>
          <a:noFill/>
        </p:spPr>
        <p:txBody>
          <a:bodyPr wrap="square" rtlCol="0">
            <a:spAutoFit/>
          </a:bodyPr>
          <a:lstStyle/>
          <a:p>
            <a:pPr algn="ctr"/>
            <a:r>
              <a:rPr lang="en-US" sz="4000" b="1" dirty="0" smtClean="0">
                <a:solidFill>
                  <a:srgbClr val="FFFFFF"/>
                </a:solidFill>
                <a:latin typeface="Helvetica"/>
                <a:cs typeface="Helvetica"/>
              </a:rPr>
              <a:t>Common Understanding: </a:t>
            </a:r>
          </a:p>
          <a:p>
            <a:pPr algn="ctr"/>
            <a:r>
              <a:rPr lang="en-US" sz="4000" b="1" dirty="0" smtClean="0">
                <a:solidFill>
                  <a:srgbClr val="FFFFFF"/>
                </a:solidFill>
                <a:latin typeface="Helvetica"/>
                <a:cs typeface="Helvetica"/>
              </a:rPr>
              <a:t>Your Multi-Tiered System of Support Is Already There!</a:t>
            </a:r>
          </a:p>
        </p:txBody>
      </p:sp>
      <p:sp>
        <p:nvSpPr>
          <p:cNvPr id="9" name="TextBox 8"/>
          <p:cNvSpPr txBox="1"/>
          <p:nvPr/>
        </p:nvSpPr>
        <p:spPr>
          <a:xfrm>
            <a:off x="2589212" y="4267200"/>
            <a:ext cx="8763000" cy="1323439"/>
          </a:xfrm>
          <a:prstGeom prst="rect">
            <a:avLst/>
          </a:prstGeom>
          <a:noFill/>
        </p:spPr>
        <p:txBody>
          <a:bodyPr wrap="square" rtlCol="0">
            <a:spAutoFit/>
          </a:bodyPr>
          <a:lstStyle/>
          <a:p>
            <a:pPr algn="ctr"/>
            <a:r>
              <a:rPr lang="en-US" sz="4000" b="1" dirty="0" smtClean="0">
                <a:solidFill>
                  <a:schemeClr val="bg1"/>
                </a:solidFill>
                <a:latin typeface="Helvetica"/>
                <a:cs typeface="Helvetica"/>
              </a:rPr>
              <a:t>School Culture and Beliefs That  Exist and Support MTSS</a:t>
            </a:r>
            <a:endParaRPr lang="en-US" sz="4000" b="1" dirty="0">
              <a:solidFill>
                <a:schemeClr val="bg1"/>
              </a:solidFill>
              <a:latin typeface="Helvetica"/>
              <a:cs typeface="Helvetica"/>
            </a:endParaRPr>
          </a:p>
        </p:txBody>
      </p:sp>
      <p:sp>
        <p:nvSpPr>
          <p:cNvPr id="12" name="Oval 11"/>
          <p:cNvSpPr/>
          <p:nvPr/>
        </p:nvSpPr>
        <p:spPr>
          <a:xfrm>
            <a:off x="150812" y="533400"/>
            <a:ext cx="2209800" cy="2057400"/>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tx1"/>
                </a:solidFill>
                <a:latin typeface="Bariol Regular"/>
                <a:cs typeface="Bariol Regular"/>
              </a:rPr>
              <a:t>Topic 1</a:t>
            </a:r>
          </a:p>
        </p:txBody>
      </p:sp>
      <p:sp>
        <p:nvSpPr>
          <p:cNvPr id="13" name="Oval 12"/>
          <p:cNvSpPr/>
          <p:nvPr/>
        </p:nvSpPr>
        <p:spPr>
          <a:xfrm>
            <a:off x="227012" y="3810000"/>
            <a:ext cx="2209800" cy="20574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FFFFFF"/>
                </a:solidFill>
                <a:latin typeface="Bariol Regular"/>
                <a:cs typeface="Bariol Regular"/>
              </a:rPr>
              <a:t>Topic </a:t>
            </a:r>
            <a:r>
              <a:rPr lang="en-US" sz="3600" b="1" dirty="0" smtClean="0">
                <a:solidFill>
                  <a:srgbClr val="FFFFFF"/>
                </a:solidFill>
                <a:latin typeface="Bariol Regular"/>
                <a:cs typeface="Bariol Regular"/>
              </a:rPr>
              <a:t>2</a:t>
            </a:r>
            <a:endParaRPr lang="en-US" sz="3600" b="1" dirty="0">
              <a:solidFill>
                <a:srgbClr val="FFFFFF"/>
              </a:solidFill>
              <a:latin typeface="Bariol Regular"/>
              <a:cs typeface="Bariol Regular"/>
            </a:endParaRPr>
          </a:p>
        </p:txBody>
      </p:sp>
    </p:spTree>
    <p:extLst>
      <p:ext uri="{BB962C8B-B14F-4D97-AF65-F5344CB8AC3E}">
        <p14:creationId xmlns:p14="http://schemas.microsoft.com/office/powerpoint/2010/main" val="422025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Shape 470"/>
          <p:cNvPicPr preferRelativeResize="0"/>
          <p:nvPr/>
        </p:nvPicPr>
        <p:blipFill rotWithShape="1">
          <a:blip r:embed="rId3">
            <a:alphaModFix/>
          </a:blip>
          <a:srcRect/>
          <a:stretch/>
        </p:blipFill>
        <p:spPr>
          <a:xfrm>
            <a:off x="0" y="1"/>
            <a:ext cx="12188825" cy="6857999"/>
          </a:xfrm>
          <a:prstGeom prst="rect">
            <a:avLst/>
          </a:prstGeom>
          <a:noFill/>
          <a:ln>
            <a:noFill/>
          </a:ln>
        </p:spPr>
      </p:pic>
    </p:spTree>
    <p:extLst>
      <p:ext uri="{BB962C8B-B14F-4D97-AF65-F5344CB8AC3E}">
        <p14:creationId xmlns:p14="http://schemas.microsoft.com/office/powerpoint/2010/main" val="345011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6" y="3421162"/>
            <a:ext cx="12188825" cy="3436838"/>
          </a:xfrm>
          <a:prstGeom prst="rect">
            <a:avLst/>
          </a:prstGeom>
          <a:noFill/>
        </p:spPr>
        <p:txBody>
          <a:bodyPr wrap="square" rtlCol="0" anchor="ctr" anchorCtr="0">
            <a:spAutoFit/>
          </a:bodyPr>
          <a:lstStyle/>
          <a:p>
            <a:pPr algn="ctr">
              <a:lnSpc>
                <a:spcPct val="90000"/>
              </a:lnSpc>
            </a:pPr>
            <a:r>
              <a:rPr lang="en-US" sz="8000" b="1" dirty="0" smtClean="0">
                <a:solidFill>
                  <a:schemeClr val="bg1"/>
                </a:solidFill>
                <a:latin typeface="Helvetica Neue"/>
                <a:cs typeface="Helvetica Neue"/>
              </a:rPr>
              <a:t/>
            </a:r>
            <a:br>
              <a:rPr lang="en-US" sz="8000" b="1" dirty="0" smtClean="0">
                <a:solidFill>
                  <a:schemeClr val="bg1"/>
                </a:solidFill>
                <a:latin typeface="Helvetica Neue"/>
                <a:cs typeface="Helvetica Neue"/>
              </a:rPr>
            </a:br>
            <a:r>
              <a:rPr lang="en-US" sz="8000" b="1" dirty="0" smtClean="0">
                <a:solidFill>
                  <a:schemeClr val="bg1"/>
                </a:solidFill>
                <a:latin typeface="Helvetica Neue"/>
                <a:cs typeface="Helvetica Neue"/>
              </a:rPr>
              <a:t>Thank you</a:t>
            </a:r>
          </a:p>
          <a:p>
            <a:pPr algn="ctr">
              <a:lnSpc>
                <a:spcPct val="90000"/>
              </a:lnSpc>
            </a:pPr>
            <a:endParaRPr lang="en-US" sz="8000" b="1" dirty="0" smtClean="0">
              <a:solidFill>
                <a:srgbClr val="FFFFFF"/>
              </a:solidFill>
              <a:latin typeface="Helvetica Neue"/>
              <a:cs typeface="Helvetica Neue"/>
            </a:endParaRPr>
          </a:p>
        </p:txBody>
      </p:sp>
      <p:pic>
        <p:nvPicPr>
          <p:cNvPr id="4" name="Picture 3"/>
          <p:cNvPicPr>
            <a:picLocks noChangeAspect="1"/>
          </p:cNvPicPr>
          <p:nvPr/>
        </p:nvPicPr>
        <p:blipFill>
          <a:blip r:embed="rId2"/>
          <a:stretch>
            <a:fillRect/>
          </a:stretch>
        </p:blipFill>
        <p:spPr>
          <a:xfrm>
            <a:off x="-26988" y="-25400"/>
            <a:ext cx="12188825" cy="1244600"/>
          </a:xfrm>
          <a:prstGeom prst="rect">
            <a:avLst/>
          </a:prstGeom>
        </p:spPr>
      </p:pic>
      <p:sp>
        <p:nvSpPr>
          <p:cNvPr id="5" name="Rectangle 4"/>
          <p:cNvSpPr/>
          <p:nvPr/>
        </p:nvSpPr>
        <p:spPr>
          <a:xfrm>
            <a:off x="0" y="2133600"/>
            <a:ext cx="12188825" cy="2209800"/>
          </a:xfrm>
          <a:prstGeom prst="rect">
            <a:avLst/>
          </a:prstGeom>
          <a:solidFill>
            <a:schemeClr val="bg1"/>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b="1" dirty="0">
                <a:solidFill>
                  <a:srgbClr val="FFFFFF"/>
                </a:solidFill>
                <a:latin typeface="Helvetica"/>
                <a:cs typeface="Helvetica"/>
              </a:rPr>
              <a:t>Questions</a:t>
            </a:r>
          </a:p>
        </p:txBody>
      </p:sp>
    </p:spTree>
    <p:extLst>
      <p:ext uri="{BB962C8B-B14F-4D97-AF65-F5344CB8AC3E}">
        <p14:creationId xmlns:p14="http://schemas.microsoft.com/office/powerpoint/2010/main" val="13201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13" y="2333685"/>
            <a:ext cx="12188824" cy="4524315"/>
          </a:xfrm>
          <a:prstGeom prst="rect">
            <a:avLst/>
          </a:prstGeom>
          <a:solidFill>
            <a:schemeClr val="bg1"/>
          </a:solidFill>
        </p:spPr>
        <p:txBody>
          <a:bodyPr wrap="square" rtlCol="0" anchor="b" anchorCtr="0">
            <a:spAutoFit/>
          </a:bodyPr>
          <a:lstStyle/>
          <a:p>
            <a:pPr algn="ctr"/>
            <a:r>
              <a:rPr lang="en-US" sz="9600" b="1" dirty="0" smtClean="0">
                <a:solidFill>
                  <a:srgbClr val="FFFFFF"/>
                </a:solidFill>
                <a:latin typeface="Helvetica"/>
                <a:cs typeface="Helvetica"/>
              </a:rPr>
              <a:t>Common Understanding</a:t>
            </a:r>
          </a:p>
          <a:p>
            <a:pPr algn="ctr"/>
            <a:r>
              <a:rPr lang="en-US" sz="9600" b="1" dirty="0" smtClean="0">
                <a:solidFill>
                  <a:schemeClr val="bg1"/>
                </a:solidFill>
                <a:latin typeface="Helvetica"/>
                <a:cs typeface="Helvetica"/>
              </a:rPr>
              <a:t> </a:t>
            </a:r>
            <a:endParaRPr lang="en-US" sz="9600" b="1" dirty="0">
              <a:solidFill>
                <a:schemeClr val="bg1"/>
              </a:solidFill>
              <a:latin typeface="Helvetica"/>
              <a:cs typeface="Helvetica"/>
            </a:endParaRPr>
          </a:p>
        </p:txBody>
      </p:sp>
      <p:sp>
        <p:nvSpPr>
          <p:cNvPr id="7" name="Oval 6"/>
          <p:cNvSpPr/>
          <p:nvPr/>
        </p:nvSpPr>
        <p:spPr>
          <a:xfrm>
            <a:off x="9447212" y="1219200"/>
            <a:ext cx="2209800" cy="2057400"/>
          </a:xfrm>
          <a:prstGeom prst="ellipse">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tx1"/>
                </a:solidFill>
                <a:latin typeface="Bariol Regular"/>
                <a:cs typeface="Bariol Regular"/>
              </a:rPr>
              <a:t>Topic 1</a:t>
            </a:r>
          </a:p>
        </p:txBody>
      </p:sp>
    </p:spTree>
    <p:extLst>
      <p:ext uri="{BB962C8B-B14F-4D97-AF65-F5344CB8AC3E}">
        <p14:creationId xmlns:p14="http://schemas.microsoft.com/office/powerpoint/2010/main" val="220592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9" y="0"/>
            <a:ext cx="12188825" cy="2133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7200" b="1" dirty="0" err="1" smtClean="0">
                <a:solidFill>
                  <a:srgbClr val="FFFFFF"/>
                </a:solidFill>
              </a:rPr>
              <a:t>sys</a:t>
            </a:r>
            <a:r>
              <a:rPr lang="en-US" sz="7200" b="1" dirty="0" err="1" smtClean="0">
                <a:solidFill>
                  <a:srgbClr val="FFFFFF"/>
                </a:solidFill>
                <a:latin typeface="Wingdings"/>
                <a:ea typeface="Wingdings"/>
                <a:cs typeface="Wingdings"/>
                <a:sym typeface="Wingdings"/>
              </a:rPr>
              <a:t></a:t>
            </a:r>
            <a:r>
              <a:rPr lang="en-US" sz="7200" b="1" dirty="0" err="1" smtClean="0">
                <a:solidFill>
                  <a:srgbClr val="FFFFFF"/>
                </a:solidFill>
                <a:sym typeface="Wingdings"/>
              </a:rPr>
              <a:t>tem</a:t>
            </a:r>
            <a:endParaRPr lang="en-US" sz="7200" b="1" dirty="0">
              <a:solidFill>
                <a:srgbClr val="FFFFFF"/>
              </a:solidFill>
            </a:endParaRPr>
          </a:p>
        </p:txBody>
      </p:sp>
      <p:sp>
        <p:nvSpPr>
          <p:cNvPr id="3" name="Content Placeholder 2"/>
          <p:cNvSpPr>
            <a:spLocks noGrp="1"/>
          </p:cNvSpPr>
          <p:nvPr>
            <p:ph idx="1"/>
          </p:nvPr>
        </p:nvSpPr>
        <p:spPr>
          <a:xfrm>
            <a:off x="687069" y="2332037"/>
            <a:ext cx="10969943" cy="4525963"/>
          </a:xfrm>
        </p:spPr>
        <p:txBody>
          <a:bodyPr/>
          <a:lstStyle/>
          <a:p>
            <a:pPr marL="0" indent="0">
              <a:buNone/>
            </a:pPr>
            <a:r>
              <a:rPr lang="en-US" i="1" dirty="0" smtClean="0">
                <a:solidFill>
                  <a:schemeClr val="bg1"/>
                </a:solidFill>
              </a:rPr>
              <a:t>noun</a:t>
            </a:r>
          </a:p>
          <a:p>
            <a:pPr marL="0" indent="0">
              <a:buNone/>
            </a:pPr>
            <a:r>
              <a:rPr lang="en-US" dirty="0" smtClean="0"/>
              <a:t>a </a:t>
            </a:r>
            <a:r>
              <a:rPr lang="en-US" dirty="0"/>
              <a:t>set of principles or procedures according to which something is done; an organized scheme or method.</a:t>
            </a:r>
          </a:p>
          <a:p>
            <a:endParaRPr lang="en-US" dirty="0"/>
          </a:p>
        </p:txBody>
      </p:sp>
      <p:sp>
        <p:nvSpPr>
          <p:cNvPr id="6" name="TextBox 5"/>
          <p:cNvSpPr txBox="1"/>
          <p:nvPr/>
        </p:nvSpPr>
        <p:spPr>
          <a:xfrm>
            <a:off x="2894012" y="4419601"/>
            <a:ext cx="5867400" cy="1752600"/>
          </a:xfrm>
          <a:prstGeom prst="rect">
            <a:avLst/>
          </a:prstGeom>
          <a:solidFill>
            <a:schemeClr val="bg1"/>
          </a:solidFill>
        </p:spPr>
        <p:txBody>
          <a:bodyPr wrap="square" rtlCol="0">
            <a:spAutoFit/>
          </a:bodyPr>
          <a:lstStyle/>
          <a:p>
            <a:r>
              <a:rPr lang="en-US" sz="3600" dirty="0" smtClean="0">
                <a:solidFill>
                  <a:srgbClr val="FFFFFF"/>
                </a:solidFill>
              </a:rPr>
              <a:t>The system, itself, </a:t>
            </a:r>
          </a:p>
          <a:p>
            <a:r>
              <a:rPr lang="en-US" sz="3600" dirty="0" smtClean="0">
                <a:solidFill>
                  <a:srgbClr val="FFFFFF"/>
                </a:solidFill>
              </a:rPr>
              <a:t>(the  set of principles),</a:t>
            </a:r>
          </a:p>
          <a:p>
            <a:r>
              <a:rPr lang="en-US" sz="3600" dirty="0" smtClean="0">
                <a:solidFill>
                  <a:srgbClr val="FFFFFF"/>
                </a:solidFill>
              </a:rPr>
              <a:t> is not what you see</a:t>
            </a:r>
            <a:endParaRPr lang="en-US" sz="3600" dirty="0">
              <a:solidFill>
                <a:srgbClr val="FFFFFF"/>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18412" y="3962400"/>
            <a:ext cx="1411288" cy="1411288"/>
          </a:xfrm>
          <a:prstGeom prst="rect">
            <a:avLst/>
          </a:prstGeom>
        </p:spPr>
      </p:pic>
    </p:spTree>
    <p:extLst>
      <p:ext uri="{BB962C8B-B14F-4D97-AF65-F5344CB8AC3E}">
        <p14:creationId xmlns:p14="http://schemas.microsoft.com/office/powerpoint/2010/main" val="219262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p:cNvPicPr preferRelativeResize="0"/>
          <p:nvPr/>
        </p:nvPicPr>
        <p:blipFill>
          <a:blip r:embed="rId3">
            <a:alphaModFix/>
          </a:blip>
          <a:stretch>
            <a:fillRect/>
          </a:stretch>
        </p:blipFill>
        <p:spPr>
          <a:xfrm>
            <a:off x="1626844" y="77467"/>
            <a:ext cx="9038383" cy="6780532"/>
          </a:xfrm>
          <a:prstGeom prst="rect">
            <a:avLst/>
          </a:prstGeom>
          <a:noFill/>
          <a:ln>
            <a:noFill/>
          </a:ln>
        </p:spPr>
      </p:pic>
    </p:spTree>
    <p:extLst>
      <p:ext uri="{BB962C8B-B14F-4D97-AF65-F5344CB8AC3E}">
        <p14:creationId xmlns:p14="http://schemas.microsoft.com/office/powerpoint/2010/main" val="33275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Shape 401"/>
          <p:cNvPicPr preferRelativeResize="0"/>
          <p:nvPr/>
        </p:nvPicPr>
        <p:blipFill>
          <a:blip r:embed="rId3">
            <a:alphaModFix/>
          </a:blip>
          <a:stretch>
            <a:fillRect/>
          </a:stretch>
        </p:blipFill>
        <p:spPr>
          <a:xfrm>
            <a:off x="1644938" y="91034"/>
            <a:ext cx="9020285" cy="6766967"/>
          </a:xfrm>
          <a:prstGeom prst="rect">
            <a:avLst/>
          </a:prstGeom>
          <a:noFill/>
          <a:ln>
            <a:noFill/>
          </a:ln>
        </p:spPr>
      </p:pic>
    </p:spTree>
    <p:extLst>
      <p:ext uri="{BB962C8B-B14F-4D97-AF65-F5344CB8AC3E}">
        <p14:creationId xmlns:p14="http://schemas.microsoft.com/office/powerpoint/2010/main" val="323671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p:cNvPicPr preferRelativeResize="0"/>
          <p:nvPr/>
        </p:nvPicPr>
        <p:blipFill>
          <a:blip r:embed="rId3">
            <a:alphaModFix/>
          </a:blip>
          <a:stretch>
            <a:fillRect/>
          </a:stretch>
        </p:blipFill>
        <p:spPr>
          <a:xfrm>
            <a:off x="1593417" y="0"/>
            <a:ext cx="9141619" cy="6858000"/>
          </a:xfrm>
          <a:prstGeom prst="rect">
            <a:avLst/>
          </a:prstGeom>
          <a:noFill/>
          <a:ln>
            <a:noFill/>
          </a:ln>
        </p:spPr>
      </p:pic>
    </p:spTree>
    <p:extLst>
      <p:ext uri="{BB962C8B-B14F-4D97-AF65-F5344CB8AC3E}">
        <p14:creationId xmlns:p14="http://schemas.microsoft.com/office/powerpoint/2010/main" val="377797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What Does MTSS Look Like?</a:t>
            </a:r>
            <a:endParaRPr lang="en-US" dirty="0">
              <a:latin typeface="Helvetica"/>
              <a:cs typeface="Helvetica"/>
            </a:endParaRPr>
          </a:p>
        </p:txBody>
      </p:sp>
      <p:pic>
        <p:nvPicPr>
          <p:cNvPr id="4" name="Content Placeholder 3"/>
          <p:cNvPicPr>
            <a:picLocks noGrp="1" noChangeAspect="1"/>
          </p:cNvPicPr>
          <p:nvPr>
            <p:ph idx="1"/>
          </p:nvPr>
        </p:nvPicPr>
        <p:blipFill rotWithShape="1">
          <a:blip r:embed="rId2"/>
          <a:srcRect l="45" r="1331"/>
          <a:stretch/>
        </p:blipFill>
        <p:spPr>
          <a:xfrm>
            <a:off x="4410260" y="1600201"/>
            <a:ext cx="3325012" cy="4525963"/>
          </a:xfrm>
        </p:spPr>
      </p:pic>
      <p:sp>
        <p:nvSpPr>
          <p:cNvPr id="5" name="TextBox 4"/>
          <p:cNvSpPr txBox="1"/>
          <p:nvPr/>
        </p:nvSpPr>
        <p:spPr>
          <a:xfrm>
            <a:off x="684212" y="2590800"/>
            <a:ext cx="2438400" cy="954107"/>
          </a:xfrm>
          <a:prstGeom prst="rect">
            <a:avLst/>
          </a:prstGeom>
          <a:noFill/>
        </p:spPr>
        <p:txBody>
          <a:bodyPr wrap="square" rtlCol="0">
            <a:spAutoFit/>
          </a:bodyPr>
          <a:lstStyle/>
          <a:p>
            <a:r>
              <a:rPr lang="en-US" sz="2800" dirty="0" smtClean="0">
                <a:solidFill>
                  <a:schemeClr val="bg1"/>
                </a:solidFill>
                <a:latin typeface="Helvetica"/>
                <a:cs typeface="Helvetica"/>
              </a:rPr>
              <a:t>Insert your image here</a:t>
            </a:r>
            <a:endParaRPr lang="en-US" sz="2800" dirty="0">
              <a:solidFill>
                <a:schemeClr val="bg1"/>
              </a:solidFill>
              <a:latin typeface="Helvetica"/>
              <a:cs typeface="Helvetica"/>
            </a:endParaRPr>
          </a:p>
        </p:txBody>
      </p:sp>
      <p:pic>
        <p:nvPicPr>
          <p:cNvPr id="6" name="Picture 5"/>
          <p:cNvPicPr>
            <a:picLocks noChangeAspect="1"/>
          </p:cNvPicPr>
          <p:nvPr/>
        </p:nvPicPr>
        <p:blipFill>
          <a:blip r:embed="rId3"/>
          <a:stretch>
            <a:fillRect/>
          </a:stretch>
        </p:blipFill>
        <p:spPr>
          <a:xfrm rot="1530212">
            <a:off x="2458207" y="3582988"/>
            <a:ext cx="1981200" cy="901700"/>
          </a:xfrm>
          <a:prstGeom prst="rect">
            <a:avLst/>
          </a:prstGeom>
        </p:spPr>
      </p:pic>
    </p:spTree>
    <p:extLst>
      <p:ext uri="{BB962C8B-B14F-4D97-AF65-F5344CB8AC3E}">
        <p14:creationId xmlns:p14="http://schemas.microsoft.com/office/powerpoint/2010/main" val="10110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88825" cy="2514600"/>
          </a:xfrm>
          <a:prstGeom prst="rect">
            <a:avLst/>
          </a:prstGeom>
          <a:solidFill>
            <a:srgbClr val="0066CC"/>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4800" b="1" dirty="0" smtClean="0">
                <a:solidFill>
                  <a:srgbClr val="FFFFFF"/>
                </a:solidFill>
                <a:latin typeface="Helvetica"/>
                <a:cs typeface="Helvetica"/>
              </a:rPr>
              <a:t>3 Themes of Successful MTSS</a:t>
            </a:r>
            <a:endParaRPr lang="en-US" sz="4800" b="1" dirty="0">
              <a:solidFill>
                <a:srgbClr val="FFFFFF"/>
              </a:solidFill>
              <a:latin typeface="Helvetica"/>
              <a:cs typeface="Helvetica"/>
            </a:endParaRPr>
          </a:p>
        </p:txBody>
      </p:sp>
      <p:sp>
        <p:nvSpPr>
          <p:cNvPr id="7" name="Rectangle 6"/>
          <p:cNvSpPr/>
          <p:nvPr/>
        </p:nvSpPr>
        <p:spPr>
          <a:xfrm>
            <a:off x="0" y="5029200"/>
            <a:ext cx="12188825" cy="1828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3893" y="2590800"/>
            <a:ext cx="12188825" cy="3046988"/>
          </a:xfrm>
          <a:prstGeom prst="rect">
            <a:avLst/>
          </a:prstGeom>
          <a:noFill/>
          <a:effectLst/>
        </p:spPr>
        <p:txBody>
          <a:bodyPr wrap="square" rtlCol="0">
            <a:spAutoFit/>
          </a:bodyPr>
          <a:lstStyle/>
          <a:p>
            <a:pPr marL="685800" indent="-685800">
              <a:buFont typeface="Arial"/>
              <a:buChar char="•"/>
            </a:pPr>
            <a:r>
              <a:rPr lang="en-US" sz="4800" b="1" dirty="0" smtClean="0">
                <a:latin typeface="Helvetica"/>
                <a:cs typeface="Helvetica"/>
              </a:rPr>
              <a:t>Linking the Work of PLCs</a:t>
            </a:r>
          </a:p>
          <a:p>
            <a:pPr marL="685800" indent="-685800">
              <a:buFont typeface="Arial"/>
              <a:buChar char="•"/>
            </a:pPr>
            <a:r>
              <a:rPr lang="en-US" sz="4800" b="1" dirty="0" smtClean="0">
                <a:latin typeface="Helvetica"/>
                <a:cs typeface="Helvetica"/>
              </a:rPr>
              <a:t>Engaging the Staff Through Dialogue</a:t>
            </a:r>
          </a:p>
          <a:p>
            <a:pPr marL="685800" indent="-685800">
              <a:buFont typeface="Arial"/>
              <a:buChar char="•"/>
            </a:pPr>
            <a:r>
              <a:rPr lang="en-US" sz="4800" b="1" dirty="0" smtClean="0">
                <a:latin typeface="Helvetica"/>
                <a:cs typeface="Helvetica"/>
              </a:rPr>
              <a:t>Persevering in the Face of Set Backs</a:t>
            </a:r>
          </a:p>
          <a:p>
            <a:pPr algn="ctr"/>
            <a:endParaRPr lang="en-US" sz="4800" b="1" dirty="0" smtClean="0">
              <a:latin typeface="Helvetica"/>
              <a:cs typeface="Helvetica"/>
            </a:endParaRPr>
          </a:p>
        </p:txBody>
      </p:sp>
      <p:sp>
        <p:nvSpPr>
          <p:cNvPr id="10" name="TextBox 9"/>
          <p:cNvSpPr txBox="1"/>
          <p:nvPr/>
        </p:nvSpPr>
        <p:spPr>
          <a:xfrm>
            <a:off x="0" y="5181600"/>
            <a:ext cx="12188825" cy="830997"/>
          </a:xfrm>
          <a:prstGeom prst="rect">
            <a:avLst/>
          </a:prstGeom>
          <a:noFill/>
        </p:spPr>
        <p:txBody>
          <a:bodyPr wrap="square" rtlCol="0">
            <a:spAutoFit/>
          </a:bodyPr>
          <a:lstStyle/>
          <a:p>
            <a:pPr algn="ctr"/>
            <a:r>
              <a:rPr lang="en-US" sz="4800" b="1" dirty="0" smtClean="0">
                <a:solidFill>
                  <a:srgbClr val="FFFFFF"/>
                </a:solidFill>
                <a:latin typeface="Helvetica"/>
                <a:cs typeface="Helvetica"/>
              </a:rPr>
              <a:t>Grit	Perseverance	Problem Solving	</a:t>
            </a:r>
            <a:endParaRPr lang="en-US" sz="4800" b="1" dirty="0">
              <a:solidFill>
                <a:srgbClr val="FFFFFF"/>
              </a:solidFill>
              <a:latin typeface="Helvetica"/>
              <a:cs typeface="Helvetica"/>
            </a:endParaRPr>
          </a:p>
        </p:txBody>
      </p:sp>
      <p:sp>
        <p:nvSpPr>
          <p:cNvPr id="2" name="TextBox 1"/>
          <p:cNvSpPr txBox="1"/>
          <p:nvPr/>
        </p:nvSpPr>
        <p:spPr>
          <a:xfrm>
            <a:off x="455612" y="6172200"/>
            <a:ext cx="4648200" cy="523220"/>
          </a:xfrm>
          <a:prstGeom prst="rect">
            <a:avLst/>
          </a:prstGeom>
          <a:noFill/>
        </p:spPr>
        <p:txBody>
          <a:bodyPr wrap="square" rtlCol="0">
            <a:spAutoFit/>
          </a:bodyPr>
          <a:lstStyle/>
          <a:p>
            <a:pPr algn="ctr"/>
            <a:r>
              <a:rPr lang="en-US" sz="2800" dirty="0" smtClean="0">
                <a:solidFill>
                  <a:schemeClr val="tx2"/>
                </a:solidFill>
                <a:latin typeface="Helvetica"/>
                <a:cs typeface="Helvetica"/>
              </a:rPr>
              <a:t>invisible</a:t>
            </a:r>
            <a:endParaRPr lang="en-US" sz="2800" dirty="0">
              <a:solidFill>
                <a:schemeClr val="tx2"/>
              </a:solidFill>
              <a:latin typeface="Helvetica"/>
              <a:cs typeface="Helvetica"/>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9512075">
            <a:off x="3320624" y="6029872"/>
            <a:ext cx="675928" cy="209004"/>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11797729">
            <a:off x="1538183" y="5959744"/>
            <a:ext cx="675928" cy="209004"/>
          </a:xfrm>
          <a:prstGeom prst="rect">
            <a:avLst/>
          </a:prstGeom>
        </p:spPr>
      </p:pic>
    </p:spTree>
    <p:extLst>
      <p:ext uri="{BB962C8B-B14F-4D97-AF65-F5344CB8AC3E}">
        <p14:creationId xmlns:p14="http://schemas.microsoft.com/office/powerpoint/2010/main" val="2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eme 6">
  <a:themeElements>
    <a:clrScheme name="Custom 6">
      <a:dk1>
        <a:srgbClr val="FF6600"/>
      </a:dk1>
      <a:lt1>
        <a:srgbClr val="0066CC"/>
      </a:lt1>
      <a:dk2>
        <a:srgbClr val="FFCC00"/>
      </a:dk2>
      <a:lt2>
        <a:srgbClr val="993300"/>
      </a:lt2>
      <a:accent1>
        <a:srgbClr val="33669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6.thmx</Template>
  <TotalTime>0</TotalTime>
  <Words>579</Words>
  <Application>Microsoft Macintosh PowerPoint</Application>
  <PresentationFormat>Custom</PresentationFormat>
  <Paragraphs>78</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 6</vt:lpstr>
      <vt:lpstr>MTSS The Invisible Reach</vt:lpstr>
      <vt:lpstr>PowerPoint Presentation</vt:lpstr>
      <vt:lpstr>PowerPoint Presentation</vt:lpstr>
      <vt:lpstr>system</vt:lpstr>
      <vt:lpstr>PowerPoint Presentation</vt:lpstr>
      <vt:lpstr>PowerPoint Presentation</vt:lpstr>
      <vt:lpstr>PowerPoint Presentation</vt:lpstr>
      <vt:lpstr>What Does MTSS Look Like?</vt:lpstr>
      <vt:lpstr>PowerPoint Presentation</vt:lpstr>
      <vt:lpstr>Leadership: It’s not a question of “Who is he/she?”</vt:lpstr>
      <vt:lpstr>Leadership: It’s a question of, “Who are they?”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5</cp:revision>
  <dcterms:modified xsi:type="dcterms:W3CDTF">2017-08-29T12:18:33Z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