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64" r:id="rId2"/>
    <p:sldId id="270" r:id="rId3"/>
    <p:sldId id="365" r:id="rId4"/>
    <p:sldId id="259" r:id="rId5"/>
    <p:sldId id="258" r:id="rId6"/>
    <p:sldId id="260" r:id="rId7"/>
    <p:sldId id="263" r:id="rId8"/>
    <p:sldId id="349" r:id="rId9"/>
    <p:sldId id="268" r:id="rId10"/>
    <p:sldId id="274" r:id="rId11"/>
    <p:sldId id="406" r:id="rId12"/>
    <p:sldId id="280" r:id="rId13"/>
    <p:sldId id="281" r:id="rId14"/>
    <p:sldId id="350" r:id="rId15"/>
    <p:sldId id="283" r:id="rId16"/>
    <p:sldId id="288" r:id="rId17"/>
    <p:sldId id="271" r:id="rId18"/>
    <p:sldId id="357" r:id="rId19"/>
    <p:sldId id="361" r:id="rId20"/>
    <p:sldId id="362" r:id="rId21"/>
    <p:sldId id="363" r:id="rId22"/>
    <p:sldId id="370" r:id="rId23"/>
    <p:sldId id="367" r:id="rId24"/>
    <p:sldId id="368" r:id="rId25"/>
    <p:sldId id="398" r:id="rId26"/>
    <p:sldId id="399" r:id="rId27"/>
    <p:sldId id="371" r:id="rId28"/>
    <p:sldId id="372" r:id="rId29"/>
    <p:sldId id="373" r:id="rId30"/>
    <p:sldId id="374" r:id="rId31"/>
    <p:sldId id="375" r:id="rId32"/>
    <p:sldId id="376" r:id="rId33"/>
    <p:sldId id="377" r:id="rId34"/>
    <p:sldId id="378" r:id="rId35"/>
    <p:sldId id="379" r:id="rId36"/>
    <p:sldId id="380" r:id="rId37"/>
    <p:sldId id="381" r:id="rId38"/>
    <p:sldId id="397"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400" r:id="rId52"/>
    <p:sldId id="401" r:id="rId53"/>
    <p:sldId id="402" r:id="rId54"/>
    <p:sldId id="403" r:id="rId55"/>
    <p:sldId id="404" r:id="rId56"/>
    <p:sldId id="405" r:id="rId57"/>
    <p:sldId id="354" r:id="rId58"/>
    <p:sldId id="355" r:id="rId59"/>
    <p:sldId id="369" r:id="rId6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Rosanbalm, Ph.D." initials="KR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FA1"/>
    <a:srgbClr val="00FFCC"/>
    <a:srgbClr val="FF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099" autoAdjust="0"/>
  </p:normalViewPr>
  <p:slideViewPr>
    <p:cSldViewPr snapToGrid="0">
      <p:cViewPr varScale="1">
        <p:scale>
          <a:sx n="67" d="100"/>
          <a:sy n="67" d="100"/>
        </p:scale>
        <p:origin x="11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2446" tIns="46223" rIns="92446" bIns="46223" rtlCol="0"/>
          <a:lstStyle>
            <a:lvl1pPr algn="r">
              <a:defRPr sz="1200"/>
            </a:lvl1pPr>
          </a:lstStyle>
          <a:p>
            <a:fld id="{AC9BDA3C-C21F-4CEC-9698-D615A22CC8CF}" type="datetimeFigureOut">
              <a:rPr lang="en-US" smtClean="0"/>
              <a:t>9/25/2017</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2446" tIns="46223" rIns="92446" bIns="46223" rtlCol="0" anchor="b"/>
          <a:lstStyle>
            <a:lvl1pPr algn="r">
              <a:defRPr sz="1200"/>
            </a:lvl1pPr>
          </a:lstStyle>
          <a:p>
            <a:fld id="{955AF579-76D0-47EE-99B2-ACBF32B2A1B5}" type="slidenum">
              <a:rPr lang="en-US" smtClean="0"/>
              <a:t>‹#›</a:t>
            </a:fld>
            <a:endParaRPr lang="en-US"/>
          </a:p>
        </p:txBody>
      </p:sp>
    </p:spTree>
    <p:extLst>
      <p:ext uri="{BB962C8B-B14F-4D97-AF65-F5344CB8AC3E}">
        <p14:creationId xmlns:p14="http://schemas.microsoft.com/office/powerpoint/2010/main" val="151579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2446" tIns="46223" rIns="92446" bIns="46223" rtlCol="0"/>
          <a:lstStyle>
            <a:lvl1pPr algn="r">
              <a:defRPr sz="1200"/>
            </a:lvl1pPr>
          </a:lstStyle>
          <a:p>
            <a:fld id="{D5A4124E-6C6F-4450-B7E3-6E93A8BC35F8}" type="datetimeFigureOut">
              <a:rPr lang="en-US" smtClean="0"/>
              <a:t>9/25/2017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A51D1E07-B002-4622-BC6A-B0728B7BA9B4}" type="slidenum">
              <a:rPr lang="en-US" smtClean="0"/>
              <a:t>‹#›</a:t>
            </a:fld>
            <a:endParaRPr lang="en-US"/>
          </a:p>
        </p:txBody>
      </p:sp>
    </p:spTree>
    <p:extLst>
      <p:ext uri="{BB962C8B-B14F-4D97-AF65-F5344CB8AC3E}">
        <p14:creationId xmlns:p14="http://schemas.microsoft.com/office/powerpoint/2010/main" val="100050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1</a:t>
            </a:fld>
            <a:endParaRPr lang="en-US"/>
          </a:p>
        </p:txBody>
      </p:sp>
    </p:spTree>
    <p:extLst>
      <p:ext uri="{BB962C8B-B14F-4D97-AF65-F5344CB8AC3E}">
        <p14:creationId xmlns:p14="http://schemas.microsoft.com/office/powerpoint/2010/main" val="219492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Stress</a:t>
            </a:r>
            <a:r>
              <a:rPr lang="en-US" baseline="0" dirty="0" smtClean="0"/>
              <a:t> hormones/chemicals flooding the brain in high amounts have two impacts:</a:t>
            </a:r>
          </a:p>
          <a:p>
            <a:r>
              <a:rPr lang="en-US" baseline="0" dirty="0" smtClean="0"/>
              <a:t>-toxic effects on parts of the brain that are needed for learning – affecting problem-solving and decision-making</a:t>
            </a:r>
          </a:p>
          <a:p>
            <a:r>
              <a:rPr lang="en-US" baseline="0" dirty="0" smtClean="0"/>
              <a:t>-toxic effects on parts of the brain that control emotions causing enhanced and dysregulated emotions in the part of the brain that responds to stress and threat </a:t>
            </a:r>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10</a:t>
            </a:fld>
            <a:endParaRPr lang="en-US"/>
          </a:p>
        </p:txBody>
      </p:sp>
    </p:spTree>
    <p:extLst>
      <p:ext uri="{BB962C8B-B14F-4D97-AF65-F5344CB8AC3E}">
        <p14:creationId xmlns:p14="http://schemas.microsoft.com/office/powerpoint/2010/main" val="284031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What happens to the brain when a child is constantly in “survival mode” due to trauma?</a:t>
            </a:r>
          </a:p>
          <a:p>
            <a:pPr lvl="1">
              <a:spcBef>
                <a:spcPts val="1365"/>
              </a:spcBef>
            </a:pPr>
            <a:r>
              <a:rPr lang="en-US" sz="1800" dirty="0">
                <a:solidFill>
                  <a:schemeClr val="accent1">
                    <a:lumMod val="75000"/>
                  </a:schemeClr>
                </a:solidFill>
              </a:rPr>
              <a:t>This becomes their norm even when they are not actually in danger</a:t>
            </a:r>
          </a:p>
          <a:p>
            <a:pPr lvl="1">
              <a:spcBef>
                <a:spcPts val="910"/>
              </a:spcBef>
            </a:pPr>
            <a:r>
              <a:rPr lang="en-US" sz="1800" dirty="0">
                <a:solidFill>
                  <a:schemeClr val="accent1">
                    <a:lumMod val="75000"/>
                  </a:schemeClr>
                </a:solidFill>
              </a:rPr>
              <a:t>This causes a child to remain in their “downstairs brain,” constantly hyper-aroused with highly emotional, dysregulated responses to their surroundings, even when they are not in danger</a:t>
            </a:r>
          </a:p>
          <a:p>
            <a:pPr lvl="1">
              <a:spcBef>
                <a:spcPts val="910"/>
              </a:spcBef>
            </a:pPr>
            <a:r>
              <a:rPr lang="en-US" sz="1800" dirty="0">
                <a:solidFill>
                  <a:schemeClr val="accent1">
                    <a:lumMod val="75000"/>
                  </a:schemeClr>
                </a:solidFill>
              </a:rPr>
              <a:t>The “downstairs brain” becomes more developed than the “upstairs brain” because it is the part used the most</a:t>
            </a:r>
          </a:p>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11</a:t>
            </a:fld>
            <a:endParaRPr lang="en-US"/>
          </a:p>
        </p:txBody>
      </p:sp>
    </p:spTree>
    <p:extLst>
      <p:ext uri="{BB962C8B-B14F-4D97-AF65-F5344CB8AC3E}">
        <p14:creationId xmlns:p14="http://schemas.microsoft.com/office/powerpoint/2010/main" val="311732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This is a small stress example –</a:t>
            </a:r>
            <a:r>
              <a:rPr lang="en-US" baseline="0" dirty="0" smtClean="0"/>
              <a:t> think about some of the trauma experiences we talked about earlier like physical abuse and the level of stress a child feels under that type of trauma. The impacts in these moments can be:</a:t>
            </a:r>
            <a:endParaRPr lang="en-US" dirty="0" smtClean="0"/>
          </a:p>
          <a:p>
            <a:r>
              <a:rPr lang="en-US" dirty="0" smtClean="0"/>
              <a:t>-impacts on language, logic</a:t>
            </a:r>
            <a:r>
              <a:rPr lang="en-US" baseline="0" dirty="0" smtClean="0"/>
              <a:t> and reasoning</a:t>
            </a:r>
          </a:p>
          <a:p>
            <a:r>
              <a:rPr lang="en-US" baseline="0" dirty="0" smtClean="0"/>
              <a:t>-impacts on emotion and memory</a:t>
            </a:r>
          </a:p>
          <a:p>
            <a:r>
              <a:rPr lang="en-US" baseline="0" dirty="0" smtClean="0"/>
              <a:t>-impacts on heart rate, digestions, immune system</a:t>
            </a:r>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12</a:t>
            </a:fld>
            <a:endParaRPr lang="en-US"/>
          </a:p>
        </p:txBody>
      </p:sp>
    </p:spTree>
    <p:extLst>
      <p:ext uri="{BB962C8B-B14F-4D97-AF65-F5344CB8AC3E}">
        <p14:creationId xmlns:p14="http://schemas.microsoft.com/office/powerpoint/2010/main" val="206334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When in danger,</a:t>
            </a:r>
            <a:r>
              <a:rPr lang="en-US" baseline="0" dirty="0" smtClean="0"/>
              <a:t> the body responds in one of these ways</a:t>
            </a:r>
          </a:p>
          <a:p>
            <a:r>
              <a:rPr lang="en-US" baseline="0" dirty="0" smtClean="0"/>
              <a:t>The danger response from the body is a good thing because it keeps us safe but for kids with trauma, this becomes a constant state of being for them, even when they are not in danger – because of triggers or because of how their brain has been altered and so it is not good in that regard </a:t>
            </a:r>
          </a:p>
          <a:p>
            <a:r>
              <a:rPr lang="en-US" baseline="0" dirty="0" smtClean="0"/>
              <a:t>Discussion – have them answer the last question out loud </a:t>
            </a:r>
          </a:p>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13</a:t>
            </a:fld>
            <a:endParaRPr lang="en-US"/>
          </a:p>
        </p:txBody>
      </p:sp>
    </p:spTree>
    <p:extLst>
      <p:ext uri="{BB962C8B-B14F-4D97-AF65-F5344CB8AC3E}">
        <p14:creationId xmlns:p14="http://schemas.microsoft.com/office/powerpoint/2010/main" val="354490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14</a:t>
            </a:fld>
            <a:endParaRPr lang="en-US"/>
          </a:p>
        </p:txBody>
      </p:sp>
    </p:spTree>
    <p:extLst>
      <p:ext uri="{BB962C8B-B14F-4D97-AF65-F5344CB8AC3E}">
        <p14:creationId xmlns:p14="http://schemas.microsoft.com/office/powerpoint/2010/main" val="247089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15</a:t>
            </a:fld>
            <a:endParaRPr lang="en-US"/>
          </a:p>
        </p:txBody>
      </p:sp>
    </p:spTree>
    <p:extLst>
      <p:ext uri="{BB962C8B-B14F-4D97-AF65-F5344CB8AC3E}">
        <p14:creationId xmlns:p14="http://schemas.microsoft.com/office/powerpoint/2010/main" val="251821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16</a:t>
            </a:fld>
            <a:endParaRPr lang="en-US"/>
          </a:p>
        </p:txBody>
      </p:sp>
    </p:spTree>
    <p:extLst>
      <p:ext uri="{BB962C8B-B14F-4D97-AF65-F5344CB8AC3E}">
        <p14:creationId xmlns:p14="http://schemas.microsoft.com/office/powerpoint/2010/main" val="221379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17</a:t>
            </a:fld>
            <a:endParaRPr lang="en-US"/>
          </a:p>
        </p:txBody>
      </p:sp>
    </p:spTree>
    <p:extLst>
      <p:ext uri="{BB962C8B-B14F-4D97-AF65-F5344CB8AC3E}">
        <p14:creationId xmlns:p14="http://schemas.microsoft.com/office/powerpoint/2010/main" val="188229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18</a:t>
            </a:fld>
            <a:endParaRPr lang="en-US"/>
          </a:p>
        </p:txBody>
      </p:sp>
    </p:spTree>
    <p:extLst>
      <p:ext uri="{BB962C8B-B14F-4D97-AF65-F5344CB8AC3E}">
        <p14:creationId xmlns:p14="http://schemas.microsoft.com/office/powerpoint/2010/main" val="311564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19</a:t>
            </a:fld>
            <a:endParaRPr lang="en-US"/>
          </a:p>
        </p:txBody>
      </p:sp>
    </p:spTree>
    <p:extLst>
      <p:ext uri="{BB962C8B-B14F-4D97-AF65-F5344CB8AC3E}">
        <p14:creationId xmlns:p14="http://schemas.microsoft.com/office/powerpoint/2010/main" val="191051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2</a:t>
            </a:fld>
            <a:endParaRPr lang="en-US"/>
          </a:p>
        </p:txBody>
      </p:sp>
    </p:spTree>
    <p:extLst>
      <p:ext uri="{BB962C8B-B14F-4D97-AF65-F5344CB8AC3E}">
        <p14:creationId xmlns:p14="http://schemas.microsoft.com/office/powerpoint/2010/main" val="1179697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Research is limited but</a:t>
            </a:r>
            <a:r>
              <a:rPr lang="en-US" baseline="0" dirty="0" smtClean="0"/>
              <a:t> some other models have shown positive outcomes</a:t>
            </a:r>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20</a:t>
            </a:fld>
            <a:endParaRPr lang="en-US"/>
          </a:p>
        </p:txBody>
      </p:sp>
    </p:spTree>
    <p:extLst>
      <p:ext uri="{BB962C8B-B14F-4D97-AF65-F5344CB8AC3E}">
        <p14:creationId xmlns:p14="http://schemas.microsoft.com/office/powerpoint/2010/main" val="318728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24458">
              <a:defRPr/>
            </a:pPr>
            <a:r>
              <a:rPr lang="en-US" dirty="0" smtClean="0"/>
              <a:t>Research is limited but</a:t>
            </a:r>
            <a:r>
              <a:rPr lang="en-US" baseline="0" dirty="0" smtClean="0"/>
              <a:t> some other models have shown positive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21</a:t>
            </a:fld>
            <a:endParaRPr lang="en-US"/>
          </a:p>
        </p:txBody>
      </p:sp>
    </p:spTree>
    <p:extLst>
      <p:ext uri="{BB962C8B-B14F-4D97-AF65-F5344CB8AC3E}">
        <p14:creationId xmlns:p14="http://schemas.microsoft.com/office/powerpoint/2010/main" val="40691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82" name="Shape 82"/>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20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23</a:t>
            </a:fld>
            <a:endParaRPr lang="en-US"/>
          </a:p>
        </p:txBody>
      </p:sp>
    </p:spTree>
    <p:extLst>
      <p:ext uri="{BB962C8B-B14F-4D97-AF65-F5344CB8AC3E}">
        <p14:creationId xmlns:p14="http://schemas.microsoft.com/office/powerpoint/2010/main" val="238586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24</a:t>
            </a:fld>
            <a:endParaRPr lang="en-US"/>
          </a:p>
        </p:txBody>
      </p:sp>
    </p:spTree>
    <p:extLst>
      <p:ext uri="{BB962C8B-B14F-4D97-AF65-F5344CB8AC3E}">
        <p14:creationId xmlns:p14="http://schemas.microsoft.com/office/powerpoint/2010/main" val="3769119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25</a:t>
            </a:fld>
            <a:endParaRPr lang="en-US"/>
          </a:p>
        </p:txBody>
      </p:sp>
    </p:spTree>
    <p:extLst>
      <p:ext uri="{BB962C8B-B14F-4D97-AF65-F5344CB8AC3E}">
        <p14:creationId xmlns:p14="http://schemas.microsoft.com/office/powerpoint/2010/main" val="2104284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26</a:t>
            </a:fld>
            <a:endParaRPr lang="en-US"/>
          </a:p>
        </p:txBody>
      </p:sp>
    </p:spTree>
    <p:extLst>
      <p:ext uri="{BB962C8B-B14F-4D97-AF65-F5344CB8AC3E}">
        <p14:creationId xmlns:p14="http://schemas.microsoft.com/office/powerpoint/2010/main" val="2773131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88" name="Shape 88"/>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20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94" name="Shape 94"/>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477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00" name="Shape 100"/>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6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3</a:t>
            </a:fld>
            <a:endParaRPr lang="en-US"/>
          </a:p>
        </p:txBody>
      </p:sp>
    </p:spTree>
    <p:extLst>
      <p:ext uri="{BB962C8B-B14F-4D97-AF65-F5344CB8AC3E}">
        <p14:creationId xmlns:p14="http://schemas.microsoft.com/office/powerpoint/2010/main" val="2194928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06" name="Shape 106"/>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595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13" name="Shape 113"/>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29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19" name="Shape 119"/>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8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25" name="Shape 125"/>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879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32" name="Shape 132"/>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660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39" name="Shape 139"/>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445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45" name="Shape 145"/>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4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52" name="Shape 152"/>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290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38</a:t>
            </a:fld>
            <a:endParaRPr lang="en-US"/>
          </a:p>
        </p:txBody>
      </p:sp>
    </p:spTree>
    <p:extLst>
      <p:ext uri="{BB962C8B-B14F-4D97-AF65-F5344CB8AC3E}">
        <p14:creationId xmlns:p14="http://schemas.microsoft.com/office/powerpoint/2010/main" val="1241127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59" name="Shape 159"/>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312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4</a:t>
            </a:fld>
            <a:endParaRPr lang="en-US"/>
          </a:p>
        </p:txBody>
      </p:sp>
    </p:spTree>
    <p:extLst>
      <p:ext uri="{BB962C8B-B14F-4D97-AF65-F5344CB8AC3E}">
        <p14:creationId xmlns:p14="http://schemas.microsoft.com/office/powerpoint/2010/main" val="2167420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702310" y="4349334"/>
            <a:ext cx="5618480" cy="4120421"/>
          </a:xfrm>
          <a:prstGeom prst="rect">
            <a:avLst/>
          </a:prstGeom>
        </p:spPr>
        <p:txBody>
          <a:bodyPr wrap="square" lIns="92431" tIns="92431" rIns="92431" bIns="92431" anchor="t" anchorCtr="0">
            <a:noAutofit/>
          </a:bodyPr>
          <a:lstStyle/>
          <a:p>
            <a:endParaRPr/>
          </a:p>
        </p:txBody>
      </p:sp>
    </p:spTree>
    <p:extLst>
      <p:ext uri="{BB962C8B-B14F-4D97-AF65-F5344CB8AC3E}">
        <p14:creationId xmlns:p14="http://schemas.microsoft.com/office/powerpoint/2010/main" val="3714000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71" name="Shape 171"/>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836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77" name="Shape 177"/>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700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83" name="Shape 183"/>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934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189" name="Shape 189"/>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207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702310" y="4349334"/>
            <a:ext cx="5618480" cy="4120421"/>
          </a:xfrm>
          <a:prstGeom prst="rect">
            <a:avLst/>
          </a:prstGeom>
        </p:spPr>
        <p:txBody>
          <a:bodyPr wrap="square" lIns="92431" tIns="92431" rIns="92431" bIns="92431" anchor="t" anchorCtr="0">
            <a:noAutofit/>
          </a:bodyPr>
          <a:lstStyle/>
          <a:p>
            <a:endParaRPr/>
          </a:p>
        </p:txBody>
      </p:sp>
    </p:spTree>
    <p:extLst>
      <p:ext uri="{BB962C8B-B14F-4D97-AF65-F5344CB8AC3E}">
        <p14:creationId xmlns:p14="http://schemas.microsoft.com/office/powerpoint/2010/main" val="532819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203" name="Shape 203"/>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009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210" name="Shape 210"/>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112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216" name="Shape 216"/>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9726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225" name="Shape 225"/>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53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Many people think</a:t>
            </a:r>
            <a:r>
              <a:rPr lang="en-US" baseline="0" dirty="0" smtClean="0"/>
              <a:t> of trauma as the actual event itself – but researchers in this field define trauma as this</a:t>
            </a:r>
          </a:p>
          <a:p>
            <a:r>
              <a:rPr lang="en-US" baseline="0" dirty="0" smtClean="0"/>
              <a:t>The reason is that people respond differently to the same event – siblings for example who experience the same event often have very different reactions to it </a:t>
            </a:r>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5</a:t>
            </a:fld>
            <a:endParaRPr lang="en-US"/>
          </a:p>
        </p:txBody>
      </p:sp>
    </p:spTree>
    <p:extLst>
      <p:ext uri="{BB962C8B-B14F-4D97-AF65-F5344CB8AC3E}">
        <p14:creationId xmlns:p14="http://schemas.microsoft.com/office/powerpoint/2010/main" val="19861137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2311" y="4349334"/>
            <a:ext cx="5618479" cy="4120421"/>
          </a:xfrm>
          <a:prstGeom prst="rect">
            <a:avLst/>
          </a:prstGeom>
          <a:noFill/>
          <a:ln>
            <a:noFill/>
          </a:ln>
        </p:spPr>
        <p:txBody>
          <a:bodyPr wrap="square" lIns="92431" tIns="92431" rIns="92431" bIns="92431" anchor="ctr" anchorCtr="0">
            <a:noAutofit/>
          </a:bodyPr>
          <a:lstStyle/>
          <a:p>
            <a:endParaRPr/>
          </a:p>
        </p:txBody>
      </p:sp>
      <p:sp>
        <p:nvSpPr>
          <p:cNvPr id="231" name="Shape 231"/>
          <p:cNvSpPr>
            <a:spLocks noGrp="1" noRot="1" noChangeAspect="1"/>
          </p:cNvSpPr>
          <p:nvPr>
            <p:ph type="sldImg" idx="2"/>
          </p:nvPr>
        </p:nvSpPr>
        <p:spPr>
          <a:xfrm>
            <a:off x="1222375" y="687388"/>
            <a:ext cx="4578350" cy="34337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625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51</a:t>
            </a:fld>
            <a:endParaRPr lang="en-US"/>
          </a:p>
        </p:txBody>
      </p:sp>
    </p:spTree>
    <p:extLst>
      <p:ext uri="{BB962C8B-B14F-4D97-AF65-F5344CB8AC3E}">
        <p14:creationId xmlns:p14="http://schemas.microsoft.com/office/powerpoint/2010/main" val="2152036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52</a:t>
            </a:fld>
            <a:endParaRPr lang="en-US"/>
          </a:p>
        </p:txBody>
      </p:sp>
    </p:spTree>
    <p:extLst>
      <p:ext uri="{BB962C8B-B14F-4D97-AF65-F5344CB8AC3E}">
        <p14:creationId xmlns:p14="http://schemas.microsoft.com/office/powerpoint/2010/main" val="12620766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53</a:t>
            </a:fld>
            <a:endParaRPr lang="en-US"/>
          </a:p>
        </p:txBody>
      </p:sp>
    </p:spTree>
    <p:extLst>
      <p:ext uri="{BB962C8B-B14F-4D97-AF65-F5344CB8AC3E}">
        <p14:creationId xmlns:p14="http://schemas.microsoft.com/office/powerpoint/2010/main" val="788547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54</a:t>
            </a:fld>
            <a:endParaRPr lang="en-US"/>
          </a:p>
        </p:txBody>
      </p:sp>
    </p:spTree>
    <p:extLst>
      <p:ext uri="{BB962C8B-B14F-4D97-AF65-F5344CB8AC3E}">
        <p14:creationId xmlns:p14="http://schemas.microsoft.com/office/powerpoint/2010/main" val="2996357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55</a:t>
            </a:fld>
            <a:endParaRPr lang="en-US"/>
          </a:p>
        </p:txBody>
      </p:sp>
    </p:spTree>
    <p:extLst>
      <p:ext uri="{BB962C8B-B14F-4D97-AF65-F5344CB8AC3E}">
        <p14:creationId xmlns:p14="http://schemas.microsoft.com/office/powerpoint/2010/main" val="1143502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56</a:t>
            </a:fld>
            <a:endParaRPr lang="en-US"/>
          </a:p>
        </p:txBody>
      </p:sp>
    </p:spTree>
    <p:extLst>
      <p:ext uri="{BB962C8B-B14F-4D97-AF65-F5344CB8AC3E}">
        <p14:creationId xmlns:p14="http://schemas.microsoft.com/office/powerpoint/2010/main" val="13137901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57</a:t>
            </a:fld>
            <a:endParaRPr lang="en-US"/>
          </a:p>
        </p:txBody>
      </p:sp>
    </p:spTree>
    <p:extLst>
      <p:ext uri="{BB962C8B-B14F-4D97-AF65-F5344CB8AC3E}">
        <p14:creationId xmlns:p14="http://schemas.microsoft.com/office/powerpoint/2010/main" val="1100516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Research is limited – but there are some studies that show disproportionality</a:t>
            </a:r>
            <a:r>
              <a:rPr lang="en-US" baseline="0" dirty="0" smtClean="0"/>
              <a:t> of trauma by race – stat from article – one study did find that US born families AND immigrant families in three racial categories (Hispanic, Black, White) showed disparities – the black and Hispanic children were exposed more to ACEs than the white children – this study also looked at SES and found disparities in income level and ACEs as well </a:t>
            </a:r>
          </a:p>
          <a:p>
            <a:r>
              <a:rPr lang="en-US" baseline="0" dirty="0" smtClean="0"/>
              <a:t>Read questions as food for thought – just pause and let them ponder, not answer </a:t>
            </a:r>
            <a:r>
              <a:rPr lang="en-US" baseline="0" dirty="0" err="1" smtClean="0"/>
              <a:t>outloud</a:t>
            </a:r>
            <a:r>
              <a:rPr lang="en-US" baseline="0" dirty="0" smtClean="0"/>
              <a:t> </a:t>
            </a:r>
          </a:p>
        </p:txBody>
      </p:sp>
      <p:sp>
        <p:nvSpPr>
          <p:cNvPr id="4" name="Slide Number Placeholder 3"/>
          <p:cNvSpPr>
            <a:spLocks noGrp="1"/>
          </p:cNvSpPr>
          <p:nvPr>
            <p:ph type="sldNum" sz="quarter" idx="10"/>
          </p:nvPr>
        </p:nvSpPr>
        <p:spPr/>
        <p:txBody>
          <a:bodyPr/>
          <a:lstStyle/>
          <a:p>
            <a:fld id="{A51D1E07-B002-4622-BC6A-B0728B7BA9B4}" type="slidenum">
              <a:rPr lang="en-US" smtClean="0"/>
              <a:t>58</a:t>
            </a:fld>
            <a:endParaRPr lang="en-US"/>
          </a:p>
        </p:txBody>
      </p:sp>
    </p:spTree>
    <p:extLst>
      <p:ext uri="{BB962C8B-B14F-4D97-AF65-F5344CB8AC3E}">
        <p14:creationId xmlns:p14="http://schemas.microsoft.com/office/powerpoint/2010/main" val="724215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59</a:t>
            </a:fld>
            <a:endParaRPr lang="en-US"/>
          </a:p>
        </p:txBody>
      </p:sp>
    </p:spTree>
    <p:extLst>
      <p:ext uri="{BB962C8B-B14F-4D97-AF65-F5344CB8AC3E}">
        <p14:creationId xmlns:p14="http://schemas.microsoft.com/office/powerpoint/2010/main" val="237737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It is interesting to note that this study was conducted on privately</a:t>
            </a:r>
            <a:r>
              <a:rPr lang="en-US" baseline="0" dirty="0" smtClean="0"/>
              <a:t> insured patients – mostly middle class </a:t>
            </a:r>
            <a:endParaRPr lang="en-US" dirty="0"/>
          </a:p>
        </p:txBody>
      </p:sp>
      <p:sp>
        <p:nvSpPr>
          <p:cNvPr id="4" name="Slide Number Placeholder 3"/>
          <p:cNvSpPr>
            <a:spLocks noGrp="1"/>
          </p:cNvSpPr>
          <p:nvPr>
            <p:ph type="sldNum" sz="quarter" idx="10"/>
          </p:nvPr>
        </p:nvSpPr>
        <p:spPr/>
        <p:txBody>
          <a:bodyPr/>
          <a:lstStyle/>
          <a:p>
            <a:fld id="{A51D1E07-B002-4622-BC6A-B0728B7BA9B4}" type="slidenum">
              <a:rPr lang="en-US" smtClean="0"/>
              <a:t>6</a:t>
            </a:fld>
            <a:endParaRPr lang="en-US"/>
          </a:p>
        </p:txBody>
      </p:sp>
    </p:spTree>
    <p:extLst>
      <p:ext uri="{BB962C8B-B14F-4D97-AF65-F5344CB8AC3E}">
        <p14:creationId xmlns:p14="http://schemas.microsoft.com/office/powerpoint/2010/main" val="219492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7</a:t>
            </a:fld>
            <a:endParaRPr lang="en-US"/>
          </a:p>
        </p:txBody>
      </p:sp>
    </p:spTree>
    <p:extLst>
      <p:ext uri="{BB962C8B-B14F-4D97-AF65-F5344CB8AC3E}">
        <p14:creationId xmlns:p14="http://schemas.microsoft.com/office/powerpoint/2010/main" val="263239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8</a:t>
            </a:fld>
            <a:endParaRPr lang="en-US"/>
          </a:p>
        </p:txBody>
      </p:sp>
    </p:spTree>
    <p:extLst>
      <p:ext uri="{BB962C8B-B14F-4D97-AF65-F5344CB8AC3E}">
        <p14:creationId xmlns:p14="http://schemas.microsoft.com/office/powerpoint/2010/main" val="99786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1D1E07-B002-4622-BC6A-B0728B7BA9B4}" type="slidenum">
              <a:rPr lang="en-US" smtClean="0"/>
              <a:t>9</a:t>
            </a:fld>
            <a:endParaRPr lang="en-US"/>
          </a:p>
        </p:txBody>
      </p:sp>
    </p:spTree>
    <p:extLst>
      <p:ext uri="{BB962C8B-B14F-4D97-AF65-F5344CB8AC3E}">
        <p14:creationId xmlns:p14="http://schemas.microsoft.com/office/powerpoint/2010/main" val="60006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355596-9502-44AD-A6A3-831EA47FC65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14528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55596-9502-44AD-A6A3-831EA47FC65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19676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55596-9502-44AD-A6A3-831EA47FC65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28287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355596-9502-44AD-A6A3-831EA47FC65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227084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5596-9502-44AD-A6A3-831EA47FC659}"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44003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355596-9502-44AD-A6A3-831EA47FC659}"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280942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355596-9502-44AD-A6A3-831EA47FC659}"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54365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355596-9502-44AD-A6A3-831EA47FC659}"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421586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55596-9502-44AD-A6A3-831EA47FC659}"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162299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5596-9502-44AD-A6A3-831EA47FC659}"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175915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5596-9502-44AD-A6A3-831EA47FC659}"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0B764-BFEA-417A-9588-C729E5C10962}" type="slidenum">
              <a:rPr lang="en-US" smtClean="0"/>
              <a:t>‹#›</a:t>
            </a:fld>
            <a:endParaRPr lang="en-US"/>
          </a:p>
        </p:txBody>
      </p:sp>
    </p:spTree>
    <p:extLst>
      <p:ext uri="{BB962C8B-B14F-4D97-AF65-F5344CB8AC3E}">
        <p14:creationId xmlns:p14="http://schemas.microsoft.com/office/powerpoint/2010/main" val="161454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55596-9502-44AD-A6A3-831EA47FC659}" type="datetimeFigureOut">
              <a:rPr lang="en-US" smtClean="0"/>
              <a:t>9/25/2017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0B764-BFEA-417A-9588-C729E5C10962}" type="slidenum">
              <a:rPr lang="en-US" smtClean="0"/>
              <a:t>‹#›</a:t>
            </a:fld>
            <a:endParaRPr lang="en-US"/>
          </a:p>
        </p:txBody>
      </p:sp>
      <p:sp>
        <p:nvSpPr>
          <p:cNvPr id="7" name="TextBox 6"/>
          <p:cNvSpPr txBox="1"/>
          <p:nvPr userDrawn="1"/>
        </p:nvSpPr>
        <p:spPr>
          <a:xfrm>
            <a:off x="1" y="6122234"/>
            <a:ext cx="9144000" cy="731520"/>
          </a:xfrm>
          <a:prstGeom prst="rect">
            <a:avLst/>
          </a:prstGeom>
          <a:solidFill>
            <a:srgbClr val="002060"/>
          </a:solidFill>
        </p:spPr>
        <p:txBody>
          <a:bodyPr wrap="square" rtlCol="0" anchor="ctr">
            <a:spAutoFit/>
          </a:bodyPr>
          <a:lstStyle/>
          <a:p>
            <a:pPr algn="l"/>
            <a:r>
              <a:rPr lang="en-US" sz="1800" b="1" dirty="0" smtClean="0"/>
              <a:t>		</a:t>
            </a:r>
            <a:r>
              <a:rPr lang="en-US" sz="1800" b="1" dirty="0" smtClean="0">
                <a:solidFill>
                  <a:schemeClr val="bg1"/>
                </a:solidFill>
              </a:rPr>
              <a:t>NC Resilience &amp; Learning Project + NC Racial Equity</a:t>
            </a:r>
            <a:r>
              <a:rPr lang="en-US" sz="1800" b="1" baseline="0" dirty="0" smtClean="0">
                <a:solidFill>
                  <a:schemeClr val="bg1"/>
                </a:solidFill>
              </a:rPr>
              <a:t> Consortium</a:t>
            </a:r>
            <a:r>
              <a:rPr lang="en-US" sz="1350" dirty="0" smtClean="0">
                <a:solidFill>
                  <a:schemeClr val="bg1"/>
                </a:solidFill>
              </a:rPr>
              <a:t/>
            </a:r>
            <a:br>
              <a:rPr lang="en-US" sz="1350" dirty="0" smtClean="0">
                <a:solidFill>
                  <a:schemeClr val="bg1"/>
                </a:solidFill>
              </a:rPr>
            </a:br>
            <a:r>
              <a:rPr lang="en-US" sz="1350" dirty="0" smtClean="0">
                <a:solidFill>
                  <a:schemeClr val="bg1"/>
                </a:solidFill>
              </a:rPr>
              <a:t>		</a:t>
            </a:r>
            <a:endParaRPr lang="en-US" sz="1200" dirty="0">
              <a:solidFill>
                <a:schemeClr val="bg1"/>
              </a:solidFill>
            </a:endParaRPr>
          </a:p>
        </p:txBody>
      </p:sp>
      <p:pic>
        <p:nvPicPr>
          <p:cNvPr id="9" name="Picture 6" descr="Public School Foru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750" y="6234926"/>
            <a:ext cx="827923" cy="4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6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947861"/>
          </a:xfrm>
        </p:spPr>
        <p:txBody>
          <a:bodyPr/>
          <a:lstStyle/>
          <a:p>
            <a:r>
              <a:rPr lang="en-US" b="1" dirty="0"/>
              <a:t>R</a:t>
            </a:r>
            <a:r>
              <a:rPr lang="en-US" b="1" dirty="0" smtClean="0"/>
              <a:t>ace, Trauma and Educational Opportunity</a:t>
            </a:r>
            <a:endParaRPr lang="en-US" b="1" dirty="0"/>
          </a:p>
        </p:txBody>
      </p:sp>
      <p:sp>
        <p:nvSpPr>
          <p:cNvPr id="5" name="Text Placeholder 4"/>
          <p:cNvSpPr>
            <a:spLocks noGrp="1"/>
          </p:cNvSpPr>
          <p:nvPr>
            <p:ph type="body" idx="1"/>
          </p:nvPr>
        </p:nvSpPr>
        <p:spPr/>
        <p:txBody>
          <a:bodyPr/>
          <a:lstStyle/>
          <a:p>
            <a:r>
              <a:rPr lang="en-US" dirty="0" smtClean="0"/>
              <a:t>Keith Poston, President &amp; Executive Director</a:t>
            </a:r>
          </a:p>
          <a:p>
            <a:r>
              <a:rPr lang="en-US" dirty="0" smtClean="0"/>
              <a:t>James E. Ford, Program Director</a:t>
            </a:r>
          </a:p>
          <a:p>
            <a:r>
              <a:rPr lang="en-US" b="1" dirty="0" smtClean="0"/>
              <a:t>Public School Forum of North Carolina</a:t>
            </a:r>
            <a:endParaRPr lang="en-US" b="1" dirty="0"/>
          </a:p>
        </p:txBody>
      </p:sp>
    </p:spTree>
    <p:extLst>
      <p:ext uri="{BB962C8B-B14F-4D97-AF65-F5344CB8AC3E}">
        <p14:creationId xmlns:p14="http://schemas.microsoft.com/office/powerpoint/2010/main" val="538041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Reactions in the Brain</a:t>
            </a:r>
            <a:endParaRPr lang="en-US" b="1" dirty="0"/>
          </a:p>
        </p:txBody>
      </p:sp>
      <p:sp>
        <p:nvSpPr>
          <p:cNvPr id="3" name="Content Placeholder 2"/>
          <p:cNvSpPr>
            <a:spLocks noGrp="1"/>
          </p:cNvSpPr>
          <p:nvPr>
            <p:ph idx="1"/>
          </p:nvPr>
        </p:nvSpPr>
        <p:spPr/>
        <p:txBody>
          <a:bodyPr/>
          <a:lstStyle/>
          <a:p>
            <a:r>
              <a:rPr lang="en-US" dirty="0" smtClean="0"/>
              <a:t>When a child experiences toxic stress:</a:t>
            </a:r>
          </a:p>
          <a:p>
            <a:pPr lvl="1">
              <a:spcBef>
                <a:spcPts val="1350"/>
              </a:spcBef>
            </a:pPr>
            <a:r>
              <a:rPr lang="en-US" dirty="0" smtClean="0">
                <a:solidFill>
                  <a:schemeClr val="accent1">
                    <a:lumMod val="75000"/>
                  </a:schemeClr>
                </a:solidFill>
              </a:rPr>
              <a:t>Stress hormones (such as cortisol) are released and remain at high levels </a:t>
            </a:r>
          </a:p>
          <a:p>
            <a:pPr lvl="1">
              <a:spcBef>
                <a:spcPts val="1350"/>
              </a:spcBef>
            </a:pPr>
            <a:r>
              <a:rPr lang="en-US" dirty="0" smtClean="0">
                <a:solidFill>
                  <a:schemeClr val="accent1">
                    <a:lumMod val="75000"/>
                  </a:schemeClr>
                </a:solidFill>
              </a:rPr>
              <a:t>This causes chemically toxic effects on brain regions involved in problem solving and decision-making</a:t>
            </a:r>
          </a:p>
          <a:p>
            <a:pPr lvl="1">
              <a:spcBef>
                <a:spcPts val="1350"/>
              </a:spcBef>
            </a:pPr>
            <a:r>
              <a:rPr lang="en-US" dirty="0" smtClean="0">
                <a:solidFill>
                  <a:schemeClr val="accent1">
                    <a:lumMod val="75000"/>
                  </a:schemeClr>
                </a:solidFill>
              </a:rPr>
              <a:t>This toxic chemical reaction enhances functioning in emotional parts of the brain that respond instinctively to threat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7479" y="4893779"/>
            <a:ext cx="1732735" cy="1089457"/>
          </a:xfrm>
          <a:prstGeom prst="rect">
            <a:avLst/>
          </a:prstGeom>
        </p:spPr>
      </p:pic>
    </p:spTree>
    <p:extLst>
      <p:ext uri="{BB962C8B-B14F-4D97-AF65-F5344CB8AC3E}">
        <p14:creationId xmlns:p14="http://schemas.microsoft.com/office/powerpoint/2010/main" val="359094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766"/>
            <a:ext cx="7886700" cy="1325563"/>
          </a:xfrm>
        </p:spPr>
        <p:txBody>
          <a:bodyPr/>
          <a:lstStyle/>
          <a:p>
            <a:r>
              <a:rPr lang="en-US" b="1" dirty="0" smtClean="0"/>
              <a:t>Brain Development</a:t>
            </a:r>
            <a:endParaRPr lang="en-US" b="1" dirty="0"/>
          </a:p>
        </p:txBody>
      </p:sp>
      <p:sp>
        <p:nvSpPr>
          <p:cNvPr id="3" name="Content Placeholder 2"/>
          <p:cNvSpPr>
            <a:spLocks noGrp="1"/>
          </p:cNvSpPr>
          <p:nvPr>
            <p:ph idx="1"/>
          </p:nvPr>
        </p:nvSpPr>
        <p:spPr>
          <a:xfrm>
            <a:off x="628649" y="1173480"/>
            <a:ext cx="8370463" cy="5003483"/>
          </a:xfrm>
        </p:spPr>
        <p:txBody>
          <a:bodyPr>
            <a:normAutofit fontScale="85000" lnSpcReduction="20000"/>
          </a:bodyPr>
          <a:lstStyle/>
          <a:p>
            <a:r>
              <a:rPr lang="en-US" dirty="0" smtClean="0"/>
              <a:t>“Downstairs Brain” – Limbic System that controls:</a:t>
            </a:r>
          </a:p>
          <a:p>
            <a:pPr lvl="1"/>
            <a:r>
              <a:rPr lang="en-US" dirty="0" smtClean="0">
                <a:solidFill>
                  <a:schemeClr val="accent1">
                    <a:lumMod val="75000"/>
                  </a:schemeClr>
                </a:solidFill>
              </a:rPr>
              <a:t>Arousal</a:t>
            </a:r>
            <a:endParaRPr lang="en-US" dirty="0">
              <a:solidFill>
                <a:schemeClr val="accent1">
                  <a:lumMod val="75000"/>
                </a:schemeClr>
              </a:solidFill>
            </a:endParaRPr>
          </a:p>
          <a:p>
            <a:pPr lvl="1"/>
            <a:r>
              <a:rPr lang="en-US" dirty="0">
                <a:solidFill>
                  <a:schemeClr val="accent1">
                    <a:lumMod val="75000"/>
                  </a:schemeClr>
                </a:solidFill>
              </a:rPr>
              <a:t>Emotions</a:t>
            </a:r>
          </a:p>
          <a:p>
            <a:pPr lvl="1"/>
            <a:r>
              <a:rPr lang="en-US" dirty="0">
                <a:solidFill>
                  <a:schemeClr val="accent1">
                    <a:lumMod val="75000"/>
                  </a:schemeClr>
                </a:solidFill>
              </a:rPr>
              <a:t>The body’s physical response to stress (fight, flight, freeze)</a:t>
            </a:r>
          </a:p>
          <a:p>
            <a:r>
              <a:rPr lang="en-US" b="1" dirty="0" smtClean="0"/>
              <a:t>When </a:t>
            </a:r>
            <a:r>
              <a:rPr lang="en-US" b="1" dirty="0"/>
              <a:t>the “downstairs brain” is continually working to respond to stress and danger, it is hard for a child to switch to using parts of the brain needed for academic </a:t>
            </a:r>
            <a:r>
              <a:rPr lang="en-US" b="1" dirty="0" smtClean="0"/>
              <a:t>learning</a:t>
            </a:r>
          </a:p>
          <a:p>
            <a:r>
              <a:rPr lang="en-US" dirty="0" smtClean="0"/>
              <a:t>“Upstairs Brain</a:t>
            </a:r>
            <a:r>
              <a:rPr lang="en-US" dirty="0"/>
              <a:t>” – </a:t>
            </a:r>
            <a:r>
              <a:rPr lang="en-US" dirty="0" smtClean="0"/>
              <a:t>Prefrontal Cortex that controls functions needed for learning:</a:t>
            </a:r>
            <a:endParaRPr lang="en-US" dirty="0"/>
          </a:p>
          <a:p>
            <a:pPr lvl="1">
              <a:spcBef>
                <a:spcPts val="900"/>
              </a:spcBef>
            </a:pPr>
            <a:r>
              <a:rPr lang="en-US" dirty="0">
                <a:solidFill>
                  <a:schemeClr val="accent1">
                    <a:lumMod val="75000"/>
                  </a:schemeClr>
                </a:solidFill>
              </a:rPr>
              <a:t>Ability to think and reason</a:t>
            </a:r>
          </a:p>
          <a:p>
            <a:pPr lvl="1">
              <a:spcBef>
                <a:spcPts val="900"/>
              </a:spcBef>
            </a:pPr>
            <a:r>
              <a:rPr lang="en-US" dirty="0">
                <a:solidFill>
                  <a:schemeClr val="accent1">
                    <a:lumMod val="75000"/>
                  </a:schemeClr>
                </a:solidFill>
              </a:rPr>
              <a:t>Ability to take in new information</a:t>
            </a:r>
          </a:p>
          <a:p>
            <a:pPr lvl="1">
              <a:spcBef>
                <a:spcPts val="900"/>
              </a:spcBef>
            </a:pPr>
            <a:r>
              <a:rPr lang="en-US" dirty="0">
                <a:solidFill>
                  <a:schemeClr val="accent1">
                    <a:lumMod val="75000"/>
                  </a:schemeClr>
                </a:solidFill>
              </a:rPr>
              <a:t>Memory</a:t>
            </a:r>
          </a:p>
          <a:p>
            <a:pPr lvl="1">
              <a:spcBef>
                <a:spcPts val="900"/>
              </a:spcBef>
            </a:pPr>
            <a:r>
              <a:rPr lang="en-US" dirty="0">
                <a:solidFill>
                  <a:schemeClr val="accent1">
                    <a:lumMod val="75000"/>
                  </a:schemeClr>
                </a:solidFill>
              </a:rPr>
              <a:t>Ability to make decisions calmly</a:t>
            </a:r>
          </a:p>
          <a:p>
            <a:pPr lvl="1">
              <a:spcBef>
                <a:spcPts val="900"/>
              </a:spcBef>
            </a:pPr>
            <a:r>
              <a:rPr lang="en-US" dirty="0" smtClean="0">
                <a:solidFill>
                  <a:schemeClr val="accent1">
                    <a:lumMod val="75000"/>
                  </a:schemeClr>
                </a:solidFill>
              </a:rPr>
              <a:t>Ability to focus attention</a:t>
            </a:r>
          </a:p>
          <a:p>
            <a:pPr lvl="1">
              <a:spcBef>
                <a:spcPts val="900"/>
              </a:spcBef>
            </a:pPr>
            <a:r>
              <a:rPr lang="en-US" dirty="0" smtClean="0">
                <a:solidFill>
                  <a:schemeClr val="accent1">
                    <a:lumMod val="75000"/>
                  </a:schemeClr>
                </a:solidFill>
              </a:rPr>
              <a:t>Impulse control </a:t>
            </a:r>
            <a:endParaRPr lang="en-US" dirty="0">
              <a:solidFill>
                <a:schemeClr val="accent1">
                  <a:lumMod val="75000"/>
                </a:schemeClr>
              </a:solidFill>
            </a:endParaRPr>
          </a:p>
          <a:p>
            <a:pPr>
              <a:spcBef>
                <a:spcPts val="1800"/>
              </a:spcBef>
            </a:pPr>
            <a:endParaRPr lang="en-US" dirty="0"/>
          </a:p>
          <a:p>
            <a:endParaRPr lang="en-US" dirty="0"/>
          </a:p>
        </p:txBody>
      </p:sp>
      <p:sp>
        <p:nvSpPr>
          <p:cNvPr id="4" name="TextBox 3"/>
          <p:cNvSpPr txBox="1"/>
          <p:nvPr/>
        </p:nvSpPr>
        <p:spPr>
          <a:xfrm>
            <a:off x="4572000" y="5603523"/>
            <a:ext cx="4427113" cy="438582"/>
          </a:xfrm>
          <a:prstGeom prst="rect">
            <a:avLst/>
          </a:prstGeom>
          <a:noFill/>
        </p:spPr>
        <p:txBody>
          <a:bodyPr wrap="square" rtlCol="0">
            <a:spAutoFit/>
          </a:bodyPr>
          <a:lstStyle/>
          <a:p>
            <a:pPr algn="r"/>
            <a:r>
              <a:rPr lang="en-US" sz="1050" dirty="0" err="1"/>
              <a:t>Souers</a:t>
            </a:r>
            <a:r>
              <a:rPr lang="en-US" sz="1050" dirty="0"/>
              <a:t>, K. &amp; Hall, P. (2016). </a:t>
            </a:r>
            <a:r>
              <a:rPr lang="en-US" sz="1050" i="1" dirty="0"/>
              <a:t>Fostering Resilient Learners. </a:t>
            </a:r>
            <a:r>
              <a:rPr lang="en-US" sz="1050" dirty="0"/>
              <a:t>Alexandria, VA: ASCD.</a:t>
            </a:r>
          </a:p>
          <a:p>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27802" y="3668488"/>
            <a:ext cx="1800177" cy="1800177"/>
          </a:xfrm>
          <a:prstGeom prst="rect">
            <a:avLst/>
          </a:prstGeom>
        </p:spPr>
      </p:pic>
    </p:spTree>
    <p:extLst>
      <p:ext uri="{BB962C8B-B14F-4D97-AF65-F5344CB8AC3E}">
        <p14:creationId xmlns:p14="http://schemas.microsoft.com/office/powerpoint/2010/main" val="316242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6254"/>
            <a:ext cx="7886700" cy="754856"/>
          </a:xfrm>
        </p:spPr>
        <p:txBody>
          <a:bodyPr/>
          <a:lstStyle/>
          <a:p>
            <a:r>
              <a:rPr lang="en-US" b="1" dirty="0" smtClean="0"/>
              <a:t>Think about a time…</a:t>
            </a:r>
            <a:endParaRPr lang="en-US" b="1" dirty="0"/>
          </a:p>
        </p:txBody>
      </p:sp>
      <p:sp>
        <p:nvSpPr>
          <p:cNvPr id="3" name="Content Placeholder 2"/>
          <p:cNvSpPr>
            <a:spLocks noGrp="1"/>
          </p:cNvSpPr>
          <p:nvPr>
            <p:ph idx="1"/>
          </p:nvPr>
        </p:nvSpPr>
        <p:spPr>
          <a:xfrm>
            <a:off x="449317" y="1432560"/>
            <a:ext cx="8066033" cy="4057413"/>
          </a:xfrm>
        </p:spPr>
        <p:txBody>
          <a:bodyPr>
            <a:normAutofit lnSpcReduction="10000"/>
          </a:bodyPr>
          <a:lstStyle/>
          <a:p>
            <a:r>
              <a:rPr lang="en-US" dirty="0" smtClean="0"/>
              <a:t>Have you ever been driving and focused on one thought – maybe your grocery list, what to cook for dinner, your first to-do item at work that day – and all of a sudden someone cuts you off or you have to suddenly slam on your brakes? </a:t>
            </a:r>
          </a:p>
          <a:p>
            <a:pPr lvl="1"/>
            <a:r>
              <a:rPr lang="en-US" dirty="0" smtClean="0">
                <a:solidFill>
                  <a:schemeClr val="accent1">
                    <a:lumMod val="75000"/>
                  </a:schemeClr>
                </a:solidFill>
              </a:rPr>
              <a:t>What does your mind do in that moment? </a:t>
            </a:r>
          </a:p>
          <a:p>
            <a:pPr lvl="1"/>
            <a:r>
              <a:rPr lang="en-US" dirty="0" smtClean="0">
                <a:solidFill>
                  <a:schemeClr val="accent1">
                    <a:lumMod val="75000"/>
                  </a:schemeClr>
                </a:solidFill>
              </a:rPr>
              <a:t>What does your body do in that moment?</a:t>
            </a:r>
          </a:p>
          <a:p>
            <a:pPr lvl="1"/>
            <a:r>
              <a:rPr lang="en-US" dirty="0" smtClean="0">
                <a:solidFill>
                  <a:schemeClr val="accent1">
                    <a:lumMod val="75000"/>
                  </a:schemeClr>
                </a:solidFill>
              </a:rPr>
              <a:t>Are you able to easily go back to the task you were originally thinking about?</a:t>
            </a:r>
            <a:br>
              <a:rPr lang="en-US" dirty="0" smtClean="0">
                <a:solidFill>
                  <a:schemeClr val="accent1">
                    <a:lumMod val="75000"/>
                  </a:schemeClr>
                </a:solidFill>
              </a:rPr>
            </a:br>
            <a:endParaRPr lang="en-US" dirty="0" smtClean="0">
              <a:solidFill>
                <a:schemeClr val="accent1">
                  <a:lumMod val="75000"/>
                </a:schemeClr>
              </a:solidFill>
            </a:endParaRPr>
          </a:p>
          <a:p>
            <a:pPr marL="0" indent="0" algn="ctr">
              <a:buNone/>
            </a:pPr>
            <a:r>
              <a:rPr lang="en-US" sz="2700" b="1" i="1" dirty="0"/>
              <a:t>This is how children with trauma may feel ALL the time. </a:t>
            </a:r>
          </a:p>
        </p:txBody>
      </p:sp>
    </p:spTree>
    <p:extLst>
      <p:ext uri="{BB962C8B-B14F-4D97-AF65-F5344CB8AC3E}">
        <p14:creationId xmlns:p14="http://schemas.microsoft.com/office/powerpoint/2010/main" val="403998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0054"/>
            <a:ext cx="7886700" cy="648439"/>
          </a:xfrm>
        </p:spPr>
        <p:txBody>
          <a:bodyPr>
            <a:normAutofit fontScale="90000"/>
          </a:bodyPr>
          <a:lstStyle/>
          <a:p>
            <a:r>
              <a:rPr lang="en-US" b="1" dirty="0" smtClean="0"/>
              <a:t>Fight, Flight, Freeze Response</a:t>
            </a:r>
            <a:endParaRPr lang="en-US" b="1" dirty="0"/>
          </a:p>
        </p:txBody>
      </p:sp>
      <p:sp>
        <p:nvSpPr>
          <p:cNvPr id="3" name="Content Placeholder 2"/>
          <p:cNvSpPr>
            <a:spLocks noGrp="1"/>
          </p:cNvSpPr>
          <p:nvPr>
            <p:ph idx="1"/>
          </p:nvPr>
        </p:nvSpPr>
        <p:spPr>
          <a:xfrm>
            <a:off x="628650" y="1249680"/>
            <a:ext cx="7886700" cy="4337225"/>
          </a:xfrm>
        </p:spPr>
        <p:txBody>
          <a:bodyPr>
            <a:normAutofit fontScale="85000" lnSpcReduction="20000"/>
          </a:bodyPr>
          <a:lstStyle/>
          <a:p>
            <a:r>
              <a:rPr lang="en-US" dirty="0" smtClean="0"/>
              <a:t>The limbic system (“downstairs brain”) lets the body know when it is in danger and tells it to respond in one of three ways:</a:t>
            </a:r>
          </a:p>
          <a:p>
            <a:pPr lvl="1"/>
            <a:r>
              <a:rPr lang="en-US" b="1" dirty="0" smtClean="0">
                <a:solidFill>
                  <a:schemeClr val="accent1">
                    <a:lumMod val="75000"/>
                  </a:schemeClr>
                </a:solidFill>
              </a:rPr>
              <a:t>Fight:</a:t>
            </a:r>
            <a:r>
              <a:rPr lang="en-US" dirty="0" smtClean="0">
                <a:solidFill>
                  <a:schemeClr val="accent1">
                    <a:lumMod val="75000"/>
                  </a:schemeClr>
                </a:solidFill>
              </a:rPr>
              <a:t> verbal and physical aggression or defiance</a:t>
            </a:r>
          </a:p>
          <a:p>
            <a:pPr lvl="1"/>
            <a:r>
              <a:rPr lang="en-US" b="1" dirty="0" smtClean="0">
                <a:solidFill>
                  <a:schemeClr val="accent1">
                    <a:lumMod val="75000"/>
                  </a:schemeClr>
                </a:solidFill>
              </a:rPr>
              <a:t>Flight: </a:t>
            </a:r>
            <a:r>
              <a:rPr lang="en-US" dirty="0" smtClean="0">
                <a:solidFill>
                  <a:schemeClr val="accent1">
                    <a:lumMod val="75000"/>
                  </a:schemeClr>
                </a:solidFill>
              </a:rPr>
              <a:t>instinct to run and escape the danger </a:t>
            </a:r>
          </a:p>
          <a:p>
            <a:pPr lvl="1"/>
            <a:r>
              <a:rPr lang="en-US" b="1" dirty="0" smtClean="0">
                <a:solidFill>
                  <a:schemeClr val="accent1">
                    <a:lumMod val="75000"/>
                  </a:schemeClr>
                </a:solidFill>
              </a:rPr>
              <a:t>Freeze:</a:t>
            </a:r>
            <a:r>
              <a:rPr lang="en-US" dirty="0" smtClean="0">
                <a:solidFill>
                  <a:schemeClr val="accent1">
                    <a:lumMod val="75000"/>
                  </a:schemeClr>
                </a:solidFill>
              </a:rPr>
              <a:t> wanting to shut down, withdraw, or become invisible </a:t>
            </a:r>
          </a:p>
          <a:p>
            <a:r>
              <a:rPr lang="en-US" dirty="0" smtClean="0"/>
              <a:t>In normal situations, the limbic system keeps us safe, but for a child with trauma, this can become a constant state of being for them</a:t>
            </a:r>
          </a:p>
          <a:p>
            <a:r>
              <a:rPr lang="en-US" dirty="0" smtClean="0"/>
              <a:t>These three responses are seen in a wide range of behaviors in kids </a:t>
            </a:r>
          </a:p>
          <a:p>
            <a:pPr marL="0" indent="0" algn="ctr">
              <a:buNone/>
            </a:pPr>
            <a:r>
              <a:rPr lang="en-US" b="1" dirty="0" smtClean="0">
                <a:solidFill>
                  <a:srgbClr val="4FBFA1"/>
                </a:solidFill>
              </a:rPr>
              <a:t>How have you seen the fight, flight, or freeze response </a:t>
            </a:r>
          </a:p>
          <a:p>
            <a:pPr marL="0" indent="0" algn="ctr">
              <a:buNone/>
            </a:pPr>
            <a:r>
              <a:rPr lang="en-US" b="1" dirty="0" smtClean="0">
                <a:solidFill>
                  <a:srgbClr val="4FBFA1"/>
                </a:solidFill>
              </a:rPr>
              <a:t>in children in your classes? </a:t>
            </a:r>
            <a:endParaRPr lang="en-US" b="1" dirty="0">
              <a:solidFill>
                <a:srgbClr val="4FBFA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919020"/>
            <a:ext cx="1680295" cy="1064215"/>
          </a:xfrm>
          <a:prstGeom prst="rect">
            <a:avLst/>
          </a:prstGeom>
        </p:spPr>
      </p:pic>
    </p:spTree>
    <p:extLst>
      <p:ext uri="{BB962C8B-B14F-4D97-AF65-F5344CB8AC3E}">
        <p14:creationId xmlns:p14="http://schemas.microsoft.com/office/powerpoint/2010/main" val="29563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Look Like in Schools?</a:t>
            </a:r>
            <a:endParaRPr lang="en-US" dirty="0"/>
          </a:p>
        </p:txBody>
      </p:sp>
    </p:spTree>
    <p:extLst>
      <p:ext uri="{BB962C8B-B14F-4D97-AF65-F5344CB8AC3E}">
        <p14:creationId xmlns:p14="http://schemas.microsoft.com/office/powerpoint/2010/main" val="563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78505"/>
          </a:xfrm>
        </p:spPr>
        <p:txBody>
          <a:bodyPr>
            <a:normAutofit fontScale="90000"/>
          </a:bodyPr>
          <a:lstStyle/>
          <a:p>
            <a:r>
              <a:rPr lang="en-US" b="1" dirty="0" smtClean="0"/>
              <a:t>Impact of Trauma is Seen in:</a:t>
            </a:r>
            <a:br>
              <a:rPr lang="en-US" b="1" dirty="0" smtClean="0"/>
            </a:br>
            <a:endParaRPr lang="en-US" b="1" dirty="0"/>
          </a:p>
        </p:txBody>
      </p:sp>
      <p:sp>
        <p:nvSpPr>
          <p:cNvPr id="3" name="Content Placeholder 2"/>
          <p:cNvSpPr>
            <a:spLocks noGrp="1"/>
          </p:cNvSpPr>
          <p:nvPr>
            <p:ph idx="1"/>
          </p:nvPr>
        </p:nvSpPr>
        <p:spPr>
          <a:xfrm>
            <a:off x="628650" y="2027840"/>
            <a:ext cx="7886700" cy="3462133"/>
          </a:xfrm>
        </p:spPr>
        <p:txBody>
          <a:bodyPr>
            <a:normAutofit/>
          </a:bodyPr>
          <a:lstStyle/>
          <a:p>
            <a:pPr marL="342900" marR="0" lvl="0" indent="-342900">
              <a:lnSpc>
                <a:spcPct val="115000"/>
              </a:lnSpc>
              <a:spcBef>
                <a:spcPts val="0"/>
              </a:spcBef>
              <a:spcAft>
                <a:spcPts val="0"/>
              </a:spcAft>
              <a:buFont typeface="Symbol"/>
              <a:buChar char=""/>
            </a:pPr>
            <a:r>
              <a:rPr lang="en-US" dirty="0">
                <a:ea typeface="Calibri"/>
                <a:cs typeface="Times New Roman"/>
              </a:rPr>
              <a:t>Learning &amp; Academic Performance</a:t>
            </a:r>
          </a:p>
          <a:p>
            <a:pPr marL="342900" marR="0" lvl="0" indent="-342900">
              <a:lnSpc>
                <a:spcPct val="115000"/>
              </a:lnSpc>
              <a:spcBef>
                <a:spcPts val="0"/>
              </a:spcBef>
              <a:spcAft>
                <a:spcPts val="0"/>
              </a:spcAft>
              <a:buFont typeface="Symbol"/>
              <a:buChar char=""/>
            </a:pPr>
            <a:r>
              <a:rPr lang="en-US" dirty="0">
                <a:ea typeface="Calibri"/>
                <a:cs typeface="Times New Roman"/>
              </a:rPr>
              <a:t>Classroom Behavior </a:t>
            </a:r>
          </a:p>
          <a:p>
            <a:pPr marL="342900" marR="0" lvl="0" indent="-342900">
              <a:lnSpc>
                <a:spcPct val="115000"/>
              </a:lnSpc>
              <a:spcBef>
                <a:spcPts val="0"/>
              </a:spcBef>
              <a:spcAft>
                <a:spcPts val="1000"/>
              </a:spcAft>
              <a:buFont typeface="Symbol"/>
              <a:buChar char=""/>
            </a:pPr>
            <a:r>
              <a:rPr lang="en-US" dirty="0" smtClean="0">
                <a:ea typeface="Calibri"/>
                <a:cs typeface="Times New Roman"/>
              </a:rPr>
              <a:t>Relationships – peers/teachers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322" y="2956721"/>
            <a:ext cx="2811068" cy="2042710"/>
          </a:xfrm>
          <a:prstGeom prst="rect">
            <a:avLst/>
          </a:prstGeom>
        </p:spPr>
      </p:pic>
    </p:spTree>
    <p:extLst>
      <p:ext uri="{BB962C8B-B14F-4D97-AF65-F5344CB8AC3E}">
        <p14:creationId xmlns:p14="http://schemas.microsoft.com/office/powerpoint/2010/main" val="3780938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Impacts on the Whole School</a:t>
            </a:r>
            <a:endParaRPr lang="en-US" b="1" dirty="0"/>
          </a:p>
        </p:txBody>
      </p:sp>
      <p:sp>
        <p:nvSpPr>
          <p:cNvPr id="3" name="Content Placeholder 2"/>
          <p:cNvSpPr>
            <a:spLocks noGrp="1"/>
          </p:cNvSpPr>
          <p:nvPr>
            <p:ph idx="1"/>
          </p:nvPr>
        </p:nvSpPr>
        <p:spPr>
          <a:xfrm>
            <a:off x="628650" y="2015559"/>
            <a:ext cx="5118526" cy="3263504"/>
          </a:xfrm>
        </p:spPr>
        <p:txBody>
          <a:bodyPr/>
          <a:lstStyle/>
          <a:p>
            <a:pPr marL="0" indent="0">
              <a:buNone/>
            </a:pPr>
            <a:r>
              <a:rPr lang="en-US" dirty="0" smtClean="0"/>
              <a:t>Students with trauma have:</a:t>
            </a:r>
          </a:p>
          <a:p>
            <a:pPr lvl="1"/>
            <a:r>
              <a:rPr lang="en-US" sz="2100" dirty="0">
                <a:solidFill>
                  <a:schemeClr val="accent1">
                    <a:lumMod val="75000"/>
                  </a:schemeClr>
                </a:solidFill>
              </a:rPr>
              <a:t>More office/discipline referrals</a:t>
            </a:r>
          </a:p>
          <a:p>
            <a:pPr lvl="1"/>
            <a:r>
              <a:rPr lang="en-US" sz="2100" dirty="0">
                <a:solidFill>
                  <a:schemeClr val="accent1">
                    <a:lumMod val="75000"/>
                  </a:schemeClr>
                </a:solidFill>
              </a:rPr>
              <a:t>Increased suspension and expulsion rates</a:t>
            </a:r>
          </a:p>
          <a:p>
            <a:pPr lvl="1"/>
            <a:r>
              <a:rPr lang="en-US" sz="2100" dirty="0">
                <a:solidFill>
                  <a:schemeClr val="accent1">
                    <a:lumMod val="75000"/>
                  </a:schemeClr>
                </a:solidFill>
              </a:rPr>
              <a:t>Lower academic performance – lower test scores</a:t>
            </a:r>
          </a:p>
          <a:p>
            <a:pPr lvl="1"/>
            <a:r>
              <a:rPr lang="en-US" sz="2100" dirty="0">
                <a:solidFill>
                  <a:schemeClr val="accent1">
                    <a:lumMod val="75000"/>
                  </a:schemeClr>
                </a:solidFill>
              </a:rPr>
              <a:t>Higher retention rates</a:t>
            </a:r>
          </a:p>
          <a:p>
            <a:pPr lvl="1"/>
            <a:r>
              <a:rPr lang="en-US" sz="2100" dirty="0">
                <a:solidFill>
                  <a:schemeClr val="accent1">
                    <a:lumMod val="75000"/>
                  </a:schemeClr>
                </a:solidFill>
              </a:rPr>
              <a:t>Poorer attendance and tardiness rates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01" y="2434406"/>
            <a:ext cx="1543050" cy="12715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472" y="2377123"/>
            <a:ext cx="2857500" cy="2221706"/>
          </a:xfrm>
          <a:prstGeom prst="rect">
            <a:avLst/>
          </a:prstGeom>
        </p:spPr>
      </p:pic>
    </p:spTree>
    <p:extLst>
      <p:ext uri="{BB962C8B-B14F-4D97-AF65-F5344CB8AC3E}">
        <p14:creationId xmlns:p14="http://schemas.microsoft.com/office/powerpoint/2010/main" val="2837677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NC Resilience &amp; Learning Project: </a:t>
            </a:r>
            <a:br>
              <a:rPr lang="en-US" b="1" dirty="0"/>
            </a:br>
            <a:r>
              <a:rPr lang="en-US" sz="2700" b="1" dirty="0"/>
              <a:t>How it will work </a:t>
            </a:r>
            <a:endParaRPr lang="en-US" b="1" dirty="0"/>
          </a:p>
        </p:txBody>
      </p:sp>
      <p:sp>
        <p:nvSpPr>
          <p:cNvPr id="3" name="Content Placeholder 2"/>
          <p:cNvSpPr>
            <a:spLocks noGrp="1"/>
          </p:cNvSpPr>
          <p:nvPr>
            <p:ph idx="1"/>
          </p:nvPr>
        </p:nvSpPr>
        <p:spPr/>
        <p:txBody>
          <a:bodyPr/>
          <a:lstStyle/>
          <a:p>
            <a:r>
              <a:rPr lang="en-US" dirty="0" smtClean="0"/>
              <a:t>Two key components:</a:t>
            </a:r>
          </a:p>
          <a:p>
            <a:pPr marL="0" indent="0">
              <a:spcBef>
                <a:spcPts val="450"/>
              </a:spcBef>
              <a:buNone/>
            </a:pPr>
            <a:endParaRPr lang="en-US" sz="788" dirty="0"/>
          </a:p>
          <a:p>
            <a:pPr lvl="1"/>
            <a:r>
              <a:rPr lang="en-US" dirty="0" smtClean="0"/>
              <a:t>Professional Development:</a:t>
            </a:r>
          </a:p>
          <a:p>
            <a:pPr marL="947738" lvl="2" indent="-261938">
              <a:buFont typeface="Wingdings" panose="05000000000000000000" pitchFamily="2" charset="2"/>
              <a:buChar char="Ø"/>
            </a:pPr>
            <a:r>
              <a:rPr lang="en-US" sz="1800" dirty="0">
                <a:solidFill>
                  <a:schemeClr val="accent1">
                    <a:lumMod val="75000"/>
                  </a:schemeClr>
                </a:solidFill>
              </a:rPr>
              <a:t>Training for the entire staff school-wide (should include ANY school staff who interact with students) </a:t>
            </a:r>
          </a:p>
          <a:p>
            <a:pPr marL="947738" lvl="2" indent="-261938">
              <a:buFont typeface="Wingdings" panose="05000000000000000000" pitchFamily="2" charset="2"/>
              <a:buChar char="Ø"/>
            </a:pPr>
            <a:r>
              <a:rPr lang="en-US" sz="1800" dirty="0">
                <a:solidFill>
                  <a:schemeClr val="accent1">
                    <a:lumMod val="75000"/>
                  </a:schemeClr>
                </a:solidFill>
              </a:rPr>
              <a:t>More in-depth training for the Resilience Team</a:t>
            </a:r>
            <a:endParaRPr lang="en-US" sz="1350" dirty="0"/>
          </a:p>
          <a:p>
            <a:pPr lvl="1"/>
            <a:r>
              <a:rPr lang="en-US" dirty="0" smtClean="0"/>
              <a:t>Resilience Team:</a:t>
            </a:r>
          </a:p>
          <a:p>
            <a:pPr marL="947738" lvl="2" indent="-261938">
              <a:buFont typeface="Wingdings" panose="05000000000000000000" pitchFamily="2" charset="2"/>
              <a:buChar char="Ø"/>
            </a:pPr>
            <a:r>
              <a:rPr lang="en-US" sz="1800" dirty="0">
                <a:solidFill>
                  <a:schemeClr val="accent1">
                    <a:lumMod val="75000"/>
                  </a:schemeClr>
                </a:solidFill>
              </a:rPr>
              <a:t>A team within each school that will meet bi-weekly throughout the year to identify areas of urgency and work through a focused action planning process to create strategies that will make your school trauma-sensitive </a:t>
            </a:r>
          </a:p>
        </p:txBody>
      </p:sp>
    </p:spTree>
    <p:extLst>
      <p:ext uri="{BB962C8B-B14F-4D97-AF65-F5344CB8AC3E}">
        <p14:creationId xmlns:p14="http://schemas.microsoft.com/office/powerpoint/2010/main" val="916722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65" y="292894"/>
            <a:ext cx="7886700" cy="612967"/>
          </a:xfrm>
        </p:spPr>
        <p:txBody>
          <a:bodyPr>
            <a:normAutofit fontScale="90000"/>
          </a:bodyPr>
          <a:lstStyle/>
          <a:p>
            <a:r>
              <a:rPr lang="en-US" b="1" dirty="0" smtClean="0"/>
              <a:t>How we can start: Shifting our view</a:t>
            </a:r>
            <a:endParaRPr lang="en-US" b="1" dirty="0"/>
          </a:p>
        </p:txBody>
      </p:sp>
      <p:sp>
        <p:nvSpPr>
          <p:cNvPr id="3" name="Content Placeholder 2"/>
          <p:cNvSpPr>
            <a:spLocks noGrp="1"/>
          </p:cNvSpPr>
          <p:nvPr>
            <p:ph idx="1"/>
          </p:nvPr>
        </p:nvSpPr>
        <p:spPr>
          <a:xfrm>
            <a:off x="361865" y="905861"/>
            <a:ext cx="8541710" cy="1321661"/>
          </a:xfrm>
        </p:spPr>
        <p:txBody>
          <a:bodyPr>
            <a:normAutofit fontScale="92500" lnSpcReduction="20000"/>
          </a:bodyPr>
          <a:lstStyle/>
          <a:p>
            <a:r>
              <a:rPr lang="en-US" dirty="0" smtClean="0"/>
              <a:t>Promote WHOLE school WHOLE child approach that is a total culture shift within the school – looking at a child thinking </a:t>
            </a:r>
            <a:r>
              <a:rPr lang="en-US" b="1" dirty="0" smtClean="0"/>
              <a:t>“What happened to you?” instead of “What is wrong with you?”</a:t>
            </a:r>
          </a:p>
          <a:p>
            <a:pPr marL="0" indent="0">
              <a:buNone/>
            </a:pPr>
            <a:endParaRPr lang="en-US" dirty="0" smtClean="0"/>
          </a:p>
          <a:p>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752199926"/>
              </p:ext>
            </p:extLst>
          </p:nvPr>
        </p:nvGraphicFramePr>
        <p:xfrm>
          <a:off x="731521" y="2166562"/>
          <a:ext cx="3907152" cy="3628449"/>
        </p:xfrm>
        <a:graphic>
          <a:graphicData uri="http://schemas.openxmlformats.org/drawingml/2006/table">
            <a:tbl>
              <a:tblPr firstRow="1" bandRow="1">
                <a:tableStyleId>{5C22544A-7EE6-4342-B048-85BDC9FD1C3A}</a:tableStyleId>
              </a:tblPr>
              <a:tblGrid>
                <a:gridCol w="3907152"/>
              </a:tblGrid>
              <a:tr h="384112">
                <a:tc>
                  <a:txBody>
                    <a:bodyPr/>
                    <a:lstStyle/>
                    <a:p>
                      <a:r>
                        <a:rPr lang="en-US" sz="1400" dirty="0" smtClean="0"/>
                        <a:t>Traditional</a:t>
                      </a:r>
                      <a:r>
                        <a:rPr lang="en-US" sz="1400" baseline="0" dirty="0" smtClean="0"/>
                        <a:t> View</a:t>
                      </a:r>
                      <a:endParaRPr lang="en-US" sz="1400" dirty="0"/>
                    </a:p>
                  </a:txBody>
                  <a:tcPr marL="68580" marR="68580" marT="34290" marB="34290">
                    <a:lnR w="12700" cap="flat" cmpd="sng" algn="ctr">
                      <a:solidFill>
                        <a:schemeClr val="tx1"/>
                      </a:solidFill>
                      <a:prstDash val="solid"/>
                      <a:round/>
                      <a:headEnd type="none" w="med" len="med"/>
                      <a:tailEnd type="none" w="med" len="med"/>
                    </a:lnR>
                  </a:tcPr>
                </a:tc>
              </a:tr>
              <a:tr h="384112">
                <a:tc>
                  <a:txBody>
                    <a:bodyPr/>
                    <a:lstStyle/>
                    <a:p>
                      <a:r>
                        <a:rPr lang="en-US" sz="1400" dirty="0" smtClean="0"/>
                        <a:t>Impulsive</a:t>
                      </a:r>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r h="615047">
                <a:tc>
                  <a:txBody>
                    <a:bodyPr/>
                    <a:lstStyle/>
                    <a:p>
                      <a:r>
                        <a:rPr lang="en-US" sz="1400" dirty="0" smtClean="0"/>
                        <a:t>Aggressive/Defiant</a:t>
                      </a:r>
                    </a:p>
                    <a:p>
                      <a:endParaRPr lang="en-US" sz="1400" dirty="0" smtClean="0"/>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r h="532027">
                <a:tc>
                  <a:txBody>
                    <a:bodyPr/>
                    <a:lstStyle/>
                    <a:p>
                      <a:r>
                        <a:rPr lang="en-US" sz="1400" dirty="0" smtClean="0"/>
                        <a:t>Withdrawn/”unmotivated”</a:t>
                      </a:r>
                    </a:p>
                    <a:p>
                      <a:endParaRPr lang="en-US" sz="1400" dirty="0"/>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r h="384112">
                <a:tc>
                  <a:txBody>
                    <a:bodyPr/>
                    <a:lstStyle/>
                    <a:p>
                      <a:r>
                        <a:rPr lang="en-US" sz="1400" dirty="0" smtClean="0"/>
                        <a:t>Over-reacting</a:t>
                      </a:r>
                      <a:endParaRPr lang="en-US" sz="1400" dirty="0"/>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r h="384112">
                <a:tc>
                  <a:txBody>
                    <a:bodyPr/>
                    <a:lstStyle/>
                    <a:p>
                      <a:r>
                        <a:rPr lang="en-US" sz="1400" dirty="0" smtClean="0"/>
                        <a:t>ADHD</a:t>
                      </a:r>
                      <a:endParaRPr lang="en-US" sz="1400" dirty="0"/>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r h="274320">
                <a:tc>
                  <a:txBody>
                    <a:bodyPr/>
                    <a:lstStyle/>
                    <a:p>
                      <a:endParaRPr lang="en-US" sz="1400" dirty="0"/>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r h="662987">
                <a:tc>
                  <a:txBody>
                    <a:bodyPr/>
                    <a:lstStyle/>
                    <a:p>
                      <a:r>
                        <a:rPr lang="en-US" sz="1400" b="1" dirty="0" smtClean="0">
                          <a:solidFill>
                            <a:schemeClr val="accent1">
                              <a:lumMod val="75000"/>
                            </a:schemeClr>
                          </a:solidFill>
                        </a:rPr>
                        <a:t>Reaction:</a:t>
                      </a:r>
                    </a:p>
                    <a:p>
                      <a:r>
                        <a:rPr lang="en-US" sz="1400" b="1" dirty="0" smtClean="0">
                          <a:solidFill>
                            <a:schemeClr val="accent1">
                              <a:lumMod val="75000"/>
                            </a:schemeClr>
                          </a:solidFill>
                        </a:rPr>
                        <a:t>STUDENT NEEDS TO</a:t>
                      </a:r>
                      <a:r>
                        <a:rPr lang="en-US" sz="1400" b="1" baseline="0" dirty="0" smtClean="0">
                          <a:solidFill>
                            <a:schemeClr val="accent1">
                              <a:lumMod val="75000"/>
                            </a:schemeClr>
                          </a:solidFill>
                        </a:rPr>
                        <a:t> BE PUNISHED</a:t>
                      </a:r>
                      <a:endParaRPr lang="en-US" sz="1400" b="1" dirty="0">
                        <a:solidFill>
                          <a:schemeClr val="accent1">
                            <a:lumMod val="75000"/>
                          </a:schemeClr>
                        </a:solidFill>
                      </a:endParaRPr>
                    </a:p>
                  </a:txBody>
                  <a:tcPr marL="68580" marR="68580" marT="34290" marB="34290">
                    <a:lnR w="12700" cap="flat" cmpd="sng" algn="ctr">
                      <a:solidFill>
                        <a:schemeClr val="tx1"/>
                      </a:solidFill>
                      <a:prstDash val="solid"/>
                      <a:round/>
                      <a:headEnd type="none" w="med" len="med"/>
                      <a:tailEnd type="none" w="med" len="med"/>
                    </a:lnR>
                    <a:solidFill>
                      <a:schemeClr val="bg1"/>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78657965"/>
              </p:ext>
            </p:extLst>
          </p:nvPr>
        </p:nvGraphicFramePr>
        <p:xfrm>
          <a:off x="4669164" y="2166562"/>
          <a:ext cx="4109076" cy="3628450"/>
        </p:xfrm>
        <a:graphic>
          <a:graphicData uri="http://schemas.openxmlformats.org/drawingml/2006/table">
            <a:tbl>
              <a:tblPr firstRow="1" bandRow="1">
                <a:tableStyleId>{5C22544A-7EE6-4342-B048-85BDC9FD1C3A}</a:tableStyleId>
              </a:tblPr>
              <a:tblGrid>
                <a:gridCol w="4109076"/>
              </a:tblGrid>
              <a:tr h="384112">
                <a:tc>
                  <a:txBody>
                    <a:bodyPr/>
                    <a:lstStyle/>
                    <a:p>
                      <a:r>
                        <a:rPr lang="en-US" sz="1400" dirty="0" smtClean="0"/>
                        <a:t>Trauma-informed View</a:t>
                      </a:r>
                      <a:endParaRPr lang="en-US" sz="1400" dirty="0"/>
                    </a:p>
                  </a:txBody>
                  <a:tcPr marL="68580" marR="68580" marT="34290" marB="34290">
                    <a:lnL w="12700" cap="flat" cmpd="sng" algn="ctr">
                      <a:solidFill>
                        <a:schemeClr val="tx1"/>
                      </a:solidFill>
                      <a:prstDash val="solid"/>
                      <a:round/>
                      <a:headEnd type="none" w="med" len="med"/>
                      <a:tailEnd type="none" w="med" len="med"/>
                    </a:lnL>
                  </a:tcPr>
                </a:tc>
              </a:tr>
              <a:tr h="384112">
                <a:tc>
                  <a:txBody>
                    <a:bodyPr/>
                    <a:lstStyle/>
                    <a:p>
                      <a:r>
                        <a:rPr lang="en-US" sz="1400" dirty="0" smtClean="0"/>
                        <a:t>Difficulty regulating emotions</a:t>
                      </a:r>
                      <a:endParaRPr lang="en-US" sz="1400" dirty="0"/>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r h="561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Trauma</a:t>
                      </a:r>
                      <a:r>
                        <a:rPr lang="en-US" sz="1400" baseline="0" dirty="0" smtClean="0"/>
                        <a:t> response triggered, trying to gain control and find safety</a:t>
                      </a:r>
                      <a:endParaRPr lang="en-US" sz="1400" dirty="0" smtClean="0"/>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r h="585230">
                <a:tc>
                  <a:txBody>
                    <a:bodyPr/>
                    <a:lstStyle/>
                    <a:p>
                      <a:r>
                        <a:rPr lang="en-US" sz="1400" dirty="0" smtClean="0"/>
                        <a:t>Afraid,</a:t>
                      </a:r>
                      <a:r>
                        <a:rPr lang="en-US" sz="1400" baseline="0" dirty="0" smtClean="0"/>
                        <a:t> overwhelmed, world is a dangerous place</a:t>
                      </a:r>
                      <a:endParaRPr lang="en-US" sz="1400" dirty="0"/>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r h="384112">
                <a:tc>
                  <a:txBody>
                    <a:bodyPr/>
                    <a:lstStyle/>
                    <a:p>
                      <a:r>
                        <a:rPr lang="en-US" sz="1400" dirty="0" smtClean="0"/>
                        <a:t>Seeking to get needs met</a:t>
                      </a:r>
                      <a:endParaRPr lang="en-US" sz="1400" dirty="0"/>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r h="384112">
                <a:tc>
                  <a:txBody>
                    <a:bodyPr/>
                    <a:lstStyle/>
                    <a:p>
                      <a:r>
                        <a:rPr lang="en-US" sz="1400" dirty="0" smtClean="0"/>
                        <a:t>Lacking necessary skills</a:t>
                      </a:r>
                      <a:endParaRPr lang="en-US" sz="1400" dirty="0"/>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r h="274320">
                <a:tc>
                  <a:txBody>
                    <a:bodyPr/>
                    <a:lstStyle/>
                    <a:p>
                      <a:endParaRPr lang="en-US" sz="1400"/>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r h="662987">
                <a:tc>
                  <a:txBody>
                    <a:bodyPr/>
                    <a:lstStyle/>
                    <a:p>
                      <a:r>
                        <a:rPr lang="en-US" sz="1400" b="1" dirty="0" smtClean="0">
                          <a:solidFill>
                            <a:schemeClr val="accent1">
                              <a:lumMod val="75000"/>
                            </a:schemeClr>
                          </a:solidFill>
                        </a:rPr>
                        <a:t>Reaction:</a:t>
                      </a:r>
                    </a:p>
                    <a:p>
                      <a:r>
                        <a:rPr lang="en-US" sz="1400" b="1" dirty="0" smtClean="0">
                          <a:solidFill>
                            <a:schemeClr val="accent1">
                              <a:lumMod val="75000"/>
                            </a:schemeClr>
                          </a:solidFill>
                        </a:rPr>
                        <a:t>STUDENT NEEDS SKILLS AND SUPPORT</a:t>
                      </a:r>
                      <a:endParaRPr lang="en-US" sz="1400" b="1" dirty="0">
                        <a:solidFill>
                          <a:schemeClr val="accent1">
                            <a:lumMod val="75000"/>
                          </a:schemeClr>
                        </a:solidFill>
                      </a:endParaRPr>
                    </a:p>
                  </a:txBody>
                  <a:tcPr marL="68580" marR="68580" marT="34290" marB="34290">
                    <a:lnL w="12700" cap="flat" cmpd="sng" algn="ctr">
                      <a:solidFill>
                        <a:schemeClr val="tx1"/>
                      </a:solidFill>
                      <a:prstDash val="solid"/>
                      <a:round/>
                      <a:headEnd type="none" w="med" len="med"/>
                      <a:tailEnd type="none" w="med" len="med"/>
                    </a:lnL>
                    <a:solidFill>
                      <a:schemeClr val="bg1"/>
                    </a:solidFill>
                  </a:tcPr>
                </a:tc>
              </a:tr>
            </a:tbl>
          </a:graphicData>
        </a:graphic>
      </p:graphicFrame>
    </p:spTree>
    <p:extLst>
      <p:ext uri="{BB962C8B-B14F-4D97-AF65-F5344CB8AC3E}">
        <p14:creationId xmlns:p14="http://schemas.microsoft.com/office/powerpoint/2010/main" val="6663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Trauma-Sensitive Schools Matter?</a:t>
            </a:r>
            <a:endParaRPr lang="en-US" dirty="0"/>
          </a:p>
        </p:txBody>
      </p:sp>
    </p:spTree>
    <p:extLst>
      <p:ext uri="{BB962C8B-B14F-4D97-AF65-F5344CB8AC3E}">
        <p14:creationId xmlns:p14="http://schemas.microsoft.com/office/powerpoint/2010/main" val="2576891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Study Group XVI Overview</a:t>
            </a:r>
            <a:endParaRPr lang="en-US" sz="2700" b="1" dirty="0"/>
          </a:p>
        </p:txBody>
      </p:sp>
      <p:sp>
        <p:nvSpPr>
          <p:cNvPr id="3" name="Content Placeholder 2"/>
          <p:cNvSpPr>
            <a:spLocks noGrp="1"/>
          </p:cNvSpPr>
          <p:nvPr>
            <p:ph idx="1"/>
          </p:nvPr>
        </p:nvSpPr>
        <p:spPr/>
        <p:txBody>
          <a:bodyPr>
            <a:noAutofit/>
          </a:bodyPr>
          <a:lstStyle/>
          <a:p>
            <a:pPr marL="342900" marR="0" lvl="0" indent="-342900">
              <a:lnSpc>
                <a:spcPct val="115000"/>
              </a:lnSpc>
              <a:spcBef>
                <a:spcPts val="0"/>
              </a:spcBef>
              <a:spcAft>
                <a:spcPts val="0"/>
              </a:spcAft>
              <a:buFont typeface="Symbol"/>
              <a:buChar char=""/>
            </a:pPr>
            <a:r>
              <a:rPr lang="en-US" sz="2000" dirty="0">
                <a:ea typeface="Calibri"/>
                <a:cs typeface="Times New Roman"/>
              </a:rPr>
              <a:t>Kicked off in October 2015 – Expanding Educational Opportunity in NC</a:t>
            </a:r>
          </a:p>
          <a:p>
            <a:pPr marL="342900" marR="0" lvl="0" indent="-342900">
              <a:lnSpc>
                <a:spcPct val="115000"/>
              </a:lnSpc>
              <a:spcBef>
                <a:spcPts val="0"/>
              </a:spcBef>
              <a:spcAft>
                <a:spcPts val="0"/>
              </a:spcAft>
              <a:buFont typeface="Symbol"/>
              <a:buChar char=""/>
            </a:pPr>
            <a:r>
              <a:rPr lang="en-US" sz="2000" dirty="0">
                <a:ea typeface="Calibri"/>
                <a:cs typeface="Times New Roman"/>
              </a:rPr>
              <a:t>Divided work in three committees – Racial Equity, Trauma &amp; Learning, Low </a:t>
            </a:r>
            <a:r>
              <a:rPr lang="en-US" sz="2000" dirty="0" smtClean="0">
                <a:ea typeface="Calibri"/>
                <a:cs typeface="Times New Roman"/>
              </a:rPr>
              <a:t>Performing Schools</a:t>
            </a:r>
            <a:endParaRPr lang="en-US" sz="2000" dirty="0">
              <a:ea typeface="Calibri"/>
              <a:cs typeface="Times New Roman"/>
            </a:endParaRPr>
          </a:p>
          <a:p>
            <a:pPr marL="342900" marR="0" lvl="0" indent="-342900">
              <a:lnSpc>
                <a:spcPct val="115000"/>
              </a:lnSpc>
              <a:spcBef>
                <a:spcPts val="0"/>
              </a:spcBef>
              <a:spcAft>
                <a:spcPts val="0"/>
              </a:spcAft>
              <a:buFont typeface="Symbol"/>
              <a:buChar char=""/>
            </a:pPr>
            <a:r>
              <a:rPr lang="en-US" sz="2000" dirty="0">
                <a:ea typeface="Calibri"/>
                <a:cs typeface="Times New Roman"/>
              </a:rPr>
              <a:t>176 committee </a:t>
            </a:r>
            <a:r>
              <a:rPr lang="en-US" sz="2000" dirty="0" smtClean="0">
                <a:ea typeface="Calibri"/>
                <a:cs typeface="Times New Roman"/>
              </a:rPr>
              <a:t>members; 327 </a:t>
            </a:r>
            <a:r>
              <a:rPr lang="en-US" sz="2000" dirty="0">
                <a:ea typeface="Calibri"/>
                <a:cs typeface="Times New Roman"/>
              </a:rPr>
              <a:t>members and guests attended one or more committee </a:t>
            </a:r>
            <a:r>
              <a:rPr lang="en-US" sz="2000" dirty="0" smtClean="0">
                <a:ea typeface="Calibri"/>
                <a:cs typeface="Times New Roman"/>
              </a:rPr>
              <a:t>meetings.</a:t>
            </a:r>
          </a:p>
          <a:p>
            <a:pPr marL="342900" marR="0" lvl="0" indent="-342900">
              <a:lnSpc>
                <a:spcPct val="115000"/>
              </a:lnSpc>
              <a:spcBef>
                <a:spcPts val="0"/>
              </a:spcBef>
              <a:spcAft>
                <a:spcPts val="0"/>
              </a:spcAft>
              <a:buFont typeface="Symbol"/>
              <a:buChar char=""/>
            </a:pPr>
            <a:r>
              <a:rPr lang="en-US" sz="2000" dirty="0" smtClean="0">
                <a:ea typeface="Calibri"/>
                <a:cs typeface="Times New Roman"/>
              </a:rPr>
              <a:t>Attendees </a:t>
            </a:r>
            <a:r>
              <a:rPr lang="en-US" sz="2000" dirty="0">
                <a:ea typeface="Calibri"/>
                <a:cs typeface="Times New Roman"/>
              </a:rPr>
              <a:t>represent diverse backgrounds and perspectives (teachers, principals, legislators, superintendents, members of local school boards, business leaders, researchers, and other education professionals and advocates)</a:t>
            </a:r>
          </a:p>
          <a:p>
            <a:pPr marL="342900" marR="0" lvl="0" indent="-342900">
              <a:lnSpc>
                <a:spcPct val="115000"/>
              </a:lnSpc>
              <a:spcBef>
                <a:spcPts val="0"/>
              </a:spcBef>
              <a:spcAft>
                <a:spcPts val="1000"/>
              </a:spcAft>
              <a:buFont typeface="Symbol"/>
              <a:buChar char=""/>
            </a:pPr>
            <a:r>
              <a:rPr lang="en-US" sz="2000" dirty="0">
                <a:ea typeface="Calibri"/>
                <a:cs typeface="Times New Roman"/>
              </a:rPr>
              <a:t>Completed work Summer of 2016 and released final report and recommendations in October 2016.</a:t>
            </a:r>
          </a:p>
          <a:p>
            <a:pPr marL="0" indent="0">
              <a:lnSpc>
                <a:spcPct val="100000"/>
              </a:lnSpc>
              <a:buNone/>
            </a:pPr>
            <a:endParaRPr lang="en-US" sz="1800" dirty="0"/>
          </a:p>
        </p:txBody>
      </p:sp>
    </p:spTree>
    <p:extLst>
      <p:ext uri="{BB962C8B-B14F-4D97-AF65-F5344CB8AC3E}">
        <p14:creationId xmlns:p14="http://schemas.microsoft.com/office/powerpoint/2010/main" val="3925304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Early Findings on Trauma-Sensitive Schools</a:t>
            </a:r>
            <a:endParaRPr lang="en-US" b="1" dirty="0"/>
          </a:p>
        </p:txBody>
      </p:sp>
      <p:sp>
        <p:nvSpPr>
          <p:cNvPr id="3" name="Content Placeholder 2"/>
          <p:cNvSpPr>
            <a:spLocks noGrp="1"/>
          </p:cNvSpPr>
          <p:nvPr>
            <p:ph idx="1"/>
          </p:nvPr>
        </p:nvSpPr>
        <p:spPr>
          <a:xfrm>
            <a:off x="628651" y="2226469"/>
            <a:ext cx="5780813" cy="3263504"/>
          </a:xfrm>
        </p:spPr>
        <p:txBody>
          <a:bodyPr/>
          <a:lstStyle/>
          <a:p>
            <a:pPr marL="0" indent="0">
              <a:buNone/>
            </a:pPr>
            <a:r>
              <a:rPr lang="en-US" sz="2400" dirty="0"/>
              <a:t>Decrease in:</a:t>
            </a:r>
          </a:p>
          <a:p>
            <a:pPr lvl="1"/>
            <a:r>
              <a:rPr lang="en-US" sz="2100" dirty="0"/>
              <a:t>Student depression symptoms</a:t>
            </a:r>
          </a:p>
          <a:p>
            <a:pPr lvl="1"/>
            <a:r>
              <a:rPr lang="en-US" sz="2100" dirty="0"/>
              <a:t>Behavioral outcomes after 1 year:</a:t>
            </a:r>
          </a:p>
          <a:p>
            <a:pPr lvl="2"/>
            <a:r>
              <a:rPr lang="en-US" sz="1800" dirty="0">
                <a:solidFill>
                  <a:schemeClr val="accent1">
                    <a:lumMod val="75000"/>
                  </a:schemeClr>
                </a:solidFill>
              </a:rPr>
              <a:t>Suspension rates by 30-90%</a:t>
            </a:r>
          </a:p>
          <a:p>
            <a:pPr lvl="2"/>
            <a:r>
              <a:rPr lang="en-US" sz="1800" dirty="0">
                <a:solidFill>
                  <a:schemeClr val="accent1">
                    <a:lumMod val="75000"/>
                  </a:schemeClr>
                </a:solidFill>
              </a:rPr>
              <a:t>Office referral rates by 20-44%</a:t>
            </a:r>
          </a:p>
          <a:p>
            <a:pPr lvl="2"/>
            <a:r>
              <a:rPr lang="en-US" sz="1800" dirty="0">
                <a:solidFill>
                  <a:schemeClr val="accent1">
                    <a:lumMod val="75000"/>
                  </a:schemeClr>
                </a:solidFill>
              </a:rPr>
              <a:t>Incidents of physical aggression by 43%</a:t>
            </a:r>
          </a:p>
          <a:p>
            <a:pPr lvl="1"/>
            <a:r>
              <a:rPr lang="en-US" sz="2100" dirty="0"/>
              <a:t>Behavioral outcomes after 5 years:</a:t>
            </a:r>
          </a:p>
          <a:p>
            <a:pPr lvl="2"/>
            <a:r>
              <a:rPr lang="en-US" sz="1800" dirty="0">
                <a:solidFill>
                  <a:schemeClr val="accent1">
                    <a:lumMod val="75000"/>
                  </a:schemeClr>
                </a:solidFill>
              </a:rPr>
              <a:t>Suspension rates by 95%</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669" y="2393056"/>
            <a:ext cx="1941681" cy="2321891"/>
          </a:xfrm>
          <a:prstGeom prst="rect">
            <a:avLst/>
          </a:prstGeom>
        </p:spPr>
      </p:pic>
      <p:sp>
        <p:nvSpPr>
          <p:cNvPr id="5" name="Rectangle 4"/>
          <p:cNvSpPr/>
          <p:nvPr/>
        </p:nvSpPr>
        <p:spPr>
          <a:xfrm>
            <a:off x="6409463" y="4987043"/>
            <a:ext cx="2607972" cy="253916"/>
          </a:xfrm>
          <a:prstGeom prst="rect">
            <a:avLst/>
          </a:prstGeom>
        </p:spPr>
        <p:txBody>
          <a:bodyPr wrap="square">
            <a:spAutoFit/>
          </a:bodyPr>
          <a:lstStyle/>
          <a:p>
            <a:r>
              <a:rPr lang="en-US" sz="1050" dirty="0">
                <a:solidFill>
                  <a:srgbClr val="222222"/>
                </a:solidFill>
                <a:ea typeface="Times New Roman" panose="02020603050405020304" pitchFamily="18" charset="0"/>
              </a:rPr>
              <a:t>Dorado, et al (2016) &amp; Stevens (2012)</a:t>
            </a:r>
            <a:endParaRPr lang="en-US" sz="1500" dirty="0">
              <a:ea typeface="Times New Roman" panose="02020603050405020304" pitchFamily="18" charset="0"/>
            </a:endParaRPr>
          </a:p>
        </p:txBody>
      </p:sp>
    </p:spTree>
    <p:extLst>
      <p:ext uri="{BB962C8B-B14F-4D97-AF65-F5344CB8AC3E}">
        <p14:creationId xmlns:p14="http://schemas.microsoft.com/office/powerpoint/2010/main" val="324493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Early </a:t>
            </a:r>
            <a:r>
              <a:rPr lang="en-US" b="1" dirty="0" smtClean="0"/>
              <a:t>Findings </a:t>
            </a:r>
            <a:r>
              <a:rPr lang="en-US" b="1" dirty="0"/>
              <a:t>on </a:t>
            </a:r>
            <a:r>
              <a:rPr lang="en-US" b="1" dirty="0" smtClean="0"/>
              <a:t>Trauma-Sensitive Schools</a:t>
            </a:r>
            <a:endParaRPr lang="en-US" b="1" dirty="0"/>
          </a:p>
        </p:txBody>
      </p:sp>
      <p:sp>
        <p:nvSpPr>
          <p:cNvPr id="3" name="Content Placeholder 2"/>
          <p:cNvSpPr>
            <a:spLocks noGrp="1"/>
          </p:cNvSpPr>
          <p:nvPr>
            <p:ph idx="1"/>
          </p:nvPr>
        </p:nvSpPr>
        <p:spPr>
          <a:xfrm>
            <a:off x="496614" y="2226469"/>
            <a:ext cx="8018736" cy="3263504"/>
          </a:xfrm>
        </p:spPr>
        <p:txBody>
          <a:bodyPr/>
          <a:lstStyle/>
          <a:p>
            <a:pPr marL="0" indent="0">
              <a:buNone/>
            </a:pPr>
            <a:r>
              <a:rPr lang="en-US" sz="2400" dirty="0"/>
              <a:t>Increase in:</a:t>
            </a:r>
          </a:p>
          <a:p>
            <a:pPr lvl="1"/>
            <a:r>
              <a:rPr lang="en-US" sz="2400" dirty="0"/>
              <a:t>Student self-esteem</a:t>
            </a:r>
          </a:p>
          <a:p>
            <a:pPr lvl="1"/>
            <a:r>
              <a:rPr lang="en-US" sz="2400" dirty="0"/>
              <a:t>Academic outcomes:</a:t>
            </a:r>
          </a:p>
          <a:p>
            <a:pPr lvl="2"/>
            <a:r>
              <a:rPr lang="en-US" sz="2100" dirty="0">
                <a:solidFill>
                  <a:schemeClr val="accent1">
                    <a:lumMod val="75000"/>
                  </a:schemeClr>
                </a:solidFill>
              </a:rPr>
              <a:t>Students’ ability to learn by 28%</a:t>
            </a:r>
          </a:p>
          <a:p>
            <a:pPr lvl="2"/>
            <a:r>
              <a:rPr lang="en-US" sz="2100" dirty="0">
                <a:solidFill>
                  <a:schemeClr val="accent1">
                    <a:lumMod val="75000"/>
                  </a:schemeClr>
                </a:solidFill>
              </a:rPr>
              <a:t>Student time on task while in class by 27%</a:t>
            </a:r>
          </a:p>
          <a:p>
            <a:pPr lvl="2"/>
            <a:r>
              <a:rPr lang="en-US" sz="2100" dirty="0">
                <a:solidFill>
                  <a:schemeClr val="accent1">
                    <a:lumMod val="75000"/>
                  </a:schemeClr>
                </a:solidFill>
              </a:rPr>
              <a:t>School attendance rate by 34%</a:t>
            </a:r>
          </a:p>
          <a:p>
            <a:pPr lvl="2"/>
            <a:r>
              <a:rPr lang="en-US" sz="2100" dirty="0">
                <a:solidFill>
                  <a:schemeClr val="accent1">
                    <a:lumMod val="75000"/>
                  </a:schemeClr>
                </a:solidFill>
              </a:rPr>
              <a:t>Test scores</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782" y="2301163"/>
            <a:ext cx="1973084" cy="2367701"/>
          </a:xfrm>
          <a:prstGeom prst="rect">
            <a:avLst/>
          </a:prstGeom>
        </p:spPr>
      </p:pic>
      <p:sp>
        <p:nvSpPr>
          <p:cNvPr id="5" name="Rectangle 4"/>
          <p:cNvSpPr/>
          <p:nvPr/>
        </p:nvSpPr>
        <p:spPr>
          <a:xfrm>
            <a:off x="6428782" y="5048278"/>
            <a:ext cx="2607972" cy="253916"/>
          </a:xfrm>
          <a:prstGeom prst="rect">
            <a:avLst/>
          </a:prstGeom>
        </p:spPr>
        <p:txBody>
          <a:bodyPr wrap="square">
            <a:spAutoFit/>
          </a:bodyPr>
          <a:lstStyle/>
          <a:p>
            <a:r>
              <a:rPr lang="en-US" sz="1050" dirty="0">
                <a:solidFill>
                  <a:srgbClr val="222222"/>
                </a:solidFill>
                <a:ea typeface="Times New Roman" panose="02020603050405020304" pitchFamily="18" charset="0"/>
              </a:rPr>
              <a:t>Dorado, et al (2016) &amp; Stevens (2012)</a:t>
            </a:r>
            <a:endParaRPr lang="en-US" sz="1500" dirty="0">
              <a:ea typeface="Times New Roman" panose="02020603050405020304" pitchFamily="18" charset="0"/>
            </a:endParaRPr>
          </a:p>
        </p:txBody>
      </p:sp>
    </p:spTree>
    <p:extLst>
      <p:ext uri="{BB962C8B-B14F-4D97-AF65-F5344CB8AC3E}">
        <p14:creationId xmlns:p14="http://schemas.microsoft.com/office/powerpoint/2010/main" val="619234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896815" y="2462605"/>
            <a:ext cx="7528727" cy="1102518"/>
          </a:xfrm>
          <a:prstGeom prst="rect">
            <a:avLst/>
          </a:prstGeom>
          <a:noFill/>
          <a:ln>
            <a:noFill/>
          </a:ln>
        </p:spPr>
        <p:txBody>
          <a:bodyPr vert="horz" wrap="square" lIns="68569" tIns="34275" rIns="68569" bIns="34275" rtlCol="0" anchor="ctr" anchorCtr="0">
            <a:noAutofit/>
          </a:bodyPr>
          <a:lstStyle/>
          <a:p>
            <a:pPr>
              <a:spcBef>
                <a:spcPts val="0"/>
              </a:spcBef>
              <a:buClr>
                <a:schemeClr val="dk1"/>
              </a:buClr>
              <a:buSzPct val="25000"/>
            </a:pPr>
            <a:r>
              <a:rPr lang="en-US" sz="4050" dirty="0" smtClean="0">
                <a:solidFill>
                  <a:schemeClr val="dk1"/>
                </a:solidFill>
                <a:latin typeface="Calibri"/>
                <a:ea typeface="Calibri"/>
                <a:cs typeface="Calibri"/>
                <a:sym typeface="Calibri"/>
              </a:rPr>
              <a:t>Racial </a:t>
            </a:r>
            <a:r>
              <a:rPr lang="en-US" sz="4050" dirty="0">
                <a:solidFill>
                  <a:schemeClr val="dk1"/>
                </a:solidFill>
                <a:latin typeface="Calibri"/>
                <a:ea typeface="Calibri"/>
                <a:cs typeface="Calibri"/>
                <a:sym typeface="Calibri"/>
              </a:rPr>
              <a:t>Equity in NC Public Schools: Where Are We Now</a:t>
            </a:r>
          </a:p>
        </p:txBody>
      </p:sp>
    </p:spTree>
    <p:extLst>
      <p:ext uri="{BB962C8B-B14F-4D97-AF65-F5344CB8AC3E}">
        <p14:creationId xmlns:p14="http://schemas.microsoft.com/office/powerpoint/2010/main" val="251920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t>Qualifying the Meaning of Equity</a:t>
            </a:r>
            <a:endParaRPr lang="en-US" sz="540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23</a:t>
            </a:fld>
            <a:endParaRPr lang="en-US"/>
          </a:p>
        </p:txBody>
      </p:sp>
    </p:spTree>
    <p:extLst>
      <p:ext uri="{BB962C8B-B14F-4D97-AF65-F5344CB8AC3E}">
        <p14:creationId xmlns:p14="http://schemas.microsoft.com/office/powerpoint/2010/main" val="2320463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Understanding Equity</a:t>
            </a:r>
            <a:endParaRPr lang="en-US" b="1" dirty="0"/>
          </a:p>
        </p:txBody>
      </p:sp>
      <p:sp>
        <p:nvSpPr>
          <p:cNvPr id="4" name="Date Placeholder 3"/>
          <p:cNvSpPr>
            <a:spLocks noGrp="1"/>
          </p:cNvSpPr>
          <p:nvPr>
            <p:ph type="dt" sz="half" idx="10"/>
          </p:nvPr>
        </p:nvSpPr>
        <p:spPr/>
        <p:txBody>
          <a:bodyPr/>
          <a:lstStyle/>
          <a:p>
            <a:fld id="{E60B4F84-9984-493C-AC9A-7EEDBA3B16B5}"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The Common Good: Community Conversations</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24</a:t>
            </a:fld>
            <a:endParaRPr lang="en-US"/>
          </a:p>
        </p:txBody>
      </p:sp>
      <p:pic>
        <p:nvPicPr>
          <p:cNvPr id="7" name="Shape 191" descr="http://i2.wp.com/interactioninstitute.org/wp-content/uploads/2016/01/IISC_EqualityEquity.png?zoom=2&amp;resize=730%2C547"/>
          <p:cNvPicPr preferRelativeResize="0"/>
          <p:nvPr/>
        </p:nvPicPr>
        <p:blipFill rotWithShape="1">
          <a:blip r:embed="rId3">
            <a:alphaModFix/>
          </a:blip>
          <a:srcRect/>
          <a:stretch/>
        </p:blipFill>
        <p:spPr>
          <a:xfrm>
            <a:off x="1700522" y="1950648"/>
            <a:ext cx="5358041" cy="3876303"/>
          </a:xfrm>
          <a:prstGeom prst="rect">
            <a:avLst/>
          </a:prstGeom>
          <a:noFill/>
          <a:ln>
            <a:noFill/>
          </a:ln>
        </p:spPr>
      </p:pic>
    </p:spTree>
    <p:extLst>
      <p:ext uri="{BB962C8B-B14F-4D97-AF65-F5344CB8AC3E}">
        <p14:creationId xmlns:p14="http://schemas.microsoft.com/office/powerpoint/2010/main" val="3657213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Still Matters</a:t>
            </a:r>
            <a:endParaRPr lang="en-US" dirty="0"/>
          </a:p>
        </p:txBody>
      </p:sp>
    </p:spTree>
    <p:extLst>
      <p:ext uri="{BB962C8B-B14F-4D97-AF65-F5344CB8AC3E}">
        <p14:creationId xmlns:p14="http://schemas.microsoft.com/office/powerpoint/2010/main" val="397885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From Charlotte to Charlottesville</a:t>
            </a:r>
            <a:endParaRPr lang="en-US" b="1" dirty="0"/>
          </a:p>
        </p:txBody>
      </p:sp>
      <p:pic>
        <p:nvPicPr>
          <p:cNvPr id="3074" name="Picture 2" descr="Image result for charlottes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117" y="2233613"/>
            <a:ext cx="4226720" cy="28178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arlotte prot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04" y="2233613"/>
            <a:ext cx="4226720" cy="281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5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endParaRPr>
              <a:solidFill>
                <a:schemeClr val="dk1"/>
              </a:solidFill>
              <a:latin typeface="Calibri"/>
              <a:ea typeface="Calibri"/>
              <a:cs typeface="Calibri"/>
              <a:sym typeface="Calibri"/>
            </a:endParaRPr>
          </a:p>
        </p:txBody>
      </p:sp>
      <p:pic>
        <p:nvPicPr>
          <p:cNvPr id="91" name="Shape 91" descr="C:\Users\NCFORUM\Downloads\graph (1).png"/>
          <p:cNvPicPr preferRelativeResize="0"/>
          <p:nvPr/>
        </p:nvPicPr>
        <p:blipFill rotWithShape="1">
          <a:blip r:embed="rId3">
            <a:alphaModFix/>
          </a:blip>
          <a:srcRect/>
          <a:stretch/>
        </p:blipFill>
        <p:spPr>
          <a:xfrm>
            <a:off x="1257301" y="857250"/>
            <a:ext cx="6665443" cy="5143500"/>
          </a:xfrm>
          <a:prstGeom prst="rect">
            <a:avLst/>
          </a:prstGeom>
          <a:noFill/>
          <a:ln>
            <a:noFill/>
          </a:ln>
        </p:spPr>
      </p:pic>
    </p:spTree>
    <p:extLst>
      <p:ext uri="{BB962C8B-B14F-4D97-AF65-F5344CB8AC3E}">
        <p14:creationId xmlns:p14="http://schemas.microsoft.com/office/powerpoint/2010/main" val="1754671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endParaRPr>
              <a:solidFill>
                <a:schemeClr val="dk1"/>
              </a:solidFill>
              <a:latin typeface="Calibri"/>
              <a:ea typeface="Calibri"/>
              <a:cs typeface="Calibri"/>
              <a:sym typeface="Calibri"/>
            </a:endParaRPr>
          </a:p>
        </p:txBody>
      </p:sp>
      <p:pic>
        <p:nvPicPr>
          <p:cNvPr id="97" name="Shape 97" descr="C:\Users\NCFORUM\Downloads\graph.png"/>
          <p:cNvPicPr preferRelativeResize="0"/>
          <p:nvPr/>
        </p:nvPicPr>
        <p:blipFill rotWithShape="1">
          <a:blip r:embed="rId3">
            <a:alphaModFix/>
          </a:blip>
          <a:srcRect/>
          <a:stretch/>
        </p:blipFill>
        <p:spPr>
          <a:xfrm>
            <a:off x="1395085" y="857250"/>
            <a:ext cx="6720215" cy="5185766"/>
          </a:xfrm>
          <a:prstGeom prst="rect">
            <a:avLst/>
          </a:prstGeom>
          <a:noFill/>
          <a:ln>
            <a:noFill/>
          </a:ln>
        </p:spPr>
      </p:pic>
    </p:spTree>
    <p:extLst>
      <p:ext uri="{BB962C8B-B14F-4D97-AF65-F5344CB8AC3E}">
        <p14:creationId xmlns:p14="http://schemas.microsoft.com/office/powerpoint/2010/main" val="909533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Qualifying Definitions</a:t>
            </a:r>
          </a:p>
        </p:txBody>
      </p:sp>
      <p:sp>
        <p:nvSpPr>
          <p:cNvPr id="103" name="Shape 103"/>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100000"/>
              <a:buFont typeface="Arial"/>
              <a:buChar char="•"/>
            </a:pPr>
            <a:r>
              <a:rPr lang="en-US" sz="1350" b="1" i="1">
                <a:solidFill>
                  <a:schemeClr val="dk1"/>
                </a:solidFill>
                <a:latin typeface="Calibri"/>
                <a:ea typeface="Calibri"/>
                <a:cs typeface="Calibri"/>
                <a:sym typeface="Calibri"/>
              </a:rPr>
              <a:t>Race</a:t>
            </a:r>
            <a:r>
              <a:rPr lang="en-US" sz="1350">
                <a:solidFill>
                  <a:schemeClr val="dk1"/>
                </a:solidFill>
                <a:latin typeface="Calibri"/>
                <a:ea typeface="Calibri"/>
                <a:cs typeface="Calibri"/>
                <a:sym typeface="Calibri"/>
              </a:rPr>
              <a:t> – socially-constructed classification of humans according to some physical features (eg; skin color, hair texture, body type, etc.).</a:t>
            </a:r>
          </a:p>
          <a:p>
            <a:pPr marL="257175" indent="-257175">
              <a:spcBef>
                <a:spcPts val="270"/>
              </a:spcBef>
              <a:buClr>
                <a:schemeClr val="dk1"/>
              </a:buClr>
              <a:buSzPct val="100000"/>
              <a:buFont typeface="Arial"/>
              <a:buChar char="•"/>
            </a:pPr>
            <a:r>
              <a:rPr lang="en-US" sz="1350" b="1" i="1">
                <a:solidFill>
                  <a:schemeClr val="dk1"/>
                </a:solidFill>
                <a:latin typeface="Calibri"/>
                <a:ea typeface="Calibri"/>
                <a:cs typeface="Calibri"/>
                <a:sym typeface="Calibri"/>
              </a:rPr>
              <a:t>Racism</a:t>
            </a:r>
            <a:r>
              <a:rPr lang="en-US" sz="1350" b="1">
                <a:solidFill>
                  <a:schemeClr val="dk1"/>
                </a:solidFill>
                <a:latin typeface="Calibri"/>
                <a:ea typeface="Calibri"/>
                <a:cs typeface="Calibri"/>
                <a:sym typeface="Calibri"/>
              </a:rPr>
              <a:t> </a:t>
            </a:r>
            <a:r>
              <a:rPr lang="en-US" sz="1350">
                <a:solidFill>
                  <a:schemeClr val="dk1"/>
                </a:solidFill>
                <a:latin typeface="Calibri"/>
                <a:ea typeface="Calibri"/>
                <a:cs typeface="Calibri"/>
                <a:sym typeface="Calibri"/>
              </a:rPr>
              <a:t>– (1) any individual or systemic belief, attitude, action or inaction, which grants or denies groups access and/or opportunity based on their race. (2)  a pattern of social institutions — such as governmental organizations, schools, banks, and courts of law — giving inequitable treatment to a group of people based on their race.</a:t>
            </a:r>
          </a:p>
          <a:p>
            <a:pPr marL="257175" indent="-257175">
              <a:spcBef>
                <a:spcPts val="270"/>
              </a:spcBef>
              <a:buClr>
                <a:schemeClr val="dk1"/>
              </a:buClr>
              <a:buSzPct val="100000"/>
              <a:buFont typeface="Arial"/>
              <a:buChar char="•"/>
            </a:pPr>
            <a:r>
              <a:rPr lang="en-US" sz="1350" b="1" i="1">
                <a:solidFill>
                  <a:schemeClr val="dk1"/>
                </a:solidFill>
                <a:latin typeface="Calibri"/>
                <a:ea typeface="Calibri"/>
                <a:cs typeface="Calibri"/>
                <a:sym typeface="Calibri"/>
              </a:rPr>
              <a:t>Implicit Racial Bias </a:t>
            </a:r>
            <a:r>
              <a:rPr lang="en-US" sz="1350">
                <a:solidFill>
                  <a:schemeClr val="dk1"/>
                </a:solidFill>
                <a:latin typeface="Calibri"/>
                <a:ea typeface="Calibri"/>
                <a:cs typeface="Calibri"/>
                <a:sym typeface="Calibri"/>
              </a:rPr>
              <a:t>- refers to the attitudes or stereotypes based on patterns and associations about a racial group that affect our understanding, actions, and decisions in an unconscious manner.</a:t>
            </a:r>
          </a:p>
          <a:p>
            <a:pPr marL="257175" indent="-257175">
              <a:spcBef>
                <a:spcPts val="270"/>
              </a:spcBef>
              <a:buClr>
                <a:schemeClr val="dk1"/>
              </a:buClr>
              <a:buSzPct val="100000"/>
              <a:buFont typeface="Arial"/>
              <a:buChar char="•"/>
            </a:pPr>
            <a:r>
              <a:rPr lang="en-US" sz="1350" b="1" i="1">
                <a:solidFill>
                  <a:schemeClr val="dk1"/>
                </a:solidFill>
                <a:latin typeface="Calibri"/>
                <a:ea typeface="Calibri"/>
                <a:cs typeface="Calibri"/>
                <a:sym typeface="Calibri"/>
              </a:rPr>
              <a:t>Disproportionality</a:t>
            </a:r>
            <a:r>
              <a:rPr lang="en-US" sz="1350">
                <a:solidFill>
                  <a:schemeClr val="dk1"/>
                </a:solidFill>
                <a:latin typeface="Calibri"/>
                <a:ea typeface="Calibri"/>
                <a:cs typeface="Calibri"/>
                <a:sym typeface="Calibri"/>
              </a:rPr>
              <a:t> – disproportionate representation – over or under - of a given population. (eg; race, ethnicity, Socioeconomic Status, nationality, Limited English Proficiency, gender, etc.)</a:t>
            </a:r>
          </a:p>
          <a:p>
            <a:pPr marL="257175" indent="-257175">
              <a:spcBef>
                <a:spcPts val="270"/>
              </a:spcBef>
              <a:buClr>
                <a:schemeClr val="dk1"/>
              </a:buClr>
              <a:buSzPct val="100000"/>
              <a:buFont typeface="Arial"/>
              <a:buChar char="•"/>
            </a:pPr>
            <a:r>
              <a:rPr lang="en-US" sz="1350" b="1" i="1">
                <a:solidFill>
                  <a:schemeClr val="dk1"/>
                </a:solidFill>
                <a:latin typeface="Calibri"/>
                <a:ea typeface="Calibri"/>
                <a:cs typeface="Calibri"/>
                <a:sym typeface="Calibri"/>
              </a:rPr>
              <a:t>Racial Disparity</a:t>
            </a:r>
            <a:r>
              <a:rPr lang="en-US" sz="1350" b="1">
                <a:solidFill>
                  <a:schemeClr val="dk1"/>
                </a:solidFill>
                <a:latin typeface="Calibri"/>
                <a:ea typeface="Calibri"/>
                <a:cs typeface="Calibri"/>
                <a:sym typeface="Calibri"/>
              </a:rPr>
              <a:t> </a:t>
            </a:r>
            <a:r>
              <a:rPr lang="en-US" sz="1350">
                <a:solidFill>
                  <a:schemeClr val="dk1"/>
                </a:solidFill>
                <a:latin typeface="Calibri"/>
                <a:ea typeface="Calibri"/>
                <a:cs typeface="Calibri"/>
                <a:sym typeface="Calibri"/>
              </a:rPr>
              <a:t>– noticeably unjust or unfair outcomes based on race when individuals or groups are similarly-situated</a:t>
            </a:r>
          </a:p>
          <a:p>
            <a:pPr marL="257175" indent="-257175">
              <a:spcBef>
                <a:spcPts val="270"/>
              </a:spcBef>
              <a:buClr>
                <a:schemeClr val="dk1"/>
              </a:buClr>
              <a:buSzPct val="100000"/>
              <a:buFont typeface="Arial"/>
              <a:buChar char="•"/>
            </a:pPr>
            <a:r>
              <a:rPr lang="en-US" sz="1350" b="1" i="1">
                <a:solidFill>
                  <a:schemeClr val="dk1"/>
                </a:solidFill>
                <a:latin typeface="Calibri"/>
                <a:ea typeface="Calibri"/>
                <a:cs typeface="Calibri"/>
                <a:sym typeface="Calibri"/>
              </a:rPr>
              <a:t>Disparate Impact</a:t>
            </a:r>
            <a:r>
              <a:rPr lang="en-US" sz="1350">
                <a:solidFill>
                  <a:schemeClr val="dk1"/>
                </a:solidFill>
                <a:latin typeface="Calibri"/>
                <a:ea typeface="Calibri"/>
                <a:cs typeface="Calibri"/>
                <a:sym typeface="Calibri"/>
              </a:rPr>
              <a:t> - a facially neutral policy or practice has an unjustifiable effect of discriminating on the basis of race, color, national origin, gender, or disability.</a:t>
            </a:r>
          </a:p>
        </p:txBody>
      </p:sp>
    </p:spTree>
    <p:extLst>
      <p:ext uri="{BB962C8B-B14F-4D97-AF65-F5344CB8AC3E}">
        <p14:creationId xmlns:p14="http://schemas.microsoft.com/office/powerpoint/2010/main" val="2890696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Trauma &amp; Learning</a:t>
            </a:r>
            <a:endParaRPr lang="en-US" b="1"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8819" y="1840296"/>
            <a:ext cx="5186363" cy="3459304"/>
          </a:xfrm>
        </p:spPr>
      </p:pic>
    </p:spTree>
    <p:extLst>
      <p:ext uri="{BB962C8B-B14F-4D97-AF65-F5344CB8AC3E}">
        <p14:creationId xmlns:p14="http://schemas.microsoft.com/office/powerpoint/2010/main" val="2147931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Racial Equity</a:t>
            </a:r>
          </a:p>
        </p:txBody>
      </p:sp>
      <p:sp>
        <p:nvSpPr>
          <p:cNvPr id="109" name="Shape 109"/>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Resegregation (Public &amp; Charter) </a:t>
            </a:r>
          </a:p>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Opportunity Gap </a:t>
            </a:r>
          </a:p>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Discipline Disparities </a:t>
            </a:r>
          </a:p>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Overrepresentation in Special Education </a:t>
            </a:r>
          </a:p>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Access to Rigorous Courses and Programs </a:t>
            </a:r>
          </a:p>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Diversity in Teaching </a:t>
            </a:r>
          </a:p>
          <a:p>
            <a:pPr marL="342900">
              <a:spcBef>
                <a:spcPts val="0"/>
              </a:spcBef>
              <a:buClr>
                <a:schemeClr val="dk1"/>
              </a:buClr>
              <a:buSzPct val="100000"/>
              <a:buFont typeface="Arial"/>
              <a:buChar char="•"/>
            </a:pPr>
            <a:r>
              <a:rPr lang="en-US" sz="2400">
                <a:solidFill>
                  <a:schemeClr val="dk1"/>
                </a:solidFill>
                <a:latin typeface="Calibri"/>
                <a:ea typeface="Calibri"/>
                <a:cs typeface="Calibri"/>
                <a:sym typeface="Calibri"/>
              </a:rPr>
              <a:t>Culturally Responsive Pedagogy</a:t>
            </a:r>
          </a:p>
          <a:p>
            <a:pPr marL="0" indent="0">
              <a:spcBef>
                <a:spcPts val="480"/>
              </a:spcBef>
              <a:buClr>
                <a:schemeClr val="dk1"/>
              </a:buClr>
              <a:buSzPct val="25000"/>
              <a:buNone/>
            </a:pPr>
            <a:endParaRPr sz="2400">
              <a:solidFill>
                <a:schemeClr val="dk1"/>
              </a:solidFill>
              <a:latin typeface="Calibri"/>
              <a:ea typeface="Calibri"/>
              <a:cs typeface="Calibri"/>
              <a:sym typeface="Calibri"/>
            </a:endParaRPr>
          </a:p>
        </p:txBody>
      </p:sp>
      <p:sp>
        <p:nvSpPr>
          <p:cNvPr id="110" name="Shape 110"/>
          <p:cNvSpPr txBox="1"/>
          <p:nvPr/>
        </p:nvSpPr>
        <p:spPr>
          <a:xfrm>
            <a:off x="1543051" y="4743450"/>
            <a:ext cx="5943599" cy="715580"/>
          </a:xfrm>
          <a:prstGeom prst="rect">
            <a:avLst/>
          </a:prstGeom>
          <a:solidFill>
            <a:schemeClr val="lt1"/>
          </a:solidFill>
          <a:ln w="25400" cap="flat" cmpd="sng">
            <a:solidFill>
              <a:schemeClr val="dk1"/>
            </a:solidFill>
            <a:prstDash val="solid"/>
            <a:round/>
            <a:headEnd type="none" w="med" len="med"/>
            <a:tailEnd type="none" w="med" len="med"/>
          </a:ln>
        </p:spPr>
        <p:txBody>
          <a:bodyPr wrap="square" lIns="68569" tIns="34275" rIns="68569" bIns="34275" anchor="t" anchorCtr="0">
            <a:noAutofit/>
          </a:bodyPr>
          <a:lstStyle/>
          <a:p>
            <a:pPr algn="ctr">
              <a:buSzPct val="25000"/>
            </a:pPr>
            <a:r>
              <a:rPr lang="en-US" sz="2100" i="1">
                <a:solidFill>
                  <a:schemeClr val="dk1"/>
                </a:solidFill>
                <a:latin typeface="Calibri"/>
                <a:ea typeface="Calibri"/>
                <a:cs typeface="Calibri"/>
                <a:sym typeface="Calibri"/>
              </a:rPr>
              <a:t>Do the national trends of racial inequity persist in North Carolina Public Schools?</a:t>
            </a:r>
          </a:p>
        </p:txBody>
      </p:sp>
    </p:spTree>
    <p:extLst>
      <p:ext uri="{BB962C8B-B14F-4D97-AF65-F5344CB8AC3E}">
        <p14:creationId xmlns:p14="http://schemas.microsoft.com/office/powerpoint/2010/main" val="91880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Resegregation</a:t>
            </a:r>
          </a:p>
        </p:txBody>
      </p:sp>
      <p:sp>
        <p:nvSpPr>
          <p:cNvPr id="116" name="Shape 116"/>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100740"/>
              <a:buFont typeface="Arial"/>
              <a:buChar char="•"/>
            </a:pPr>
            <a:r>
              <a:rPr lang="en-US" sz="2040" i="1">
                <a:solidFill>
                  <a:schemeClr val="dk1"/>
                </a:solidFill>
                <a:latin typeface="Calibri"/>
                <a:ea typeface="Calibri"/>
                <a:cs typeface="Calibri"/>
                <a:sym typeface="Calibri"/>
              </a:rPr>
              <a:t>Brown v. Board of Education </a:t>
            </a:r>
            <a:r>
              <a:rPr lang="en-US" sz="2040">
                <a:solidFill>
                  <a:schemeClr val="dk1"/>
                </a:solidFill>
                <a:latin typeface="Calibri"/>
                <a:ea typeface="Calibri"/>
                <a:cs typeface="Calibri"/>
                <a:sym typeface="Calibri"/>
              </a:rPr>
              <a:t>(1954), North Carolina has several districts that have since resegregated</a:t>
            </a:r>
          </a:p>
          <a:p>
            <a:pPr marL="257175" indent="-257175">
              <a:spcBef>
                <a:spcPts val="408"/>
              </a:spcBef>
              <a:buClr>
                <a:schemeClr val="dk1"/>
              </a:buClr>
              <a:buSzPct val="100740"/>
              <a:buFont typeface="Arial"/>
              <a:buChar char="•"/>
            </a:pPr>
            <a:r>
              <a:rPr lang="en-US" sz="2040">
                <a:solidFill>
                  <a:schemeClr val="dk1"/>
                </a:solidFill>
                <a:latin typeface="Calibri"/>
                <a:ea typeface="Calibri"/>
                <a:cs typeface="Calibri"/>
                <a:sym typeface="Calibri"/>
              </a:rPr>
              <a:t>Abandonment of desegregation efforts in favor of “neighborhood school” models has once again made schools more racially identifiable, due in part to residential segregation</a:t>
            </a:r>
          </a:p>
          <a:p>
            <a:pPr marL="257175" indent="-257175">
              <a:spcBef>
                <a:spcPts val="408"/>
              </a:spcBef>
              <a:buClr>
                <a:schemeClr val="dk1"/>
              </a:buClr>
              <a:buSzPct val="100740"/>
              <a:buFont typeface="Arial"/>
              <a:buChar char="•"/>
            </a:pPr>
            <a:r>
              <a:rPr lang="en-US" sz="2040">
                <a:solidFill>
                  <a:schemeClr val="dk1"/>
                </a:solidFill>
                <a:latin typeface="Calibri"/>
                <a:ea typeface="Calibri"/>
                <a:cs typeface="Calibri"/>
                <a:sym typeface="Calibri"/>
              </a:rPr>
              <a:t>For residents living in majority Hispanic and African American census blocks, the chance of their children attending racially-identifiable, high poverty, or low-performing schools is dramatically higher than for those in majority white census block</a:t>
            </a:r>
          </a:p>
        </p:txBody>
      </p:sp>
    </p:spTree>
    <p:extLst>
      <p:ext uri="{BB962C8B-B14F-4D97-AF65-F5344CB8AC3E}">
        <p14:creationId xmlns:p14="http://schemas.microsoft.com/office/powerpoint/2010/main" val="2273288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Resegregation</a:t>
            </a:r>
          </a:p>
        </p:txBody>
      </p:sp>
      <p:sp>
        <p:nvSpPr>
          <p:cNvPr id="122" name="Shape 122"/>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lnSpc>
                <a:spcPct val="80000"/>
              </a:lnSpc>
              <a:spcBef>
                <a:spcPts val="0"/>
              </a:spcBef>
              <a:buClr>
                <a:schemeClr val="dk1"/>
              </a:buClr>
              <a:buSzPct val="100740"/>
              <a:buFont typeface="Arial"/>
              <a:buChar char="•"/>
            </a:pPr>
            <a:r>
              <a:rPr lang="en-US" sz="2040">
                <a:solidFill>
                  <a:schemeClr val="dk1"/>
                </a:solidFill>
                <a:latin typeface="Calibri"/>
                <a:ea typeface="Calibri"/>
                <a:cs typeface="Calibri"/>
                <a:sym typeface="Calibri"/>
              </a:rPr>
              <a:t>Over the past two decades, the share of Black and Hispanic students attending majority-minority and intensely-segregated schools statewide has grown significantly. </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Resegregation has appeared in other counties as well, including Guilford, Forsyth, Pitt, Halifax, and Harnett</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North Carolina charters are increasing the extent to which the overall system of public education in the state is racially identifiable as well. </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Roughly two-thirds of all charter schools in the state are either disproportionately white or disproportionately students of color.</a:t>
            </a:r>
          </a:p>
        </p:txBody>
      </p:sp>
    </p:spTree>
    <p:extLst>
      <p:ext uri="{BB962C8B-B14F-4D97-AF65-F5344CB8AC3E}">
        <p14:creationId xmlns:p14="http://schemas.microsoft.com/office/powerpoint/2010/main" val="1154781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Trend in Black Student Segregation</a:t>
            </a:r>
          </a:p>
        </p:txBody>
      </p:sp>
      <p:pic>
        <p:nvPicPr>
          <p:cNvPr id="128" name="Shape 128"/>
          <p:cNvPicPr preferRelativeResize="0"/>
          <p:nvPr/>
        </p:nvPicPr>
        <p:blipFill rotWithShape="1">
          <a:blip r:embed="rId3">
            <a:alphaModFix/>
          </a:blip>
          <a:srcRect/>
          <a:stretch/>
        </p:blipFill>
        <p:spPr>
          <a:xfrm>
            <a:off x="1543050" y="2014381"/>
            <a:ext cx="6058874" cy="3672044"/>
          </a:xfrm>
          <a:prstGeom prst="rect">
            <a:avLst/>
          </a:prstGeom>
          <a:noFill/>
          <a:ln>
            <a:noFill/>
          </a:ln>
        </p:spPr>
      </p:pic>
      <p:sp>
        <p:nvSpPr>
          <p:cNvPr id="129" name="Shape 129"/>
          <p:cNvSpPr txBox="1"/>
          <p:nvPr/>
        </p:nvSpPr>
        <p:spPr>
          <a:xfrm>
            <a:off x="1691175" y="5686425"/>
            <a:ext cx="5575050" cy="244350"/>
          </a:xfrm>
          <a:prstGeom prst="rect">
            <a:avLst/>
          </a:prstGeom>
          <a:noFill/>
          <a:ln>
            <a:noFill/>
          </a:ln>
        </p:spPr>
        <p:txBody>
          <a:bodyPr wrap="square" lIns="68569" tIns="68569" rIns="68569" bIns="68569" anchor="t" anchorCtr="0">
            <a:noAutofit/>
          </a:bodyPr>
          <a:lstStyle/>
          <a:p>
            <a:r>
              <a:rPr lang="en-US" sz="600"/>
              <a:t>Source: </a:t>
            </a:r>
            <a:r>
              <a:rPr lang="en-US" sz="750" i="1">
                <a:solidFill>
                  <a:schemeClr val="dk1"/>
                </a:solidFill>
                <a:latin typeface="Cambria"/>
                <a:ea typeface="Cambria"/>
                <a:cs typeface="Cambria"/>
                <a:sym typeface="Cambria"/>
              </a:rPr>
              <a:t>Segregation Again: North Carolina's Transition From Leading Desegregation to then Accepting Segregation</a:t>
            </a:r>
          </a:p>
        </p:txBody>
      </p:sp>
    </p:spTree>
    <p:extLst>
      <p:ext uri="{BB962C8B-B14F-4D97-AF65-F5344CB8AC3E}">
        <p14:creationId xmlns:p14="http://schemas.microsoft.com/office/powerpoint/2010/main" val="565786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Trend in Latino Student Segregation</a:t>
            </a:r>
          </a:p>
        </p:txBody>
      </p:sp>
      <p:pic>
        <p:nvPicPr>
          <p:cNvPr id="135" name="Shape 135"/>
          <p:cNvPicPr preferRelativeResize="0"/>
          <p:nvPr/>
        </p:nvPicPr>
        <p:blipFill rotWithShape="1">
          <a:blip r:embed="rId3">
            <a:alphaModFix/>
          </a:blip>
          <a:srcRect t="1960"/>
          <a:stretch/>
        </p:blipFill>
        <p:spPr>
          <a:xfrm>
            <a:off x="1325870" y="1943100"/>
            <a:ext cx="6295725" cy="3765150"/>
          </a:xfrm>
          <a:prstGeom prst="rect">
            <a:avLst/>
          </a:prstGeom>
          <a:noFill/>
          <a:ln>
            <a:noFill/>
          </a:ln>
        </p:spPr>
      </p:pic>
      <p:sp>
        <p:nvSpPr>
          <p:cNvPr id="136" name="Shape 136"/>
          <p:cNvSpPr txBox="1"/>
          <p:nvPr/>
        </p:nvSpPr>
        <p:spPr>
          <a:xfrm>
            <a:off x="1691175" y="5686425"/>
            <a:ext cx="5575050" cy="244350"/>
          </a:xfrm>
          <a:prstGeom prst="rect">
            <a:avLst/>
          </a:prstGeom>
          <a:noFill/>
          <a:ln>
            <a:noFill/>
          </a:ln>
        </p:spPr>
        <p:txBody>
          <a:bodyPr wrap="square" lIns="68569" tIns="68569" rIns="68569" bIns="68569" anchor="t" anchorCtr="0">
            <a:noAutofit/>
          </a:bodyPr>
          <a:lstStyle/>
          <a:p>
            <a:r>
              <a:rPr lang="en-US" sz="600"/>
              <a:t>Source: </a:t>
            </a:r>
            <a:r>
              <a:rPr lang="en-US" sz="750" i="1">
                <a:solidFill>
                  <a:schemeClr val="dk1"/>
                </a:solidFill>
                <a:latin typeface="Cambria"/>
                <a:ea typeface="Cambria"/>
                <a:cs typeface="Cambria"/>
                <a:sym typeface="Cambria"/>
              </a:rPr>
              <a:t>Segregation Again: North Carolina's Transition From Leading Desegregation to then Accepting Segregation</a:t>
            </a:r>
          </a:p>
        </p:txBody>
      </p:sp>
    </p:spTree>
    <p:extLst>
      <p:ext uri="{BB962C8B-B14F-4D97-AF65-F5344CB8AC3E}">
        <p14:creationId xmlns:p14="http://schemas.microsoft.com/office/powerpoint/2010/main" val="883496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Discipline Disparities</a:t>
            </a:r>
          </a:p>
        </p:txBody>
      </p:sp>
      <p:sp>
        <p:nvSpPr>
          <p:cNvPr id="142" name="Shape 142"/>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lnSpc>
                <a:spcPct val="80000"/>
              </a:lnSpc>
              <a:spcBef>
                <a:spcPts val="0"/>
              </a:spcBef>
              <a:buClr>
                <a:schemeClr val="dk1"/>
              </a:buClr>
              <a:buSzPct val="99200"/>
              <a:buFont typeface="Arial"/>
              <a:buChar char="•"/>
            </a:pPr>
            <a:r>
              <a:rPr lang="en-US" sz="1860">
                <a:solidFill>
                  <a:schemeClr val="dk1"/>
                </a:solidFill>
                <a:latin typeface="Calibri"/>
                <a:ea typeface="Calibri"/>
                <a:cs typeface="Calibri"/>
                <a:sym typeface="Calibri"/>
              </a:rPr>
              <a:t>Students of color in North Carolina schools have significantly higher rates of both short- and long-term suspensions than their white counterparts.</a:t>
            </a:r>
          </a:p>
          <a:p>
            <a:pPr marL="257175" indent="-257175">
              <a:lnSpc>
                <a:spcPct val="80000"/>
              </a:lnSpc>
              <a:spcBef>
                <a:spcPts val="372"/>
              </a:spcBef>
              <a:buClr>
                <a:schemeClr val="dk1"/>
              </a:buClr>
              <a:buSzPct val="99200"/>
              <a:buFont typeface="Arial"/>
              <a:buChar char="•"/>
            </a:pPr>
            <a:r>
              <a:rPr lang="en-US" sz="1860">
                <a:solidFill>
                  <a:schemeClr val="dk1"/>
                </a:solidFill>
                <a:latin typeface="Calibri"/>
                <a:ea typeface="Calibri"/>
                <a:cs typeface="Calibri"/>
                <a:sym typeface="Calibri"/>
              </a:rPr>
              <a:t>The state has lowered the overall rates of suspension and expulsions over the past several years. What has not changed, however, is the disproportionate representation of students of color in disciplinary actions</a:t>
            </a:r>
          </a:p>
          <a:p>
            <a:pPr marL="257175" indent="-257175">
              <a:lnSpc>
                <a:spcPct val="80000"/>
              </a:lnSpc>
              <a:spcBef>
                <a:spcPts val="372"/>
              </a:spcBef>
              <a:buClr>
                <a:schemeClr val="dk1"/>
              </a:buClr>
              <a:buSzPct val="99200"/>
              <a:buFont typeface="Arial"/>
              <a:buChar char="•"/>
            </a:pPr>
            <a:r>
              <a:rPr lang="en-US" sz="1860">
                <a:solidFill>
                  <a:schemeClr val="dk1"/>
                </a:solidFill>
                <a:latin typeface="Calibri"/>
                <a:ea typeface="Calibri"/>
                <a:cs typeface="Calibri"/>
                <a:sym typeface="Calibri"/>
              </a:rPr>
              <a:t>Black students in particular are as much as four-times as likely to receive short-term suspensions as their white counterparts, with similar gaps in long-term suspension data.</a:t>
            </a:r>
          </a:p>
          <a:p>
            <a:pPr marL="257175" indent="-257175">
              <a:lnSpc>
                <a:spcPct val="80000"/>
              </a:lnSpc>
              <a:spcBef>
                <a:spcPts val="372"/>
              </a:spcBef>
              <a:buClr>
                <a:schemeClr val="dk1"/>
              </a:buClr>
              <a:buSzPct val="99200"/>
              <a:buFont typeface="Arial"/>
              <a:buChar char="•"/>
            </a:pPr>
            <a:r>
              <a:rPr lang="en-US" sz="1860">
                <a:solidFill>
                  <a:schemeClr val="dk1"/>
                </a:solidFill>
                <a:latin typeface="Calibri"/>
                <a:ea typeface="Calibri"/>
                <a:cs typeface="Calibri"/>
                <a:sym typeface="Calibri"/>
              </a:rPr>
              <a:t>American Indians are suspended at rate three-and-a-half-times more.</a:t>
            </a:r>
          </a:p>
        </p:txBody>
      </p:sp>
    </p:spTree>
    <p:extLst>
      <p:ext uri="{BB962C8B-B14F-4D97-AF65-F5344CB8AC3E}">
        <p14:creationId xmlns:p14="http://schemas.microsoft.com/office/powerpoint/2010/main" val="1227994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Rate of Short Term Suspensions by Race</a:t>
            </a:r>
          </a:p>
        </p:txBody>
      </p:sp>
      <p:sp>
        <p:nvSpPr>
          <p:cNvPr id="148" name="Shape 148"/>
          <p:cNvSpPr txBox="1"/>
          <p:nvPr/>
        </p:nvSpPr>
        <p:spPr>
          <a:xfrm>
            <a:off x="4467038" y="5825794"/>
            <a:ext cx="3475575" cy="174825"/>
          </a:xfrm>
          <a:prstGeom prst="rect">
            <a:avLst/>
          </a:prstGeom>
          <a:noFill/>
          <a:ln>
            <a:noFill/>
          </a:ln>
        </p:spPr>
        <p:txBody>
          <a:bodyPr wrap="square" lIns="68569" tIns="68569" rIns="68569" bIns="68569" anchor="t" anchorCtr="0">
            <a:noAutofit/>
          </a:bodyPr>
          <a:lstStyle/>
          <a:p>
            <a:pPr algn="r"/>
            <a:r>
              <a:rPr lang="en-US" sz="600"/>
              <a:t>Source: North Carolina Department of Public Instruction</a:t>
            </a:r>
          </a:p>
        </p:txBody>
      </p:sp>
      <p:pic>
        <p:nvPicPr>
          <p:cNvPr id="149" name="Shape 149"/>
          <p:cNvPicPr preferRelativeResize="0"/>
          <p:nvPr/>
        </p:nvPicPr>
        <p:blipFill>
          <a:blip r:embed="rId3">
            <a:alphaModFix/>
          </a:blip>
          <a:stretch>
            <a:fillRect/>
          </a:stretch>
        </p:blipFill>
        <p:spPr>
          <a:xfrm>
            <a:off x="1566319" y="1850530"/>
            <a:ext cx="6031125" cy="3975263"/>
          </a:xfrm>
          <a:prstGeom prst="rect">
            <a:avLst/>
          </a:prstGeom>
          <a:noFill/>
          <a:ln>
            <a:noFill/>
          </a:ln>
        </p:spPr>
      </p:pic>
    </p:spTree>
    <p:extLst>
      <p:ext uri="{BB962C8B-B14F-4D97-AF65-F5344CB8AC3E}">
        <p14:creationId xmlns:p14="http://schemas.microsoft.com/office/powerpoint/2010/main" val="4171051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Rate of Long Term Suspension by Race</a:t>
            </a:r>
          </a:p>
        </p:txBody>
      </p:sp>
      <p:pic>
        <p:nvPicPr>
          <p:cNvPr id="155" name="Shape 155"/>
          <p:cNvPicPr preferRelativeResize="0"/>
          <p:nvPr/>
        </p:nvPicPr>
        <p:blipFill>
          <a:blip r:embed="rId3">
            <a:alphaModFix/>
          </a:blip>
          <a:stretch>
            <a:fillRect/>
          </a:stretch>
        </p:blipFill>
        <p:spPr>
          <a:xfrm>
            <a:off x="1985400" y="1675201"/>
            <a:ext cx="5425443" cy="4255574"/>
          </a:xfrm>
          <a:prstGeom prst="rect">
            <a:avLst/>
          </a:prstGeom>
          <a:noFill/>
          <a:ln>
            <a:noFill/>
          </a:ln>
        </p:spPr>
      </p:pic>
      <p:sp>
        <p:nvSpPr>
          <p:cNvPr id="156" name="Shape 156"/>
          <p:cNvSpPr txBox="1"/>
          <p:nvPr/>
        </p:nvSpPr>
        <p:spPr>
          <a:xfrm>
            <a:off x="4481044" y="5800144"/>
            <a:ext cx="3475575" cy="174825"/>
          </a:xfrm>
          <a:prstGeom prst="rect">
            <a:avLst/>
          </a:prstGeom>
          <a:noFill/>
          <a:ln>
            <a:noFill/>
          </a:ln>
        </p:spPr>
        <p:txBody>
          <a:bodyPr wrap="square" lIns="68569" tIns="68569" rIns="68569" bIns="68569" anchor="t" anchorCtr="0">
            <a:noAutofit/>
          </a:bodyPr>
          <a:lstStyle/>
          <a:p>
            <a:pPr algn="r"/>
            <a:r>
              <a:rPr lang="en-US" sz="600"/>
              <a:t>Source: North Carolina Department of Public Instruction</a:t>
            </a:r>
          </a:p>
        </p:txBody>
      </p:sp>
    </p:spTree>
    <p:extLst>
      <p:ext uri="{BB962C8B-B14F-4D97-AF65-F5344CB8AC3E}">
        <p14:creationId xmlns:p14="http://schemas.microsoft.com/office/powerpoint/2010/main" val="3684120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Subjective vs. Objective Offenses</a:t>
            </a:r>
            <a:endParaRPr lang="en-US" b="1" dirty="0"/>
          </a:p>
        </p:txBody>
      </p:sp>
      <p:pic>
        <p:nvPicPr>
          <p:cNvPr id="1026" name="Picture 2" descr="Image result for discretio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74" y="221377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258" y="2577402"/>
            <a:ext cx="2710412" cy="285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679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endParaRPr>
              <a:solidFill>
                <a:schemeClr val="dk1"/>
              </a:solidFill>
              <a:latin typeface="Calibri"/>
              <a:ea typeface="Calibri"/>
              <a:cs typeface="Calibri"/>
              <a:sym typeface="Calibri"/>
            </a:endParaRPr>
          </a:p>
        </p:txBody>
      </p:sp>
      <p:pic>
        <p:nvPicPr>
          <p:cNvPr id="162" name="Shape 162" descr="James Ford DPI Data--Behaviors Cited in Incidents"/>
          <p:cNvPicPr preferRelativeResize="0"/>
          <p:nvPr/>
        </p:nvPicPr>
        <p:blipFill rotWithShape="1">
          <a:blip r:embed="rId3">
            <a:alphaModFix/>
          </a:blip>
          <a:srcRect/>
          <a:stretch/>
        </p:blipFill>
        <p:spPr>
          <a:xfrm>
            <a:off x="2000250" y="866452"/>
            <a:ext cx="4914900" cy="5125050"/>
          </a:xfrm>
          <a:prstGeom prst="rect">
            <a:avLst/>
          </a:prstGeom>
          <a:noFill/>
          <a:ln>
            <a:noFill/>
          </a:ln>
        </p:spPr>
      </p:pic>
      <p:sp>
        <p:nvSpPr>
          <p:cNvPr id="2" name="Rounded Rectangle 1"/>
          <p:cNvSpPr/>
          <p:nvPr/>
        </p:nvSpPr>
        <p:spPr>
          <a:xfrm>
            <a:off x="2000251" y="2067105"/>
            <a:ext cx="1318763" cy="11710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363421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1350"/>
            <a:ext cx="7886700" cy="603576"/>
          </a:xfrm>
        </p:spPr>
        <p:txBody>
          <a:bodyPr>
            <a:normAutofit fontScale="90000"/>
          </a:bodyPr>
          <a:lstStyle/>
          <a:p>
            <a:r>
              <a:rPr lang="en-US" b="1" dirty="0" smtClean="0"/>
              <a:t>What is Trauma?</a:t>
            </a:r>
            <a:endParaRPr lang="en-US" b="1" dirty="0"/>
          </a:p>
        </p:txBody>
      </p:sp>
      <p:sp>
        <p:nvSpPr>
          <p:cNvPr id="3" name="Content Placeholder 2"/>
          <p:cNvSpPr>
            <a:spLocks noGrp="1"/>
          </p:cNvSpPr>
          <p:nvPr>
            <p:ph idx="1"/>
          </p:nvPr>
        </p:nvSpPr>
        <p:spPr>
          <a:xfrm>
            <a:off x="628650" y="1828126"/>
            <a:ext cx="7886700" cy="3563681"/>
          </a:xfrm>
        </p:spPr>
        <p:txBody>
          <a:bodyPr>
            <a:normAutofit fontScale="85000" lnSpcReduction="20000"/>
          </a:bodyPr>
          <a:lstStyle/>
          <a:p>
            <a:r>
              <a:rPr lang="en-US" dirty="0" smtClean="0"/>
              <a:t>Trauma may be a response resulting from:</a:t>
            </a:r>
          </a:p>
          <a:p>
            <a:pPr lvl="1"/>
            <a:r>
              <a:rPr lang="en-US" dirty="0" smtClean="0">
                <a:solidFill>
                  <a:schemeClr val="accent1">
                    <a:lumMod val="75000"/>
                  </a:schemeClr>
                </a:solidFill>
              </a:rPr>
              <a:t>a one-time event OR</a:t>
            </a:r>
            <a:endParaRPr lang="en-US" dirty="0">
              <a:solidFill>
                <a:schemeClr val="accent1">
                  <a:lumMod val="75000"/>
                </a:schemeClr>
              </a:solidFill>
            </a:endParaRPr>
          </a:p>
          <a:p>
            <a:pPr lvl="1"/>
            <a:r>
              <a:rPr lang="en-US" dirty="0" smtClean="0">
                <a:solidFill>
                  <a:schemeClr val="accent1">
                    <a:lumMod val="75000"/>
                  </a:schemeClr>
                </a:solidFill>
              </a:rPr>
              <a:t>a chronic situation </a:t>
            </a:r>
            <a:endParaRPr lang="en-US" dirty="0">
              <a:solidFill>
                <a:schemeClr val="accent1">
                  <a:lumMod val="75000"/>
                </a:schemeClr>
              </a:solidFill>
            </a:endParaRPr>
          </a:p>
          <a:p>
            <a:r>
              <a:rPr lang="en-US" dirty="0" smtClean="0"/>
              <a:t>Trauma can be the result of a number of categories of events such as:</a:t>
            </a:r>
          </a:p>
          <a:p>
            <a:pPr lvl="1"/>
            <a:r>
              <a:rPr lang="en-US" dirty="0" smtClean="0">
                <a:solidFill>
                  <a:schemeClr val="accent1">
                    <a:lumMod val="75000"/>
                  </a:schemeClr>
                </a:solidFill>
              </a:rPr>
              <a:t>Poverty/homelessness/lack of basic needs</a:t>
            </a:r>
          </a:p>
          <a:p>
            <a:pPr lvl="1"/>
            <a:r>
              <a:rPr lang="en-US" dirty="0" smtClean="0">
                <a:solidFill>
                  <a:schemeClr val="accent1">
                    <a:lumMod val="75000"/>
                  </a:schemeClr>
                </a:solidFill>
              </a:rPr>
              <a:t>Exposure to violence</a:t>
            </a:r>
          </a:p>
          <a:p>
            <a:pPr lvl="1"/>
            <a:r>
              <a:rPr lang="en-US" dirty="0" smtClean="0">
                <a:solidFill>
                  <a:schemeClr val="accent1">
                    <a:lumMod val="75000"/>
                  </a:schemeClr>
                </a:solidFill>
              </a:rPr>
              <a:t>Physical, sexual, or emotional maltreatment</a:t>
            </a:r>
          </a:p>
          <a:p>
            <a:pPr lvl="1"/>
            <a:r>
              <a:rPr lang="en-US" dirty="0" smtClean="0">
                <a:solidFill>
                  <a:schemeClr val="accent1">
                    <a:lumMod val="75000"/>
                  </a:schemeClr>
                </a:solidFill>
              </a:rPr>
              <a:t>Chronic neglect</a:t>
            </a:r>
          </a:p>
          <a:p>
            <a:pPr lvl="1"/>
            <a:r>
              <a:rPr lang="en-US" dirty="0" smtClean="0">
                <a:solidFill>
                  <a:schemeClr val="accent1">
                    <a:lumMod val="75000"/>
                  </a:schemeClr>
                </a:solidFill>
              </a:rPr>
              <a:t>Caregiver substance abuse or mental illness</a:t>
            </a:r>
          </a:p>
          <a:p>
            <a:pPr lvl="1"/>
            <a:r>
              <a:rPr lang="en-US" dirty="0" smtClean="0">
                <a:solidFill>
                  <a:schemeClr val="accent1">
                    <a:lumMod val="75000"/>
                  </a:schemeClr>
                </a:solidFill>
              </a:rPr>
              <a:t>Loss of caregiver (e.g., incarceration, custody change, death, parents serving overseas)</a:t>
            </a:r>
          </a:p>
          <a:p>
            <a:pPr lvl="1"/>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991" y="1096402"/>
            <a:ext cx="1562110" cy="1463450"/>
          </a:xfrm>
          <a:prstGeom prst="rect">
            <a:avLst/>
          </a:prstGeom>
        </p:spPr>
      </p:pic>
    </p:spTree>
    <p:extLst>
      <p:ext uri="{BB962C8B-B14F-4D97-AF65-F5344CB8AC3E}">
        <p14:creationId xmlns:p14="http://schemas.microsoft.com/office/powerpoint/2010/main" val="2696798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485900" y="1063228"/>
            <a:ext cx="6172200" cy="857250"/>
          </a:xfrm>
          <a:prstGeom prst="rect">
            <a:avLst/>
          </a:prstGeom>
        </p:spPr>
        <p:txBody>
          <a:bodyPr vert="horz" wrap="square" lIns="68569" tIns="68569" rIns="68569" bIns="68569" rtlCol="0" anchor="ctr" anchorCtr="0">
            <a:noAutofit/>
          </a:bodyPr>
          <a:lstStyle/>
          <a:p>
            <a:pPr>
              <a:spcBef>
                <a:spcPts val="0"/>
              </a:spcBef>
            </a:pPr>
            <a:endParaRPr/>
          </a:p>
        </p:txBody>
      </p:sp>
      <p:pic>
        <p:nvPicPr>
          <p:cNvPr id="168" name="Shape 168" descr="James Ford DPI Data--Behaviors Cited in Suspensions"/>
          <p:cNvPicPr preferRelativeResize="0"/>
          <p:nvPr/>
        </p:nvPicPr>
        <p:blipFill>
          <a:blip r:embed="rId3">
            <a:alphaModFix/>
          </a:blip>
          <a:stretch>
            <a:fillRect/>
          </a:stretch>
        </p:blipFill>
        <p:spPr>
          <a:xfrm>
            <a:off x="1828801" y="857250"/>
            <a:ext cx="5222081" cy="5143500"/>
          </a:xfrm>
          <a:prstGeom prst="rect">
            <a:avLst/>
          </a:prstGeom>
          <a:noFill/>
          <a:ln>
            <a:noFill/>
          </a:ln>
        </p:spPr>
      </p:pic>
      <p:sp>
        <p:nvSpPr>
          <p:cNvPr id="2" name="Rounded Rectangle 1"/>
          <p:cNvSpPr/>
          <p:nvPr/>
        </p:nvSpPr>
        <p:spPr>
          <a:xfrm>
            <a:off x="1828801" y="5179084"/>
            <a:ext cx="3916392" cy="1746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457538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Opportunity Gap</a:t>
            </a:r>
          </a:p>
        </p:txBody>
      </p:sp>
      <p:sp>
        <p:nvSpPr>
          <p:cNvPr id="174" name="Shape 174"/>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97826"/>
              <a:buFont typeface="Arial"/>
              <a:buChar char="•"/>
            </a:pPr>
            <a:r>
              <a:rPr lang="en-US" sz="1688">
                <a:solidFill>
                  <a:schemeClr val="dk1"/>
                </a:solidFill>
                <a:latin typeface="Calibri"/>
                <a:ea typeface="Calibri"/>
                <a:cs typeface="Calibri"/>
                <a:sym typeface="Calibri"/>
              </a:rPr>
              <a:t>In nearly every educational metric, from cohort graduation rates to college and career readiness, the majority of students of color in North Carolina underperform their white counterparts.</a:t>
            </a:r>
          </a:p>
          <a:p>
            <a:pPr marL="257175" indent="-257175">
              <a:spcBef>
                <a:spcPts val="338"/>
              </a:spcBef>
              <a:buClr>
                <a:schemeClr val="dk1"/>
              </a:buClr>
              <a:buSzPct val="97826"/>
              <a:buFont typeface="Arial"/>
              <a:buChar char="•"/>
            </a:pPr>
            <a:r>
              <a:rPr lang="en-US" sz="1688">
                <a:solidFill>
                  <a:schemeClr val="dk1"/>
                </a:solidFill>
                <a:latin typeface="Calibri"/>
                <a:ea typeface="Calibri"/>
                <a:cs typeface="Calibri"/>
                <a:sym typeface="Calibri"/>
              </a:rPr>
              <a:t>The trend holds even when one controls for economic disadvantage, exceptional children’s status, and limited English proficiency. This is commonly called the “achievement gap,” but is perhaps better termed an “opportunity gap.”</a:t>
            </a:r>
          </a:p>
          <a:p>
            <a:pPr marL="257175" indent="-257175">
              <a:spcBef>
                <a:spcPts val="338"/>
              </a:spcBef>
              <a:buClr>
                <a:schemeClr val="dk1"/>
              </a:buClr>
              <a:buSzPct val="97826"/>
              <a:buFont typeface="Arial"/>
              <a:buChar char="•"/>
            </a:pPr>
            <a:r>
              <a:rPr lang="en-US" sz="1688">
                <a:solidFill>
                  <a:schemeClr val="dk1"/>
                </a:solidFill>
                <a:latin typeface="Calibri"/>
                <a:ea typeface="Calibri"/>
                <a:cs typeface="Calibri"/>
                <a:sym typeface="Calibri"/>
              </a:rPr>
              <a:t>A student is at a decided disadvantage if he lives in poverty, lacks stable housing or adequate healthcare, experiences food insecurity, is exposed to adverse childhood experiences, has limited english proficiency, or is an undocumented immigrant. Students of color are overrepresented in these categories, all of which have deleterious effects on academic achievement</a:t>
            </a:r>
          </a:p>
        </p:txBody>
      </p:sp>
    </p:spTree>
    <p:extLst>
      <p:ext uri="{BB962C8B-B14F-4D97-AF65-F5344CB8AC3E}">
        <p14:creationId xmlns:p14="http://schemas.microsoft.com/office/powerpoint/2010/main" val="2780551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Overrepresentation in Special Education</a:t>
            </a:r>
          </a:p>
        </p:txBody>
      </p:sp>
      <p:sp>
        <p:nvSpPr>
          <p:cNvPr id="180" name="Shape 180"/>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lnSpc>
                <a:spcPct val="80000"/>
              </a:lnSpc>
              <a:spcBef>
                <a:spcPts val="0"/>
              </a:spcBef>
              <a:buClr>
                <a:schemeClr val="dk1"/>
              </a:buClr>
              <a:buSzPct val="100740"/>
              <a:buFont typeface="Arial"/>
              <a:buChar char="•"/>
            </a:pPr>
            <a:r>
              <a:rPr lang="en-US" sz="2040">
                <a:solidFill>
                  <a:schemeClr val="dk1"/>
                </a:solidFill>
                <a:latin typeface="Calibri"/>
                <a:ea typeface="Calibri"/>
                <a:cs typeface="Calibri"/>
                <a:sym typeface="Calibri"/>
              </a:rPr>
              <a:t>In North Carolina, all racial subgroups remain relatively proportionately represented, with the exception of </a:t>
            </a:r>
            <a:r>
              <a:rPr lang="en-US" sz="2040" b="1">
                <a:solidFill>
                  <a:schemeClr val="dk1"/>
                </a:solidFill>
                <a:latin typeface="Calibri"/>
                <a:ea typeface="Calibri"/>
                <a:cs typeface="Calibri"/>
                <a:sym typeface="Calibri"/>
              </a:rPr>
              <a:t>African Americans, who make up 26 percent of all public schools students yet comprise 32 percent of all school-aged children with disabilities. </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Specific areas where they are most overrepresented are: intellectual disability (45%), emotional disturbance (44%), developmental delay (34%), and specific learning disability (32%). </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Research in this area suggests that overrepresentation in these categories belies misdiagnosis rooted in cultural bias and misunderstanding.</a:t>
            </a:r>
          </a:p>
        </p:txBody>
      </p:sp>
    </p:spTree>
    <p:extLst>
      <p:ext uri="{BB962C8B-B14F-4D97-AF65-F5344CB8AC3E}">
        <p14:creationId xmlns:p14="http://schemas.microsoft.com/office/powerpoint/2010/main" val="3323530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Overrepresentation in Special Education</a:t>
            </a:r>
          </a:p>
        </p:txBody>
      </p:sp>
      <p:pic>
        <p:nvPicPr>
          <p:cNvPr id="186" name="Shape 186" descr="C:\Users\NCFORUM\Downloads\graph (2).png"/>
          <p:cNvPicPr preferRelativeResize="0"/>
          <p:nvPr/>
        </p:nvPicPr>
        <p:blipFill rotWithShape="1">
          <a:blip r:embed="rId3">
            <a:alphaModFix/>
          </a:blip>
          <a:srcRect/>
          <a:stretch/>
        </p:blipFill>
        <p:spPr>
          <a:xfrm>
            <a:off x="2000250" y="1943100"/>
            <a:ext cx="5258294" cy="4057650"/>
          </a:xfrm>
          <a:prstGeom prst="rect">
            <a:avLst/>
          </a:prstGeom>
          <a:noFill/>
          <a:ln>
            <a:noFill/>
          </a:ln>
        </p:spPr>
      </p:pic>
    </p:spTree>
    <p:extLst>
      <p:ext uri="{BB962C8B-B14F-4D97-AF65-F5344CB8AC3E}">
        <p14:creationId xmlns:p14="http://schemas.microsoft.com/office/powerpoint/2010/main" val="4202097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Access to Rigorous Courses &amp; Programs</a:t>
            </a:r>
          </a:p>
        </p:txBody>
      </p:sp>
      <p:sp>
        <p:nvSpPr>
          <p:cNvPr id="192" name="Shape 192"/>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lnSpc>
                <a:spcPct val="80000"/>
              </a:lnSpc>
              <a:spcBef>
                <a:spcPts val="0"/>
              </a:spcBef>
              <a:buClr>
                <a:schemeClr val="dk1"/>
              </a:buClr>
              <a:buSzPct val="100740"/>
              <a:buFont typeface="Arial"/>
              <a:buChar char="•"/>
            </a:pPr>
            <a:r>
              <a:rPr lang="en-US" sz="2040">
                <a:solidFill>
                  <a:schemeClr val="dk1"/>
                </a:solidFill>
                <a:latin typeface="Calibri"/>
                <a:ea typeface="Calibri"/>
                <a:cs typeface="Calibri"/>
                <a:sym typeface="Calibri"/>
              </a:rPr>
              <a:t>Students of color are underrepresented in the most rigorous courses and programs offered in North Carolina schools, including Advanced Placement (AP), International Baccalaureate (IB), and Academically or Intellectually Gifted (AIG)</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But a concerted effort has been made to increase AP subgroup enrollment and test-taking in North Carolina. Student participation in AP courses among American Indian students increased by 45 percent last year</a:t>
            </a:r>
          </a:p>
          <a:p>
            <a:pPr marL="257175" indent="-257175">
              <a:lnSpc>
                <a:spcPct val="80000"/>
              </a:lnSpc>
              <a:spcBef>
                <a:spcPts val="408"/>
              </a:spcBef>
              <a:buClr>
                <a:schemeClr val="dk1"/>
              </a:buClr>
              <a:buSzPct val="100740"/>
              <a:buFont typeface="Arial"/>
              <a:buChar char="•"/>
            </a:pPr>
            <a:r>
              <a:rPr lang="en-US" sz="2040">
                <a:solidFill>
                  <a:schemeClr val="dk1"/>
                </a:solidFill>
                <a:latin typeface="Calibri"/>
                <a:ea typeface="Calibri"/>
                <a:cs typeface="Calibri"/>
                <a:sym typeface="Calibri"/>
              </a:rPr>
              <a:t>In AIG identification, disparities persist, with Black and Hispanic students the most dramatically underidentified groups, both around 5 percent</a:t>
            </a:r>
          </a:p>
        </p:txBody>
      </p:sp>
    </p:spTree>
    <p:extLst>
      <p:ext uri="{BB962C8B-B14F-4D97-AF65-F5344CB8AC3E}">
        <p14:creationId xmlns:p14="http://schemas.microsoft.com/office/powerpoint/2010/main" val="2095155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485900" y="1063228"/>
            <a:ext cx="6172200" cy="857250"/>
          </a:xfrm>
          <a:prstGeom prst="rect">
            <a:avLst/>
          </a:prstGeom>
        </p:spPr>
        <p:txBody>
          <a:bodyPr vert="horz" wrap="square" lIns="68569" tIns="68569" rIns="68569" bIns="68569" rtlCol="0" anchor="ctr" anchorCtr="0">
            <a:noAutofit/>
          </a:bodyPr>
          <a:lstStyle/>
          <a:p>
            <a:pPr>
              <a:spcBef>
                <a:spcPts val="0"/>
              </a:spcBef>
            </a:pPr>
            <a:r>
              <a:rPr lang="en-US"/>
              <a:t>Racial Distribution of Academically &amp; Intellectually Gifted Students</a:t>
            </a:r>
          </a:p>
        </p:txBody>
      </p:sp>
      <p:sp>
        <p:nvSpPr>
          <p:cNvPr id="198" name="Shape 198"/>
          <p:cNvSpPr txBox="1">
            <a:spLocks noGrp="1"/>
          </p:cNvSpPr>
          <p:nvPr>
            <p:ph idx="1"/>
          </p:nvPr>
        </p:nvSpPr>
        <p:spPr>
          <a:xfrm>
            <a:off x="1485900" y="2057400"/>
            <a:ext cx="6172200" cy="3394575"/>
          </a:xfrm>
          <a:prstGeom prst="rect">
            <a:avLst/>
          </a:prstGeom>
        </p:spPr>
        <p:txBody>
          <a:bodyPr vert="horz" wrap="square" lIns="68569" tIns="68569" rIns="68569" bIns="68569" rtlCol="0" anchor="t" anchorCtr="0">
            <a:noAutofit/>
          </a:bodyPr>
          <a:lstStyle/>
          <a:p>
            <a:pPr>
              <a:spcBef>
                <a:spcPts val="0"/>
              </a:spcBef>
              <a:buNone/>
            </a:pPr>
            <a:endParaRPr/>
          </a:p>
        </p:txBody>
      </p:sp>
      <p:pic>
        <p:nvPicPr>
          <p:cNvPr id="199" name="Shape 199"/>
          <p:cNvPicPr preferRelativeResize="0"/>
          <p:nvPr/>
        </p:nvPicPr>
        <p:blipFill>
          <a:blip r:embed="rId3">
            <a:alphaModFix/>
          </a:blip>
          <a:stretch>
            <a:fillRect/>
          </a:stretch>
        </p:blipFill>
        <p:spPr>
          <a:xfrm>
            <a:off x="1665960" y="2057404"/>
            <a:ext cx="5812077" cy="3394575"/>
          </a:xfrm>
          <a:prstGeom prst="rect">
            <a:avLst/>
          </a:prstGeom>
          <a:noFill/>
          <a:ln>
            <a:noFill/>
          </a:ln>
        </p:spPr>
      </p:pic>
      <p:sp>
        <p:nvSpPr>
          <p:cNvPr id="200" name="Shape 200"/>
          <p:cNvSpPr txBox="1"/>
          <p:nvPr/>
        </p:nvSpPr>
        <p:spPr>
          <a:xfrm>
            <a:off x="3399844" y="5659594"/>
            <a:ext cx="4461300" cy="236250"/>
          </a:xfrm>
          <a:prstGeom prst="rect">
            <a:avLst/>
          </a:prstGeom>
          <a:noFill/>
          <a:ln>
            <a:noFill/>
          </a:ln>
        </p:spPr>
        <p:txBody>
          <a:bodyPr wrap="square" lIns="68569" tIns="68569" rIns="68569" bIns="68569" anchor="t" anchorCtr="0">
            <a:noAutofit/>
          </a:bodyPr>
          <a:lstStyle/>
          <a:p>
            <a:pPr algn="r"/>
            <a:r>
              <a:rPr lang="en-US" sz="1350"/>
              <a:t>Source: North Carolina Department of Public Instruction</a:t>
            </a:r>
          </a:p>
        </p:txBody>
      </p:sp>
    </p:spTree>
    <p:extLst>
      <p:ext uri="{BB962C8B-B14F-4D97-AF65-F5344CB8AC3E}">
        <p14:creationId xmlns:p14="http://schemas.microsoft.com/office/powerpoint/2010/main" val="995173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sz="2969">
                <a:solidFill>
                  <a:schemeClr val="dk1"/>
                </a:solidFill>
                <a:latin typeface="Calibri"/>
                <a:ea typeface="Calibri"/>
                <a:cs typeface="Calibri"/>
                <a:sym typeface="Calibri"/>
              </a:rPr>
              <a:t>AP Racial Participation Rates and Gains</a:t>
            </a:r>
          </a:p>
        </p:txBody>
      </p:sp>
      <p:sp>
        <p:nvSpPr>
          <p:cNvPr id="206" name="Shape 206"/>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100000"/>
              <a:buNone/>
            </a:pPr>
            <a:endParaRPr sz="2400">
              <a:solidFill>
                <a:schemeClr val="dk1"/>
              </a:solidFill>
              <a:latin typeface="Calibri"/>
              <a:ea typeface="Calibri"/>
              <a:cs typeface="Calibri"/>
              <a:sym typeface="Calibri"/>
            </a:endParaRPr>
          </a:p>
        </p:txBody>
      </p:sp>
      <p:pic>
        <p:nvPicPr>
          <p:cNvPr id="207" name="Shape 207"/>
          <p:cNvPicPr preferRelativeResize="0"/>
          <p:nvPr/>
        </p:nvPicPr>
        <p:blipFill rotWithShape="1">
          <a:blip r:embed="rId3">
            <a:alphaModFix/>
          </a:blip>
          <a:srcRect/>
          <a:stretch/>
        </p:blipFill>
        <p:spPr>
          <a:xfrm>
            <a:off x="1216675" y="2171700"/>
            <a:ext cx="6818888" cy="3600450"/>
          </a:xfrm>
          <a:prstGeom prst="rect">
            <a:avLst/>
          </a:prstGeom>
          <a:noFill/>
          <a:ln>
            <a:noFill/>
          </a:ln>
        </p:spPr>
      </p:pic>
    </p:spTree>
    <p:extLst>
      <p:ext uri="{BB962C8B-B14F-4D97-AF65-F5344CB8AC3E}">
        <p14:creationId xmlns:p14="http://schemas.microsoft.com/office/powerpoint/2010/main" val="2633627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Diversity in Teaching</a:t>
            </a:r>
          </a:p>
        </p:txBody>
      </p:sp>
      <p:sp>
        <p:nvSpPr>
          <p:cNvPr id="213" name="Shape 213"/>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100740"/>
              <a:buFont typeface="Arial"/>
              <a:buChar char="•"/>
            </a:pPr>
            <a:r>
              <a:rPr lang="en-US" sz="2040">
                <a:solidFill>
                  <a:schemeClr val="dk1"/>
                </a:solidFill>
                <a:latin typeface="Calibri"/>
                <a:ea typeface="Calibri"/>
                <a:cs typeface="Calibri"/>
                <a:sym typeface="Calibri"/>
              </a:rPr>
              <a:t>In North Carolina, the vast majority of the teaching force is white (84%).</a:t>
            </a:r>
          </a:p>
          <a:p>
            <a:pPr marL="257175" indent="-257175">
              <a:spcBef>
                <a:spcPts val="408"/>
              </a:spcBef>
              <a:buClr>
                <a:schemeClr val="dk1"/>
              </a:buClr>
              <a:buSzPct val="100740"/>
              <a:buFont typeface="Arial"/>
              <a:buChar char="•"/>
            </a:pPr>
            <a:r>
              <a:rPr lang="en-US" sz="2040">
                <a:solidFill>
                  <a:schemeClr val="dk1"/>
                </a:solidFill>
                <a:latin typeface="Calibri"/>
                <a:ea typeface="Calibri"/>
                <a:cs typeface="Calibri"/>
                <a:sym typeface="Calibri"/>
              </a:rPr>
              <a:t>This is a tremendous mismatch with an increasingly diverse student population that is half non-white. For the majority of teachers in the state it is likely that they will teach students who do not come from the same racial or ethnic background.</a:t>
            </a:r>
          </a:p>
          <a:p>
            <a:pPr marL="257175" indent="-257175">
              <a:spcBef>
                <a:spcPts val="408"/>
              </a:spcBef>
              <a:buClr>
                <a:schemeClr val="dk1"/>
              </a:buClr>
              <a:buSzPct val="100740"/>
              <a:buFont typeface="Arial"/>
              <a:buChar char="•"/>
            </a:pPr>
            <a:r>
              <a:rPr lang="en-US" sz="2040">
                <a:solidFill>
                  <a:schemeClr val="dk1"/>
                </a:solidFill>
                <a:latin typeface="Calibri"/>
                <a:ea typeface="Calibri"/>
                <a:cs typeface="Calibri"/>
                <a:sym typeface="Calibri"/>
              </a:rPr>
              <a:t>Research has indicated that having teachers of color reduces the likelihood of suspension for students of color, leads to increased achievement, and increases identification as AIG.</a:t>
            </a:r>
          </a:p>
        </p:txBody>
      </p:sp>
    </p:spTree>
    <p:extLst>
      <p:ext uri="{BB962C8B-B14F-4D97-AF65-F5344CB8AC3E}">
        <p14:creationId xmlns:p14="http://schemas.microsoft.com/office/powerpoint/2010/main" val="2162347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endParaRPr>
              <a:solidFill>
                <a:schemeClr val="dk1"/>
              </a:solidFill>
              <a:latin typeface="Calibri"/>
              <a:ea typeface="Calibri"/>
              <a:cs typeface="Calibri"/>
              <a:sym typeface="Calibri"/>
            </a:endParaRPr>
          </a:p>
        </p:txBody>
      </p:sp>
      <p:sp>
        <p:nvSpPr>
          <p:cNvPr id="219" name="Shape 219"/>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100000"/>
              <a:buNone/>
            </a:pPr>
            <a:endParaRPr sz="2400">
              <a:solidFill>
                <a:schemeClr val="dk1"/>
              </a:solidFill>
              <a:latin typeface="Calibri"/>
              <a:ea typeface="Calibri"/>
              <a:cs typeface="Calibri"/>
              <a:sym typeface="Calibri"/>
            </a:endParaRPr>
          </a:p>
        </p:txBody>
      </p:sp>
      <p:pic>
        <p:nvPicPr>
          <p:cNvPr id="220" name="Shape 220" descr="IMAGE OF CHART: To save this image to your hard drive, right-click on the image and select Save Picture As..."/>
          <p:cNvPicPr preferRelativeResize="0"/>
          <p:nvPr/>
        </p:nvPicPr>
        <p:blipFill rotWithShape="1">
          <a:blip r:embed="rId3">
            <a:alphaModFix/>
          </a:blip>
          <a:srcRect/>
          <a:stretch/>
        </p:blipFill>
        <p:spPr>
          <a:xfrm>
            <a:off x="1428751" y="1028701"/>
            <a:ext cx="6400799" cy="4800599"/>
          </a:xfrm>
          <a:prstGeom prst="rect">
            <a:avLst/>
          </a:prstGeom>
          <a:noFill/>
          <a:ln>
            <a:noFill/>
          </a:ln>
        </p:spPr>
      </p:pic>
      <p:sp>
        <p:nvSpPr>
          <p:cNvPr id="221" name="Shape 221"/>
          <p:cNvSpPr txBox="1"/>
          <p:nvPr/>
        </p:nvSpPr>
        <p:spPr>
          <a:xfrm>
            <a:off x="4189744" y="5764575"/>
            <a:ext cx="3713175" cy="170550"/>
          </a:xfrm>
          <a:prstGeom prst="rect">
            <a:avLst/>
          </a:prstGeom>
          <a:noFill/>
          <a:ln>
            <a:noFill/>
          </a:ln>
        </p:spPr>
        <p:txBody>
          <a:bodyPr wrap="square" lIns="68569" tIns="68569" rIns="68569" bIns="68569" anchor="t" anchorCtr="0">
            <a:noAutofit/>
          </a:bodyPr>
          <a:lstStyle/>
          <a:p>
            <a:pPr algn="r"/>
            <a:r>
              <a:rPr lang="en-US" sz="1350"/>
              <a:t>Source: Center for American Progress</a:t>
            </a:r>
          </a:p>
        </p:txBody>
      </p:sp>
      <p:sp>
        <p:nvSpPr>
          <p:cNvPr id="222" name="Shape 222"/>
          <p:cNvSpPr txBox="1"/>
          <p:nvPr/>
        </p:nvSpPr>
        <p:spPr>
          <a:xfrm>
            <a:off x="1315781" y="5544244"/>
            <a:ext cx="3582450" cy="305325"/>
          </a:xfrm>
          <a:prstGeom prst="rect">
            <a:avLst/>
          </a:prstGeom>
          <a:noFill/>
          <a:ln>
            <a:noFill/>
          </a:ln>
        </p:spPr>
        <p:txBody>
          <a:bodyPr wrap="square" lIns="68569" tIns="68569" rIns="68569" bIns="68569" anchor="t" anchorCtr="0">
            <a:noAutofit/>
          </a:bodyPr>
          <a:lstStyle/>
          <a:p>
            <a:r>
              <a:rPr lang="en-US" sz="1350"/>
              <a:t>*Total is greater than 100 due to those identifying ethnically as Hispanic</a:t>
            </a:r>
          </a:p>
        </p:txBody>
      </p:sp>
    </p:spTree>
    <p:extLst>
      <p:ext uri="{BB962C8B-B14F-4D97-AF65-F5344CB8AC3E}">
        <p14:creationId xmlns:p14="http://schemas.microsoft.com/office/powerpoint/2010/main" val="1854184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r>
              <a:rPr lang="en-US">
                <a:solidFill>
                  <a:schemeClr val="dk1"/>
                </a:solidFill>
                <a:latin typeface="Calibri"/>
                <a:ea typeface="Calibri"/>
                <a:cs typeface="Calibri"/>
                <a:sym typeface="Calibri"/>
              </a:rPr>
              <a:t>Culturally Responsive Pedagogy</a:t>
            </a:r>
          </a:p>
        </p:txBody>
      </p:sp>
      <p:sp>
        <p:nvSpPr>
          <p:cNvPr id="228" name="Shape 228"/>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lnSpc>
                <a:spcPct val="80000"/>
              </a:lnSpc>
              <a:spcBef>
                <a:spcPts val="0"/>
              </a:spcBef>
              <a:buClr>
                <a:schemeClr val="dk1"/>
              </a:buClr>
              <a:buSzPct val="99200"/>
              <a:buFont typeface="Arial"/>
              <a:buChar char="•"/>
            </a:pPr>
            <a:r>
              <a:rPr lang="en-US" sz="1860">
                <a:solidFill>
                  <a:schemeClr val="dk1"/>
                </a:solidFill>
                <a:latin typeface="Calibri"/>
                <a:ea typeface="Calibri"/>
                <a:cs typeface="Calibri"/>
                <a:sym typeface="Calibri"/>
              </a:rPr>
              <a:t>Teachers must be able to relate to the students they serve. Whatever their background, teachers need to understand their students both as individuals and as representatives of their communities.</a:t>
            </a:r>
          </a:p>
          <a:p>
            <a:pPr marL="257175" indent="-257175">
              <a:lnSpc>
                <a:spcPct val="80000"/>
              </a:lnSpc>
              <a:spcBef>
                <a:spcPts val="372"/>
              </a:spcBef>
              <a:buClr>
                <a:schemeClr val="dk1"/>
              </a:buClr>
              <a:buSzPct val="99200"/>
              <a:buFont typeface="Arial"/>
              <a:buChar char="•"/>
            </a:pPr>
            <a:r>
              <a:rPr lang="en-US" sz="1860">
                <a:solidFill>
                  <a:schemeClr val="dk1"/>
                </a:solidFill>
                <a:latin typeface="Calibri"/>
                <a:ea typeface="Calibri"/>
                <a:cs typeface="Calibri"/>
                <a:sym typeface="Calibri"/>
              </a:rPr>
              <a:t>Unfortunately, recent North Carolina Teacher Effectiveness ratings for teachers instructing students of color have been dismal</a:t>
            </a:r>
          </a:p>
          <a:p>
            <a:pPr marL="257175" indent="-257175">
              <a:lnSpc>
                <a:spcPct val="80000"/>
              </a:lnSpc>
              <a:spcBef>
                <a:spcPts val="372"/>
              </a:spcBef>
              <a:buClr>
                <a:schemeClr val="dk1"/>
              </a:buClr>
              <a:buSzPct val="99200"/>
              <a:buFont typeface="Arial"/>
              <a:buChar char="•"/>
            </a:pPr>
            <a:r>
              <a:rPr lang="en-US" sz="1860">
                <a:solidFill>
                  <a:schemeClr val="dk1"/>
                </a:solidFill>
                <a:latin typeface="Calibri"/>
                <a:ea typeface="Calibri"/>
                <a:cs typeface="Calibri"/>
                <a:sym typeface="Calibri"/>
              </a:rPr>
              <a:t>Approaches to teaching that honor students’ cultural customs and traditions have been shown to increase achievement.</a:t>
            </a:r>
          </a:p>
          <a:p>
            <a:pPr marL="257175" indent="-257175">
              <a:lnSpc>
                <a:spcPct val="80000"/>
              </a:lnSpc>
              <a:spcBef>
                <a:spcPts val="372"/>
              </a:spcBef>
              <a:buClr>
                <a:schemeClr val="dk1"/>
              </a:buClr>
              <a:buSzPct val="99200"/>
              <a:buFont typeface="Arial"/>
              <a:buChar char="•"/>
            </a:pPr>
            <a:r>
              <a:rPr lang="en-US" sz="1860">
                <a:solidFill>
                  <a:schemeClr val="dk1"/>
                </a:solidFill>
                <a:latin typeface="Calibri"/>
                <a:ea typeface="Calibri"/>
                <a:cs typeface="Calibri"/>
                <a:sym typeface="Calibri"/>
              </a:rPr>
              <a:t>Underpinning many of the data disparities related to culturally-responsive pedagogy is the presence of </a:t>
            </a:r>
            <a:r>
              <a:rPr lang="en-US" sz="1860" i="1">
                <a:solidFill>
                  <a:schemeClr val="dk1"/>
                </a:solidFill>
                <a:latin typeface="Calibri"/>
                <a:ea typeface="Calibri"/>
                <a:cs typeface="Calibri"/>
                <a:sym typeface="Calibri"/>
              </a:rPr>
              <a:t>implicit racial bias</a:t>
            </a:r>
            <a:r>
              <a:rPr lang="en-US" sz="186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421397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Trauma?</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700" i="1" dirty="0">
                <a:solidFill>
                  <a:schemeClr val="accent1">
                    <a:lumMod val="75000"/>
                  </a:schemeClr>
                </a:solidFill>
              </a:rPr>
              <a:t>“Trauma is not an event itself, but rather a response to a stressful experience in which a person’s ability to cope is dramatically undermined”</a:t>
            </a:r>
          </a:p>
          <a:p>
            <a:pPr marL="0" indent="0" algn="ctr">
              <a:buNone/>
            </a:pPr>
            <a:endParaRPr lang="en-US" sz="2700" i="1" dirty="0"/>
          </a:p>
          <a:p>
            <a:pPr marL="0" indent="0" algn="ctr">
              <a:buNone/>
            </a:pPr>
            <a:endParaRPr lang="en-US" sz="2700" i="1" dirty="0"/>
          </a:p>
        </p:txBody>
      </p:sp>
      <p:sp>
        <p:nvSpPr>
          <p:cNvPr id="4" name="TextBox 3"/>
          <p:cNvSpPr txBox="1"/>
          <p:nvPr/>
        </p:nvSpPr>
        <p:spPr>
          <a:xfrm>
            <a:off x="3148883" y="5058984"/>
            <a:ext cx="5959699" cy="600164"/>
          </a:xfrm>
          <a:prstGeom prst="rect">
            <a:avLst/>
          </a:prstGeom>
          <a:noFill/>
        </p:spPr>
        <p:txBody>
          <a:bodyPr wrap="square" rtlCol="0">
            <a:spAutoFit/>
          </a:bodyPr>
          <a:lstStyle/>
          <a:p>
            <a:pPr algn="r"/>
            <a:r>
              <a:rPr lang="en-US" sz="1050" dirty="0"/>
              <a:t>Cole, S.F., O’Brien, J.G., Gadd, M.G., </a:t>
            </a:r>
            <a:r>
              <a:rPr lang="en-US" sz="1050" dirty="0" err="1"/>
              <a:t>Ristuccia</a:t>
            </a:r>
            <a:r>
              <a:rPr lang="en-US" sz="1050" dirty="0"/>
              <a:t>, J., Wallace, D.L., Gregory, M. (2005). </a:t>
            </a:r>
            <a:r>
              <a:rPr lang="en-US" sz="1050" i="1" dirty="0"/>
              <a:t>Helping Traumatized Children Learn. </a:t>
            </a:r>
            <a:r>
              <a:rPr lang="en-US" sz="1050" dirty="0"/>
              <a:t>Boston, MA: Massachusetts Advocates for Children, pp. 18.</a:t>
            </a:r>
          </a:p>
          <a:p>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182" y="3495133"/>
            <a:ext cx="5753637" cy="1348509"/>
          </a:xfrm>
          <a:prstGeom prst="rect">
            <a:avLst/>
          </a:prstGeom>
        </p:spPr>
      </p:pic>
    </p:spTree>
    <p:extLst>
      <p:ext uri="{BB962C8B-B14F-4D97-AF65-F5344CB8AC3E}">
        <p14:creationId xmlns:p14="http://schemas.microsoft.com/office/powerpoint/2010/main" val="16483565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485900" y="1063228"/>
            <a:ext cx="6172200" cy="857250"/>
          </a:xfrm>
          <a:prstGeom prst="rect">
            <a:avLst/>
          </a:prstGeom>
          <a:noFill/>
          <a:ln>
            <a:noFill/>
          </a:ln>
        </p:spPr>
        <p:txBody>
          <a:bodyPr vert="horz" wrap="square" lIns="68569" tIns="34275" rIns="68569" bIns="34275" rtlCol="0" anchor="ctr" anchorCtr="0">
            <a:noAutofit/>
          </a:bodyPr>
          <a:lstStyle/>
          <a:p>
            <a:pPr algn="ctr">
              <a:spcBef>
                <a:spcPts val="0"/>
              </a:spcBef>
              <a:buClr>
                <a:schemeClr val="dk1"/>
              </a:buClr>
              <a:buSzPct val="25000"/>
            </a:pPr>
            <a:endParaRPr>
              <a:solidFill>
                <a:schemeClr val="dk1"/>
              </a:solidFill>
              <a:latin typeface="Calibri"/>
              <a:ea typeface="Calibri"/>
              <a:cs typeface="Calibri"/>
              <a:sym typeface="Calibri"/>
            </a:endParaRPr>
          </a:p>
        </p:txBody>
      </p:sp>
      <p:sp>
        <p:nvSpPr>
          <p:cNvPr id="234" name="Shape 234"/>
          <p:cNvSpPr txBox="1">
            <a:spLocks noGrp="1"/>
          </p:cNvSpPr>
          <p:nvPr>
            <p:ph idx="1"/>
          </p:nvPr>
        </p:nvSpPr>
        <p:spPr>
          <a:xfrm>
            <a:off x="1485900" y="2057401"/>
            <a:ext cx="6172200" cy="3394472"/>
          </a:xfrm>
          <a:prstGeom prst="rect">
            <a:avLst/>
          </a:prstGeom>
          <a:noFill/>
          <a:ln>
            <a:noFill/>
          </a:ln>
        </p:spPr>
        <p:txBody>
          <a:bodyPr vert="horz" wrap="square" lIns="68569" tIns="34275" rIns="68569" bIns="34275" rtlCol="0" anchor="t" anchorCtr="0">
            <a:noAutofit/>
          </a:bodyPr>
          <a:lstStyle/>
          <a:p>
            <a:pPr marL="257175" indent="-257175">
              <a:spcBef>
                <a:spcPts val="0"/>
              </a:spcBef>
              <a:buClr>
                <a:schemeClr val="dk1"/>
              </a:buClr>
              <a:buSzPct val="100000"/>
              <a:buNone/>
            </a:pPr>
            <a:endParaRPr sz="2400">
              <a:solidFill>
                <a:schemeClr val="dk1"/>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a:stretch/>
        </p:blipFill>
        <p:spPr>
          <a:xfrm>
            <a:off x="1600200" y="872835"/>
            <a:ext cx="6096803" cy="5013614"/>
          </a:xfrm>
          <a:prstGeom prst="rect">
            <a:avLst/>
          </a:prstGeom>
          <a:noFill/>
          <a:ln>
            <a:noFill/>
          </a:ln>
        </p:spPr>
      </p:pic>
    </p:spTree>
    <p:extLst>
      <p:ext uri="{BB962C8B-B14F-4D97-AF65-F5344CB8AC3E}">
        <p14:creationId xmlns:p14="http://schemas.microsoft.com/office/powerpoint/2010/main" val="3499804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NC Racial Equity Consortium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Vision Statement: </a:t>
            </a:r>
            <a:r>
              <a:rPr lang="en-US" b="1" dirty="0"/>
              <a:t>We are a statewide collaborative that will eliminate race as the predictor of educational outcomes </a:t>
            </a:r>
            <a:r>
              <a:rPr lang="en-US" b="1" dirty="0" smtClean="0"/>
              <a:t>for </a:t>
            </a:r>
            <a:r>
              <a:rPr lang="en-US" b="1" dirty="0"/>
              <a:t>students in North Carolina. </a:t>
            </a:r>
          </a:p>
          <a:p>
            <a:r>
              <a:rPr lang="en-US" dirty="0" smtClean="0"/>
              <a:t>Comprised of school districts, community advocates, education researchers and consultants.</a:t>
            </a:r>
          </a:p>
          <a:p>
            <a:r>
              <a:rPr lang="en-US" dirty="0" smtClean="0"/>
              <a:t>Fee-based membership</a:t>
            </a:r>
          </a:p>
          <a:p>
            <a:r>
              <a:rPr lang="en-US" dirty="0" smtClean="0"/>
              <a:t>Work collaboratively </a:t>
            </a:r>
            <a:r>
              <a:rPr lang="en-US" dirty="0"/>
              <a:t>to dismantle systems and structures that keep racial achievements gaps in place across NC schools</a:t>
            </a:r>
            <a:r>
              <a:rPr lang="en-US" dirty="0" smtClean="0"/>
              <a:t>.</a:t>
            </a:r>
          </a:p>
          <a:p>
            <a:r>
              <a:rPr lang="en-US" dirty="0" smtClean="0"/>
              <a:t>Four main areas of intervention: (1) Strategic Planning, (2) Community Engagement, (3) Convening and (4) Professional Development</a:t>
            </a:r>
            <a:r>
              <a:rPr lang="en-US" dirty="0"/>
              <a:t/>
            </a:r>
            <a:br>
              <a:rPr lang="en-US" dirty="0"/>
            </a:br>
            <a:endParaRPr lang="en-US" dirty="0"/>
          </a:p>
        </p:txBody>
      </p:sp>
      <p:sp>
        <p:nvSpPr>
          <p:cNvPr id="4" name="Date Placeholder 3"/>
          <p:cNvSpPr>
            <a:spLocks noGrp="1"/>
          </p:cNvSpPr>
          <p:nvPr>
            <p:ph type="dt" sz="half" idx="10"/>
          </p:nvPr>
        </p:nvSpPr>
        <p:spPr/>
        <p:txBody>
          <a:bodyPr/>
          <a:lstStyle/>
          <a:p>
            <a:fld id="{2C4126E6-3118-4CF9-AEFA-1301BD1233CB}"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Public School Forum Membership Meeting</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51</a:t>
            </a:fld>
            <a:endParaRPr lang="en-US"/>
          </a:p>
        </p:txBody>
      </p:sp>
    </p:spTree>
    <p:extLst>
      <p:ext uri="{BB962C8B-B14F-4D97-AF65-F5344CB8AC3E}">
        <p14:creationId xmlns:p14="http://schemas.microsoft.com/office/powerpoint/2010/main" val="38751852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8903" y="1630311"/>
            <a:ext cx="3646195" cy="2734646"/>
          </a:xfrm>
          <a:prstGeom prst="rect">
            <a:avLst/>
          </a:prstGeom>
        </p:spPr>
      </p:pic>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6329" b="27765"/>
          <a:stretch/>
        </p:blipFill>
        <p:spPr>
          <a:xfrm>
            <a:off x="5715495" y="928418"/>
            <a:ext cx="2799856" cy="2778375"/>
          </a:xfrm>
        </p:spPr>
      </p:pic>
      <p:sp>
        <p:nvSpPr>
          <p:cNvPr id="4" name="Date Placeholder 3"/>
          <p:cNvSpPr>
            <a:spLocks noGrp="1"/>
          </p:cNvSpPr>
          <p:nvPr>
            <p:ph type="dt" sz="half" idx="10"/>
          </p:nvPr>
        </p:nvSpPr>
        <p:spPr/>
        <p:txBody>
          <a:bodyPr/>
          <a:lstStyle/>
          <a:p>
            <a:fld id="{A7632524-BFBB-47B3-B8C9-B37F091F20B1}"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Public School Forum Membership Meeting</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52</a:t>
            </a:fld>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11698" b="18491"/>
          <a:stretch/>
        </p:blipFill>
        <p:spPr>
          <a:xfrm>
            <a:off x="0" y="857250"/>
            <a:ext cx="2897747" cy="359074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74" y="3150518"/>
            <a:ext cx="3459941" cy="259495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8903" y="4206010"/>
            <a:ext cx="5577700" cy="1655879"/>
          </a:xfrm>
          <a:prstGeom prst="rect">
            <a:avLst/>
          </a:prstGeom>
        </p:spPr>
      </p:pic>
    </p:spTree>
    <p:extLst>
      <p:ext uri="{BB962C8B-B14F-4D97-AF65-F5344CB8AC3E}">
        <p14:creationId xmlns:p14="http://schemas.microsoft.com/office/powerpoint/2010/main" val="44908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Planning</a:t>
            </a:r>
            <a:endParaRPr lang="en-US" b="1" dirty="0"/>
          </a:p>
        </p:txBody>
      </p:sp>
      <p:sp>
        <p:nvSpPr>
          <p:cNvPr id="3" name="Content Placeholder 2"/>
          <p:cNvSpPr>
            <a:spLocks noGrp="1"/>
          </p:cNvSpPr>
          <p:nvPr>
            <p:ph idx="1"/>
          </p:nvPr>
        </p:nvSpPr>
        <p:spPr/>
        <p:txBody>
          <a:bodyPr/>
          <a:lstStyle/>
          <a:p>
            <a:r>
              <a:rPr lang="en-US" dirty="0" smtClean="0"/>
              <a:t>Formation of a Design Team or Advisory Board (met 4x)</a:t>
            </a:r>
          </a:p>
          <a:p>
            <a:pPr lvl="1"/>
            <a:r>
              <a:rPr lang="en-US" dirty="0" smtClean="0"/>
              <a:t>6 District Equity Officers</a:t>
            </a:r>
          </a:p>
          <a:p>
            <a:pPr lvl="1"/>
            <a:r>
              <a:rPr lang="en-US" dirty="0" smtClean="0"/>
              <a:t>2 School Board Members</a:t>
            </a:r>
          </a:p>
          <a:p>
            <a:pPr lvl="1"/>
            <a:r>
              <a:rPr lang="en-US" dirty="0" smtClean="0"/>
              <a:t>1 Superintendent</a:t>
            </a:r>
          </a:p>
          <a:p>
            <a:pPr lvl="1"/>
            <a:r>
              <a:rPr lang="en-US" dirty="0" smtClean="0"/>
              <a:t>1 Education Attorney</a:t>
            </a:r>
          </a:p>
          <a:p>
            <a:pPr lvl="1"/>
            <a:r>
              <a:rPr lang="en-US" dirty="0" smtClean="0"/>
              <a:t>Several researchers and consultants</a:t>
            </a:r>
          </a:p>
          <a:p>
            <a:r>
              <a:rPr lang="en-US" dirty="0" smtClean="0"/>
              <a:t>Building a framework for racial equity work in NC</a:t>
            </a:r>
          </a:p>
          <a:p>
            <a:pPr marL="0" indent="0">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2C74CD46-A34A-4B7D-B1CE-721EA78C33D0}"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Public School Forum Membership Meeting</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53</a:t>
            </a:fld>
            <a:endParaRPr lang="en-US"/>
          </a:p>
        </p:txBody>
      </p:sp>
    </p:spTree>
    <p:extLst>
      <p:ext uri="{BB962C8B-B14F-4D97-AF65-F5344CB8AC3E}">
        <p14:creationId xmlns:p14="http://schemas.microsoft.com/office/powerpoint/2010/main" val="2569367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Engagement</a:t>
            </a:r>
            <a:endParaRPr lang="en-US" b="1" dirty="0"/>
          </a:p>
        </p:txBody>
      </p:sp>
      <p:sp>
        <p:nvSpPr>
          <p:cNvPr id="3" name="Content Placeholder 2"/>
          <p:cNvSpPr>
            <a:spLocks noGrp="1"/>
          </p:cNvSpPr>
          <p:nvPr>
            <p:ph idx="1"/>
          </p:nvPr>
        </p:nvSpPr>
        <p:spPr/>
        <p:txBody>
          <a:bodyPr/>
          <a:lstStyle/>
          <a:p>
            <a:r>
              <a:rPr lang="en-US" dirty="0" smtClean="0"/>
              <a:t>Assessing racial climate in communities utilizing surveys</a:t>
            </a:r>
          </a:p>
          <a:p>
            <a:r>
              <a:rPr lang="en-US" dirty="0" smtClean="0"/>
              <a:t>Bringing awareness to the racial inequities in the school system (i.e. hosting town halls and listening sessions)</a:t>
            </a:r>
          </a:p>
          <a:p>
            <a:r>
              <a:rPr lang="en-US" dirty="0" smtClean="0"/>
              <a:t>Organizing stakeholders using collective voice</a:t>
            </a:r>
          </a:p>
          <a:p>
            <a:r>
              <a:rPr lang="en-US" dirty="0" smtClean="0"/>
              <a:t>Using feedback to guide the Consortium and hold it accountable to communities.</a:t>
            </a:r>
            <a:endParaRPr lang="en-US" dirty="0"/>
          </a:p>
        </p:txBody>
      </p:sp>
      <p:sp>
        <p:nvSpPr>
          <p:cNvPr id="4" name="Date Placeholder 3"/>
          <p:cNvSpPr>
            <a:spLocks noGrp="1"/>
          </p:cNvSpPr>
          <p:nvPr>
            <p:ph type="dt" sz="half" idx="10"/>
          </p:nvPr>
        </p:nvSpPr>
        <p:spPr/>
        <p:txBody>
          <a:bodyPr/>
          <a:lstStyle/>
          <a:p>
            <a:fld id="{6EE00C80-3279-4C40-A181-2F65FE7D4795}"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Public School Forum Membership Meeting</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54</a:t>
            </a:fld>
            <a:endParaRPr lang="en-US"/>
          </a:p>
        </p:txBody>
      </p:sp>
    </p:spTree>
    <p:extLst>
      <p:ext uri="{BB962C8B-B14F-4D97-AF65-F5344CB8AC3E}">
        <p14:creationId xmlns:p14="http://schemas.microsoft.com/office/powerpoint/2010/main" val="3872059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Convening</a:t>
            </a:r>
            <a:r>
              <a:rPr lang="en-US" dirty="0" smtClean="0"/>
              <a:t>	</a:t>
            </a:r>
            <a:endParaRPr lang="en-US" dirty="0"/>
          </a:p>
        </p:txBody>
      </p:sp>
      <p:sp>
        <p:nvSpPr>
          <p:cNvPr id="3" name="Content Placeholder 2"/>
          <p:cNvSpPr>
            <a:spLocks noGrp="1"/>
          </p:cNvSpPr>
          <p:nvPr>
            <p:ph idx="1"/>
          </p:nvPr>
        </p:nvSpPr>
        <p:spPr/>
        <p:txBody>
          <a:bodyPr/>
          <a:lstStyle/>
          <a:p>
            <a:r>
              <a:rPr lang="en-US" dirty="0" smtClean="0"/>
              <a:t>Holding an annual Racial Equity Symposium, featuring premiere speakers, sessions and workshops explicating dealing with the intersection of race and education.</a:t>
            </a:r>
          </a:p>
          <a:p>
            <a:r>
              <a:rPr lang="en-US" dirty="0" smtClean="0"/>
              <a:t>In addition, mini-conferences that allow educators to collaborate peer-to-peer across districts while focused on fixing racial disparities in outcomes. (i.e. superintendents, admins, teachers, board members, students)</a:t>
            </a:r>
            <a:endParaRPr lang="en-US" dirty="0"/>
          </a:p>
        </p:txBody>
      </p:sp>
      <p:sp>
        <p:nvSpPr>
          <p:cNvPr id="4" name="Date Placeholder 3"/>
          <p:cNvSpPr>
            <a:spLocks noGrp="1"/>
          </p:cNvSpPr>
          <p:nvPr>
            <p:ph type="dt" sz="half" idx="10"/>
          </p:nvPr>
        </p:nvSpPr>
        <p:spPr/>
        <p:txBody>
          <a:bodyPr/>
          <a:lstStyle/>
          <a:p>
            <a:fld id="{F5515D02-8748-4B8D-AE34-0C90BD6DB4D0}"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Public School Forum Membership Meeting</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55</a:t>
            </a:fld>
            <a:endParaRPr lang="en-US"/>
          </a:p>
        </p:txBody>
      </p:sp>
    </p:spTree>
    <p:extLst>
      <p:ext uri="{BB962C8B-B14F-4D97-AF65-F5344CB8AC3E}">
        <p14:creationId xmlns:p14="http://schemas.microsoft.com/office/powerpoint/2010/main" val="375351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Professional Development</a:t>
            </a:r>
            <a:endParaRPr lang="en-US" b="1" dirty="0"/>
          </a:p>
        </p:txBody>
      </p:sp>
      <p:sp>
        <p:nvSpPr>
          <p:cNvPr id="3" name="Content Placeholder 2"/>
          <p:cNvSpPr>
            <a:spLocks noGrp="1"/>
          </p:cNvSpPr>
          <p:nvPr>
            <p:ph idx="1"/>
          </p:nvPr>
        </p:nvSpPr>
        <p:spPr/>
        <p:txBody>
          <a:bodyPr/>
          <a:lstStyle/>
          <a:p>
            <a:r>
              <a:rPr lang="en-US" dirty="0" smtClean="0"/>
              <a:t>Providing access to research and best practices in the area of racial equity</a:t>
            </a:r>
          </a:p>
          <a:p>
            <a:r>
              <a:rPr lang="en-US" dirty="0" smtClean="0"/>
              <a:t>A clearing house for expert trainers and consultants that work more intensely with districts and schools as service providers</a:t>
            </a:r>
          </a:p>
          <a:p>
            <a:r>
              <a:rPr lang="en-US" dirty="0" smtClean="0"/>
              <a:t>Information sharing and resource hub for those looking to learn more.</a:t>
            </a:r>
            <a:endParaRPr lang="en-US" dirty="0"/>
          </a:p>
        </p:txBody>
      </p:sp>
      <p:sp>
        <p:nvSpPr>
          <p:cNvPr id="4" name="Date Placeholder 3"/>
          <p:cNvSpPr>
            <a:spLocks noGrp="1"/>
          </p:cNvSpPr>
          <p:nvPr>
            <p:ph type="dt" sz="half" idx="10"/>
          </p:nvPr>
        </p:nvSpPr>
        <p:spPr/>
        <p:txBody>
          <a:bodyPr/>
          <a:lstStyle/>
          <a:p>
            <a:fld id="{4AE481B7-205A-40CA-827A-002FB8E7098D}" type="datetime1">
              <a:rPr lang="en-US" smtClean="0"/>
              <a:t>9/25/2017</a:t>
            </a:fld>
            <a:endParaRPr lang="en-US"/>
          </a:p>
        </p:txBody>
      </p:sp>
      <p:sp>
        <p:nvSpPr>
          <p:cNvPr id="5" name="Footer Placeholder 4"/>
          <p:cNvSpPr>
            <a:spLocks noGrp="1"/>
          </p:cNvSpPr>
          <p:nvPr>
            <p:ph type="ftr" sz="quarter" idx="11"/>
          </p:nvPr>
        </p:nvSpPr>
        <p:spPr/>
        <p:txBody>
          <a:bodyPr/>
          <a:lstStyle/>
          <a:p>
            <a:r>
              <a:rPr lang="en-US" smtClean="0"/>
              <a:t>Public School Forum Membership Meeting</a:t>
            </a:r>
            <a:endParaRPr lang="en-US" dirty="0"/>
          </a:p>
        </p:txBody>
      </p:sp>
      <p:sp>
        <p:nvSpPr>
          <p:cNvPr id="6" name="Slide Number Placeholder 5"/>
          <p:cNvSpPr>
            <a:spLocks noGrp="1"/>
          </p:cNvSpPr>
          <p:nvPr>
            <p:ph type="sldNum" sz="quarter" idx="12"/>
          </p:nvPr>
        </p:nvSpPr>
        <p:spPr/>
        <p:txBody>
          <a:bodyPr/>
          <a:lstStyle/>
          <a:p>
            <a:fld id="{7E206176-DD51-415D-BC6A-91CCEA9616E2}" type="slidenum">
              <a:rPr lang="en-US" smtClean="0"/>
              <a:t>56</a:t>
            </a:fld>
            <a:endParaRPr lang="en-US"/>
          </a:p>
        </p:txBody>
      </p:sp>
    </p:spTree>
    <p:extLst>
      <p:ext uri="{BB962C8B-B14F-4D97-AF65-F5344CB8AC3E}">
        <p14:creationId xmlns:p14="http://schemas.microsoft.com/office/powerpoint/2010/main" val="236187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Racial Equity + Trauma</a:t>
            </a:r>
            <a:endParaRPr lang="en-US" dirty="0"/>
          </a:p>
        </p:txBody>
      </p:sp>
    </p:spTree>
    <p:extLst>
      <p:ext uri="{BB962C8B-B14F-4D97-AF65-F5344CB8AC3E}">
        <p14:creationId xmlns:p14="http://schemas.microsoft.com/office/powerpoint/2010/main" val="2078843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we see all of this through a racial equity lens? </a:t>
            </a:r>
            <a:endParaRPr lang="en-US" b="1" dirty="0"/>
          </a:p>
        </p:txBody>
      </p:sp>
      <p:sp>
        <p:nvSpPr>
          <p:cNvPr id="3" name="Content Placeholder 2"/>
          <p:cNvSpPr>
            <a:spLocks noGrp="1"/>
          </p:cNvSpPr>
          <p:nvPr>
            <p:ph idx="1"/>
          </p:nvPr>
        </p:nvSpPr>
        <p:spPr>
          <a:xfrm>
            <a:off x="815866" y="2154244"/>
            <a:ext cx="7699484" cy="3222485"/>
          </a:xfrm>
        </p:spPr>
        <p:txBody>
          <a:bodyPr>
            <a:normAutofit fontScale="92500" lnSpcReduction="10000"/>
          </a:bodyPr>
          <a:lstStyle/>
          <a:p>
            <a:pPr marL="0" indent="0">
              <a:buNone/>
            </a:pPr>
            <a:r>
              <a:rPr lang="en-US" dirty="0" smtClean="0"/>
              <a:t>As we think about trauma impacts and trauma-informed practices, also consider the issues with a racial equity lens.</a:t>
            </a:r>
          </a:p>
          <a:p>
            <a:pPr>
              <a:spcBef>
                <a:spcPts val="450"/>
              </a:spcBef>
            </a:pPr>
            <a:endParaRPr lang="en-US" sz="788" dirty="0"/>
          </a:p>
          <a:p>
            <a:pPr lvl="1"/>
            <a:r>
              <a:rPr lang="en-US" dirty="0" smtClean="0">
                <a:solidFill>
                  <a:schemeClr val="accent1">
                    <a:lumMod val="75000"/>
                  </a:schemeClr>
                </a:solidFill>
              </a:rPr>
              <a:t>Disproportionality of trauma by race</a:t>
            </a:r>
          </a:p>
          <a:p>
            <a:pPr lvl="1"/>
            <a:r>
              <a:rPr lang="en-US" dirty="0" smtClean="0">
                <a:solidFill>
                  <a:schemeClr val="accent1">
                    <a:lumMod val="75000"/>
                  </a:schemeClr>
                </a:solidFill>
              </a:rPr>
              <a:t>How do we incorporate equity into the conversation about trauma and resiliency? </a:t>
            </a:r>
          </a:p>
          <a:p>
            <a:pPr lvl="1"/>
            <a:r>
              <a:rPr lang="en-US" dirty="0" smtClean="0">
                <a:solidFill>
                  <a:schemeClr val="accent1">
                    <a:lumMod val="75000"/>
                  </a:schemeClr>
                </a:solidFill>
              </a:rPr>
              <a:t>As we move forward in looking at areas of urgencies and strategizing, how do we ensure that we are creating trauma-sensitive practices that are also racially equitable? </a:t>
            </a:r>
            <a:endParaRPr lang="en-US" dirty="0">
              <a:solidFill>
                <a:schemeClr val="accent1">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018" y="4405747"/>
            <a:ext cx="2107658" cy="1029942"/>
          </a:xfrm>
          <a:prstGeom prst="rect">
            <a:avLst/>
          </a:prstGeom>
        </p:spPr>
      </p:pic>
    </p:spTree>
    <p:extLst>
      <p:ext uri="{BB962C8B-B14F-4D97-AF65-F5344CB8AC3E}">
        <p14:creationId xmlns:p14="http://schemas.microsoft.com/office/powerpoint/2010/main" val="1179248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Two Strikes: Race and the Disciplining of Young Students </a:t>
            </a:r>
            <a:r>
              <a:rPr lang="en-US" sz="1800" b="1" dirty="0"/>
              <a:t>(</a:t>
            </a:r>
            <a:r>
              <a:rPr lang="en-US" sz="1800" b="1" dirty="0" err="1"/>
              <a:t>Ebenhardt</a:t>
            </a:r>
            <a:r>
              <a:rPr lang="en-US" sz="1800" b="1" dirty="0"/>
              <a:t> &amp; </a:t>
            </a:r>
            <a:r>
              <a:rPr lang="en-US" sz="1800" b="1" dirty="0" err="1"/>
              <a:t>Okonfura</a:t>
            </a:r>
            <a:r>
              <a:rPr lang="en-US" sz="1800" b="1" dirty="0"/>
              <a:t>, 2015)</a:t>
            </a:r>
          </a:p>
        </p:txBody>
      </p:sp>
      <p:sp>
        <p:nvSpPr>
          <p:cNvPr id="6" name="Content Placeholder 5"/>
          <p:cNvSpPr>
            <a:spLocks noGrp="1"/>
          </p:cNvSpPr>
          <p:nvPr>
            <p:ph idx="1"/>
          </p:nvPr>
        </p:nvSpPr>
        <p:spPr>
          <a:xfrm>
            <a:off x="97972" y="2226469"/>
            <a:ext cx="4566976" cy="3175148"/>
          </a:xfrm>
        </p:spPr>
        <p:txBody>
          <a:bodyPr>
            <a:normAutofit fontScale="62500" lnSpcReduction="20000"/>
          </a:bodyPr>
          <a:lstStyle/>
          <a:p>
            <a:r>
              <a:rPr lang="en-US" dirty="0" smtClean="0"/>
              <a:t>57 K-12 Teachers</a:t>
            </a:r>
          </a:p>
          <a:p>
            <a:r>
              <a:rPr lang="en-US" dirty="0" smtClean="0"/>
              <a:t>Teachers were given an adapted school referral records of an middle school student</a:t>
            </a:r>
          </a:p>
          <a:p>
            <a:r>
              <a:rPr lang="en-US" dirty="0" smtClean="0"/>
              <a:t>The identical records were manipulated by using stereotypical black names (Darnel or Deshawn) vs. white names (Greg or Jake).</a:t>
            </a:r>
          </a:p>
          <a:p>
            <a:r>
              <a:rPr lang="en-US" dirty="0" smtClean="0"/>
              <a:t>After reading infractions, they were asked to rate how irritated they were and how severely the student should be punished.</a:t>
            </a:r>
          </a:p>
          <a:p>
            <a:r>
              <a:rPr lang="en-US" b="1" dirty="0" smtClean="0"/>
              <a:t>After the second round, </a:t>
            </a:r>
            <a:r>
              <a:rPr lang="en-US" b="1" smtClean="0"/>
              <a:t>black students </a:t>
            </a:r>
            <a:r>
              <a:rPr lang="en-US" b="1" dirty="0" smtClean="0"/>
              <a:t>were rated </a:t>
            </a:r>
            <a:r>
              <a:rPr lang="en-US" b="1" u="sng" dirty="0" smtClean="0"/>
              <a:t>more</a:t>
            </a:r>
            <a:r>
              <a:rPr lang="en-US" b="1" dirty="0" smtClean="0"/>
              <a:t> severely</a:t>
            </a:r>
            <a:r>
              <a:rPr lang="en-US" dirty="0" smtClean="0"/>
              <a:t>.</a:t>
            </a:r>
            <a:endParaRPr lang="en-US" dirty="0"/>
          </a:p>
        </p:txBody>
      </p:sp>
      <p:sp>
        <p:nvSpPr>
          <p:cNvPr id="5" name="Slide Number Placeholder 4"/>
          <p:cNvSpPr>
            <a:spLocks noGrp="1"/>
          </p:cNvSpPr>
          <p:nvPr>
            <p:ph type="sldNum" sz="quarter" idx="12"/>
          </p:nvPr>
        </p:nvSpPr>
        <p:spPr/>
        <p:txBody>
          <a:bodyPr/>
          <a:lstStyle/>
          <a:p>
            <a:fld id="{7E206176-DD51-415D-BC6A-91CCEA9616E2}" type="slidenum">
              <a:rPr lang="en-US" smtClean="0"/>
              <a:t>59</a:t>
            </a:fld>
            <a:endParaRPr lang="en-US"/>
          </a:p>
        </p:txBody>
      </p:sp>
      <p:pic>
        <p:nvPicPr>
          <p:cNvPr id="2050" name="Picture 2" descr="Image result for black boys and white bo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2371364"/>
            <a:ext cx="3899246" cy="257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442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ACEs?</a:t>
            </a:r>
            <a:endParaRPr lang="en-US" b="1" dirty="0"/>
          </a:p>
        </p:txBody>
      </p:sp>
      <p:sp>
        <p:nvSpPr>
          <p:cNvPr id="3" name="Content Placeholder 2"/>
          <p:cNvSpPr>
            <a:spLocks noGrp="1"/>
          </p:cNvSpPr>
          <p:nvPr>
            <p:ph idx="1"/>
          </p:nvPr>
        </p:nvSpPr>
        <p:spPr/>
        <p:txBody>
          <a:bodyPr/>
          <a:lstStyle/>
          <a:p>
            <a:pPr>
              <a:spcBef>
                <a:spcPts val="1350"/>
              </a:spcBef>
            </a:pPr>
            <a:r>
              <a:rPr lang="en-US" dirty="0" smtClean="0"/>
              <a:t>ACEs: Adverse Childhood Experiences</a:t>
            </a:r>
          </a:p>
          <a:p>
            <a:pPr>
              <a:spcBef>
                <a:spcPts val="1350"/>
              </a:spcBef>
            </a:pPr>
            <a:r>
              <a:rPr lang="en-US" dirty="0" smtClean="0"/>
              <a:t>In 1995-1997, the largest study ever conducted on ACEs was done by the CDC and Kaiser-Permanente in California and included over 17,000 participants </a:t>
            </a:r>
          </a:p>
          <a:p>
            <a:pPr>
              <a:spcBef>
                <a:spcPts val="1350"/>
              </a:spcBef>
            </a:pPr>
            <a:r>
              <a:rPr lang="en-US" dirty="0" smtClean="0"/>
              <a:t>The ACE Questionnaire includes 10 questions about 10 different adverse childhood experiences </a:t>
            </a:r>
            <a:endParaRPr lang="en-US" dirty="0"/>
          </a:p>
        </p:txBody>
      </p:sp>
      <p:sp>
        <p:nvSpPr>
          <p:cNvPr id="4" name="Rectangle 3"/>
          <p:cNvSpPr/>
          <p:nvPr/>
        </p:nvSpPr>
        <p:spPr>
          <a:xfrm>
            <a:off x="5159902" y="5259140"/>
            <a:ext cx="3684022" cy="253916"/>
          </a:xfrm>
          <a:prstGeom prst="rect">
            <a:avLst/>
          </a:prstGeom>
        </p:spPr>
        <p:txBody>
          <a:bodyPr wrap="none">
            <a:spAutoFit/>
          </a:bodyPr>
          <a:lstStyle/>
          <a:p>
            <a:pPr lvl="1"/>
            <a:r>
              <a:rPr lang="en-US" sz="1050" dirty="0"/>
              <a:t>https://</a:t>
            </a:r>
            <a:r>
              <a:rPr lang="en-US" sz="900" dirty="0"/>
              <a:t>www.cdc.gov/violenceprevention/acestudy/about.html</a:t>
            </a:r>
            <a:endParaRPr lang="en-US" sz="1050" dirty="0"/>
          </a:p>
        </p:txBody>
      </p:sp>
    </p:spTree>
    <p:extLst>
      <p:ext uri="{BB962C8B-B14F-4D97-AF65-F5344CB8AC3E}">
        <p14:creationId xmlns:p14="http://schemas.microsoft.com/office/powerpoint/2010/main" val="309911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the ACE study find? </a:t>
            </a:r>
            <a:endParaRPr lang="en-US" b="1" dirty="0"/>
          </a:p>
        </p:txBody>
      </p:sp>
      <p:sp>
        <p:nvSpPr>
          <p:cNvPr id="3" name="Content Placeholder 2"/>
          <p:cNvSpPr>
            <a:spLocks noGrp="1"/>
          </p:cNvSpPr>
          <p:nvPr>
            <p:ph idx="1"/>
          </p:nvPr>
        </p:nvSpPr>
        <p:spPr>
          <a:xfrm>
            <a:off x="275665" y="2237273"/>
            <a:ext cx="7886700" cy="3263504"/>
          </a:xfrm>
        </p:spPr>
        <p:txBody>
          <a:bodyPr/>
          <a:lstStyle/>
          <a:p>
            <a:pPr marL="0" indent="0">
              <a:buNone/>
            </a:pPr>
            <a:r>
              <a:rPr lang="en-US" sz="2400" dirty="0"/>
              <a:t>Out of the over 17,000 participants:</a:t>
            </a:r>
          </a:p>
          <a:p>
            <a:pPr lvl="1"/>
            <a:r>
              <a:rPr lang="en-US" sz="3000" b="1" dirty="0">
                <a:solidFill>
                  <a:srgbClr val="FF9900"/>
                </a:solidFill>
              </a:rPr>
              <a:t>64%</a:t>
            </a:r>
            <a:r>
              <a:rPr lang="en-US" sz="3000" b="1" dirty="0">
                <a:solidFill>
                  <a:srgbClr val="CC0000"/>
                </a:solidFill>
              </a:rPr>
              <a:t> </a:t>
            </a:r>
            <a:r>
              <a:rPr lang="en-US" dirty="0" smtClean="0"/>
              <a:t>reported at least ONE ACE</a:t>
            </a:r>
          </a:p>
          <a:p>
            <a:pPr marL="947738" lvl="2" indent="-261938">
              <a:buFont typeface="Wingdings" panose="05000000000000000000" pitchFamily="2" charset="2"/>
              <a:buChar char="§"/>
            </a:pPr>
            <a:r>
              <a:rPr lang="en-US" sz="2400" b="1" dirty="0">
                <a:solidFill>
                  <a:srgbClr val="FF0000"/>
                </a:solidFill>
              </a:rPr>
              <a:t>26% </a:t>
            </a:r>
            <a:r>
              <a:rPr lang="en-US" dirty="0" smtClean="0"/>
              <a:t>reported </a:t>
            </a:r>
            <a:r>
              <a:rPr lang="en-US" b="1" u="sng" dirty="0" smtClean="0"/>
              <a:t>ONE</a:t>
            </a:r>
            <a:r>
              <a:rPr lang="en-US" dirty="0" smtClean="0"/>
              <a:t> ACE</a:t>
            </a:r>
          </a:p>
          <a:p>
            <a:pPr marL="947738" lvl="2" indent="-261938">
              <a:buFont typeface="Wingdings" panose="05000000000000000000" pitchFamily="2" charset="2"/>
              <a:buChar char="§"/>
            </a:pPr>
            <a:r>
              <a:rPr lang="en-US" sz="2400" b="1" dirty="0">
                <a:solidFill>
                  <a:srgbClr val="FF0000"/>
                </a:solidFill>
              </a:rPr>
              <a:t>16% </a:t>
            </a:r>
            <a:r>
              <a:rPr lang="en-US" dirty="0" smtClean="0"/>
              <a:t>reported </a:t>
            </a:r>
            <a:r>
              <a:rPr lang="en-US" b="1" u="sng" dirty="0" smtClean="0"/>
              <a:t>TWO</a:t>
            </a:r>
            <a:r>
              <a:rPr lang="en-US" dirty="0" smtClean="0"/>
              <a:t> ACEs</a:t>
            </a:r>
          </a:p>
          <a:p>
            <a:pPr marL="947738" lvl="2" indent="-261938">
              <a:buFont typeface="Wingdings" panose="05000000000000000000" pitchFamily="2" charset="2"/>
              <a:buChar char="§"/>
            </a:pPr>
            <a:r>
              <a:rPr lang="en-US" sz="2400" b="1" dirty="0">
                <a:solidFill>
                  <a:srgbClr val="FF0000"/>
                </a:solidFill>
              </a:rPr>
              <a:t>9.5% </a:t>
            </a:r>
            <a:r>
              <a:rPr lang="en-US" dirty="0" smtClean="0"/>
              <a:t>reported </a:t>
            </a:r>
            <a:r>
              <a:rPr lang="en-US" b="1" u="sng" dirty="0" smtClean="0"/>
              <a:t>THREE</a:t>
            </a:r>
            <a:r>
              <a:rPr lang="en-US" dirty="0" smtClean="0"/>
              <a:t> ACEs</a:t>
            </a:r>
          </a:p>
          <a:p>
            <a:pPr marL="947738" lvl="2" indent="-261938">
              <a:buFont typeface="Wingdings" panose="05000000000000000000" pitchFamily="2" charset="2"/>
              <a:buChar char="§"/>
            </a:pPr>
            <a:r>
              <a:rPr lang="en-US" sz="2400" b="1" dirty="0">
                <a:solidFill>
                  <a:srgbClr val="FF0000"/>
                </a:solidFill>
              </a:rPr>
              <a:t>12.4% </a:t>
            </a:r>
            <a:r>
              <a:rPr lang="en-US" dirty="0" smtClean="0"/>
              <a:t>reported </a:t>
            </a:r>
            <a:r>
              <a:rPr lang="en-US" b="1" u="sng" dirty="0" smtClean="0"/>
              <a:t>FOUR OR MORE</a:t>
            </a:r>
            <a:r>
              <a:rPr lang="en-US" dirty="0" smtClean="0"/>
              <a:t> ACEs</a:t>
            </a:r>
            <a:endParaRPr lang="en-US" dirty="0"/>
          </a:p>
        </p:txBody>
      </p:sp>
      <p:pic>
        <p:nvPicPr>
          <p:cNvPr id="4" name="Picture 3"/>
          <p:cNvPicPr>
            <a:picLocks noChangeAspect="1"/>
          </p:cNvPicPr>
          <p:nvPr/>
        </p:nvPicPr>
        <p:blipFill rotWithShape="1">
          <a:blip r:embed="rId3"/>
          <a:srcRect l="36374" t="47548" r="35839" b="19567"/>
          <a:stretch/>
        </p:blipFill>
        <p:spPr>
          <a:xfrm>
            <a:off x="5467168" y="2103120"/>
            <a:ext cx="3129232" cy="2082096"/>
          </a:xfrm>
          <a:prstGeom prst="rect">
            <a:avLst/>
          </a:prstGeom>
        </p:spPr>
      </p:pic>
      <p:sp>
        <p:nvSpPr>
          <p:cNvPr id="5" name="Rectangle 4"/>
          <p:cNvSpPr/>
          <p:nvPr/>
        </p:nvSpPr>
        <p:spPr>
          <a:xfrm>
            <a:off x="5189773" y="5052158"/>
            <a:ext cx="3684022" cy="253916"/>
          </a:xfrm>
          <a:prstGeom prst="rect">
            <a:avLst/>
          </a:prstGeom>
        </p:spPr>
        <p:txBody>
          <a:bodyPr wrap="none">
            <a:spAutoFit/>
          </a:bodyPr>
          <a:lstStyle/>
          <a:p>
            <a:pPr lvl="1"/>
            <a:r>
              <a:rPr lang="en-US" sz="1050" dirty="0"/>
              <a:t>https://</a:t>
            </a:r>
            <a:r>
              <a:rPr lang="en-US" sz="900" dirty="0"/>
              <a:t>www.cdc.gov/violenceprevention/acestudy/about.html</a:t>
            </a:r>
            <a:endParaRPr lang="en-US" sz="1050" dirty="0"/>
          </a:p>
        </p:txBody>
      </p:sp>
      <p:pic>
        <p:nvPicPr>
          <p:cNvPr id="7" name="Picture 6" descr="Public School Fo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65" y="5483986"/>
            <a:ext cx="827923" cy="4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4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64" y="2139554"/>
            <a:ext cx="8328877" cy="2139553"/>
          </a:xfrm>
        </p:spPr>
        <p:txBody>
          <a:bodyPr/>
          <a:lstStyle/>
          <a:p>
            <a:r>
              <a:rPr lang="en-US" dirty="0" smtClean="0"/>
              <a:t>Impacts of ACEs / Trauma Exposure</a:t>
            </a:r>
            <a:endParaRPr lang="en-US" dirty="0"/>
          </a:p>
        </p:txBody>
      </p:sp>
    </p:spTree>
    <p:extLst>
      <p:ext uri="{BB962C8B-B14F-4D97-AF65-F5344CB8AC3E}">
        <p14:creationId xmlns:p14="http://schemas.microsoft.com/office/powerpoint/2010/main" val="3832129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What is the impact of trauma and toxic stress? </a:t>
            </a:r>
          </a:p>
        </p:txBody>
      </p:sp>
      <p:sp>
        <p:nvSpPr>
          <p:cNvPr id="3" name="Content Placeholder 2"/>
          <p:cNvSpPr>
            <a:spLocks noGrp="1"/>
          </p:cNvSpPr>
          <p:nvPr>
            <p:ph idx="1"/>
          </p:nvPr>
        </p:nvSpPr>
        <p:spPr>
          <a:xfrm>
            <a:off x="519704" y="1996889"/>
            <a:ext cx="5345490" cy="3493084"/>
          </a:xfrm>
        </p:spPr>
        <p:txBody>
          <a:bodyPr>
            <a:normAutofit fontScale="85000" lnSpcReduction="10000"/>
          </a:bodyPr>
          <a:lstStyle/>
          <a:p>
            <a:pPr>
              <a:spcBef>
                <a:spcPts val="1350"/>
              </a:spcBef>
            </a:pPr>
            <a:r>
              <a:rPr lang="en-US" b="1" dirty="0" smtClean="0"/>
              <a:t>Toxic stress </a:t>
            </a:r>
            <a:r>
              <a:rPr lang="en-US" dirty="0" smtClean="0"/>
              <a:t>is caused by prolonged or pronounced stress that overwhelms children’s skills or support</a:t>
            </a:r>
          </a:p>
          <a:p>
            <a:pPr>
              <a:spcBef>
                <a:spcPts val="1350"/>
              </a:spcBef>
            </a:pPr>
            <a:r>
              <a:rPr lang="en-US" dirty="0" smtClean="0"/>
              <a:t>This causes children to go into </a:t>
            </a:r>
            <a:r>
              <a:rPr lang="en-US" b="1" dirty="0" smtClean="0"/>
              <a:t>“survival mode” </a:t>
            </a:r>
            <a:r>
              <a:rPr lang="en-US" dirty="0" smtClean="0"/>
              <a:t>or remain in a state of </a:t>
            </a:r>
            <a:r>
              <a:rPr lang="en-US" b="1" dirty="0" smtClean="0"/>
              <a:t>“stress response” </a:t>
            </a:r>
          </a:p>
          <a:p>
            <a:pPr>
              <a:spcBef>
                <a:spcPts val="1350"/>
              </a:spcBef>
            </a:pPr>
            <a:r>
              <a:rPr lang="en-US" b="1" dirty="0" smtClean="0"/>
              <a:t>Being in this state on a regular basis actually alters the chemical and neurological events in a child’s brain  </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505" y="2125267"/>
            <a:ext cx="2650156" cy="2464397"/>
          </a:xfrm>
          <a:prstGeom prst="rect">
            <a:avLst/>
          </a:prstGeom>
        </p:spPr>
      </p:pic>
    </p:spTree>
    <p:extLst>
      <p:ext uri="{BB962C8B-B14F-4D97-AF65-F5344CB8AC3E}">
        <p14:creationId xmlns:p14="http://schemas.microsoft.com/office/powerpoint/2010/main" val="384012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3008</TotalTime>
  <Words>3174</Words>
  <Application>Microsoft Office PowerPoint</Application>
  <PresentationFormat>On-screen Show (4:3)</PresentationFormat>
  <Paragraphs>325</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Calibri Light</vt:lpstr>
      <vt:lpstr>Cambria</vt:lpstr>
      <vt:lpstr>Symbol</vt:lpstr>
      <vt:lpstr>Times New Roman</vt:lpstr>
      <vt:lpstr>Wingdings</vt:lpstr>
      <vt:lpstr>Office Theme</vt:lpstr>
      <vt:lpstr>Race, Trauma and Educational Opportunity</vt:lpstr>
      <vt:lpstr>Study Group XVI Overview</vt:lpstr>
      <vt:lpstr>Trauma &amp; Learning</vt:lpstr>
      <vt:lpstr>What is Trauma?</vt:lpstr>
      <vt:lpstr>What is Trauma?</vt:lpstr>
      <vt:lpstr>What are ACEs?</vt:lpstr>
      <vt:lpstr>What did the ACE study find? </vt:lpstr>
      <vt:lpstr>Impacts of ACEs / Trauma Exposure</vt:lpstr>
      <vt:lpstr>What is the impact of trauma and toxic stress? </vt:lpstr>
      <vt:lpstr>Chemical Reactions in the Brain</vt:lpstr>
      <vt:lpstr>Brain Development</vt:lpstr>
      <vt:lpstr>Think about a time…</vt:lpstr>
      <vt:lpstr>Fight, Flight, Freeze Response</vt:lpstr>
      <vt:lpstr>What Does This Look Like in Schools?</vt:lpstr>
      <vt:lpstr>Impact of Trauma is Seen in: </vt:lpstr>
      <vt:lpstr>Impacts on the Whole School</vt:lpstr>
      <vt:lpstr>NC Resilience &amp; Learning Project:  How it will work </vt:lpstr>
      <vt:lpstr>How we can start: Shifting our view</vt:lpstr>
      <vt:lpstr>Do Trauma-Sensitive Schools Matter?</vt:lpstr>
      <vt:lpstr>Early Findings on Trauma-Sensitive Schools</vt:lpstr>
      <vt:lpstr>Early Findings on Trauma-Sensitive Schools</vt:lpstr>
      <vt:lpstr>Racial Equity in NC Public Schools: Where Are We Now</vt:lpstr>
      <vt:lpstr>Qualifying the Meaning of Equity</vt:lpstr>
      <vt:lpstr>Understanding Equity</vt:lpstr>
      <vt:lpstr>Race Still Matters</vt:lpstr>
      <vt:lpstr>From Charlotte to Charlottesville</vt:lpstr>
      <vt:lpstr>PowerPoint Presentation</vt:lpstr>
      <vt:lpstr>PowerPoint Presentation</vt:lpstr>
      <vt:lpstr>Qualifying Definitions</vt:lpstr>
      <vt:lpstr>Racial Equity</vt:lpstr>
      <vt:lpstr>Resegregation</vt:lpstr>
      <vt:lpstr>Resegregation</vt:lpstr>
      <vt:lpstr>Trend in Black Student Segregation</vt:lpstr>
      <vt:lpstr>Trend in Latino Student Segregation</vt:lpstr>
      <vt:lpstr>Discipline Disparities</vt:lpstr>
      <vt:lpstr>Rate of Short Term Suspensions by Race</vt:lpstr>
      <vt:lpstr>Rate of Long Term Suspension by Race</vt:lpstr>
      <vt:lpstr>Subjective vs. Objective Offenses</vt:lpstr>
      <vt:lpstr>PowerPoint Presentation</vt:lpstr>
      <vt:lpstr>PowerPoint Presentation</vt:lpstr>
      <vt:lpstr>Opportunity Gap</vt:lpstr>
      <vt:lpstr>Overrepresentation in Special Education</vt:lpstr>
      <vt:lpstr>Overrepresentation in Special Education</vt:lpstr>
      <vt:lpstr>Access to Rigorous Courses &amp; Programs</vt:lpstr>
      <vt:lpstr>Racial Distribution of Academically &amp; Intellectually Gifted Students</vt:lpstr>
      <vt:lpstr>AP Racial Participation Rates and Gains</vt:lpstr>
      <vt:lpstr>Diversity in Teaching</vt:lpstr>
      <vt:lpstr>PowerPoint Presentation</vt:lpstr>
      <vt:lpstr>Culturally Responsive Pedagogy</vt:lpstr>
      <vt:lpstr>PowerPoint Presentation</vt:lpstr>
      <vt:lpstr>NC Racial Equity Consortium</vt:lpstr>
      <vt:lpstr>PowerPoint Presentation</vt:lpstr>
      <vt:lpstr>Strategic Planning</vt:lpstr>
      <vt:lpstr>Community Engagement</vt:lpstr>
      <vt:lpstr>Convening </vt:lpstr>
      <vt:lpstr>Professional Development</vt:lpstr>
      <vt:lpstr>Considering Racial Equity + Trauma</vt:lpstr>
      <vt:lpstr>How do we see all of this through a racial equity lens? </vt:lpstr>
      <vt:lpstr>Two Strikes: Race and the Disciplining of Young Students (Ebenhardt &amp; Okonfura, 2015)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&amp; Learning</dc:title>
  <dc:creator>Elizabeth DeKonty</dc:creator>
  <cp:lastModifiedBy>Dana Stutzman</cp:lastModifiedBy>
  <cp:revision>188</cp:revision>
  <cp:lastPrinted>2017-09-06T20:15:13Z</cp:lastPrinted>
  <dcterms:created xsi:type="dcterms:W3CDTF">2017-07-27T18:57:53Z</dcterms:created>
  <dcterms:modified xsi:type="dcterms:W3CDTF">2017-09-25T18:48:34Z</dcterms:modified>
</cp:coreProperties>
</file>