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95" r:id="rId2"/>
    <p:sldMasterId id="2147483794" r:id="rId3"/>
    <p:sldMasterId id="2147483857" r:id="rId4"/>
    <p:sldMasterId id="2147483869" r:id="rId5"/>
    <p:sldMasterId id="2147483881" r:id="rId6"/>
  </p:sldMasterIdLst>
  <p:notesMasterIdLst>
    <p:notesMasterId r:id="rId46"/>
  </p:notesMasterIdLst>
  <p:handoutMasterIdLst>
    <p:handoutMasterId r:id="rId47"/>
  </p:handoutMasterIdLst>
  <p:sldIdLst>
    <p:sldId id="428" r:id="rId7"/>
    <p:sldId id="364" r:id="rId8"/>
    <p:sldId id="365" r:id="rId9"/>
    <p:sldId id="429" r:id="rId10"/>
    <p:sldId id="366" r:id="rId11"/>
    <p:sldId id="367" r:id="rId12"/>
    <p:sldId id="368" r:id="rId13"/>
    <p:sldId id="369" r:id="rId14"/>
    <p:sldId id="374" r:id="rId15"/>
    <p:sldId id="430" r:id="rId16"/>
    <p:sldId id="454" r:id="rId17"/>
    <p:sldId id="455" r:id="rId18"/>
    <p:sldId id="456" r:id="rId19"/>
    <p:sldId id="463" r:id="rId20"/>
    <p:sldId id="464" r:id="rId21"/>
    <p:sldId id="465" r:id="rId22"/>
    <p:sldId id="466" r:id="rId23"/>
    <p:sldId id="467" r:id="rId24"/>
    <p:sldId id="468" r:id="rId25"/>
    <p:sldId id="469" r:id="rId26"/>
    <p:sldId id="470" r:id="rId27"/>
    <p:sldId id="471" r:id="rId28"/>
    <p:sldId id="472" r:id="rId29"/>
    <p:sldId id="473" r:id="rId30"/>
    <p:sldId id="475" r:id="rId31"/>
    <p:sldId id="478" r:id="rId32"/>
    <p:sldId id="479" r:id="rId33"/>
    <p:sldId id="480" r:id="rId34"/>
    <p:sldId id="493" r:id="rId35"/>
    <p:sldId id="497" r:id="rId36"/>
    <p:sldId id="499" r:id="rId37"/>
    <p:sldId id="498" r:id="rId38"/>
    <p:sldId id="492" r:id="rId39"/>
    <p:sldId id="494" r:id="rId40"/>
    <p:sldId id="495" r:id="rId41"/>
    <p:sldId id="490" r:id="rId42"/>
    <p:sldId id="449" r:id="rId43"/>
    <p:sldId id="489" r:id="rId44"/>
    <p:sldId id="481" r:id="rId45"/>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D8C566-32BF-4154-93E0-7A1912A1CBCD}">
          <p14:sldIdLst>
            <p14:sldId id="428"/>
            <p14:sldId id="364"/>
            <p14:sldId id="365"/>
            <p14:sldId id="429"/>
            <p14:sldId id="366"/>
            <p14:sldId id="367"/>
            <p14:sldId id="368"/>
            <p14:sldId id="369"/>
            <p14:sldId id="374"/>
            <p14:sldId id="430"/>
            <p14:sldId id="454"/>
            <p14:sldId id="455"/>
            <p14:sldId id="456"/>
            <p14:sldId id="463"/>
            <p14:sldId id="464"/>
            <p14:sldId id="465"/>
            <p14:sldId id="466"/>
            <p14:sldId id="467"/>
            <p14:sldId id="468"/>
            <p14:sldId id="469"/>
            <p14:sldId id="470"/>
            <p14:sldId id="471"/>
            <p14:sldId id="472"/>
            <p14:sldId id="473"/>
            <p14:sldId id="475"/>
            <p14:sldId id="478"/>
            <p14:sldId id="479"/>
            <p14:sldId id="480"/>
            <p14:sldId id="493"/>
            <p14:sldId id="497"/>
            <p14:sldId id="499"/>
            <p14:sldId id="498"/>
            <p14:sldId id="492"/>
            <p14:sldId id="494"/>
            <p14:sldId id="495"/>
            <p14:sldId id="490"/>
            <p14:sldId id="449"/>
            <p14:sldId id="489"/>
            <p14:sldId id="481"/>
          </p14:sldIdLst>
        </p14:section>
        <p14:section name="Untitled Section" id="{C54A38A2-942E-4500-85E0-226501F574C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6215" autoAdjust="0"/>
  </p:normalViewPr>
  <p:slideViewPr>
    <p:cSldViewPr snapToGrid="0" snapToObjects="1">
      <p:cViewPr varScale="1">
        <p:scale>
          <a:sx n="54" d="100"/>
          <a:sy n="54" d="100"/>
        </p:scale>
        <p:origin x="990"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7032"/>
    </p:cViewPr>
  </p:sorterViewPr>
  <p:notesViewPr>
    <p:cSldViewPr snapToGrid="0" snapToObjects="1">
      <p:cViewPr varScale="1">
        <p:scale>
          <a:sx n="69" d="100"/>
          <a:sy n="69" d="100"/>
        </p:scale>
        <p:origin x="1848"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1"/>
          </a:xfrm>
          <a:prstGeom prst="rect">
            <a:avLst/>
          </a:prstGeom>
        </p:spPr>
        <p:txBody>
          <a:bodyPr vert="horz" lIns="93494" tIns="46747" rIns="93494" bIns="46747" rtlCol="0"/>
          <a:lstStyle>
            <a:lvl1pPr algn="r">
              <a:defRPr sz="1200"/>
            </a:lvl1pPr>
          </a:lstStyle>
          <a:p>
            <a:endParaRPr lang="en-US"/>
          </a:p>
        </p:txBody>
      </p:sp>
      <p:sp>
        <p:nvSpPr>
          <p:cNvPr id="4" name="Footer Placeholder 3"/>
          <p:cNvSpPr>
            <a:spLocks noGrp="1"/>
          </p:cNvSpPr>
          <p:nvPr>
            <p:ph type="ftr" sz="quarter" idx="2"/>
          </p:nvPr>
        </p:nvSpPr>
        <p:spPr>
          <a:xfrm>
            <a:off x="0" y="8842030"/>
            <a:ext cx="3056414" cy="467070"/>
          </a:xfrm>
          <a:prstGeom prst="rect">
            <a:avLst/>
          </a:prstGeom>
        </p:spPr>
        <p:txBody>
          <a:bodyPr vert="horz" lIns="93494" tIns="46747" rIns="93494" bIns="46747"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0"/>
          </a:xfrm>
          <a:prstGeom prst="rect">
            <a:avLst/>
          </a:prstGeom>
        </p:spPr>
        <p:txBody>
          <a:bodyPr vert="horz" lIns="93494" tIns="46747" rIns="93494" bIns="46747" rtlCol="0" anchor="b"/>
          <a:lstStyle>
            <a:lvl1pPr algn="r">
              <a:defRPr sz="1200"/>
            </a:lvl1pPr>
          </a:lstStyle>
          <a:p>
            <a:fld id="{E198A7C6-CCE7-4FEB-87A4-1BD5303C8256}" type="slidenum">
              <a:rPr lang="en-US" smtClean="0"/>
              <a:t>‹#›</a:t>
            </a:fld>
            <a:endParaRPr lang="en-US"/>
          </a:p>
        </p:txBody>
      </p:sp>
    </p:spTree>
    <p:extLst>
      <p:ext uri="{BB962C8B-B14F-4D97-AF65-F5344CB8AC3E}">
        <p14:creationId xmlns:p14="http://schemas.microsoft.com/office/powerpoint/2010/main" val="224152044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4" tIns="46747" rIns="93494" bIns="46747" rtlCol="0"/>
          <a:lstStyle>
            <a:lvl1pPr algn="r">
              <a:defRPr sz="1200"/>
            </a:lvl1pPr>
          </a:lstStyle>
          <a:p>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3494" tIns="46747" rIns="93494" bIns="46747"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4" tIns="46747" rIns="93494" bIns="467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94" tIns="46747" rIns="93494" bIns="46747" rtlCol="0" anchor="b"/>
          <a:lstStyle>
            <a:lvl1pPr algn="r">
              <a:defRPr sz="1200"/>
            </a:lvl1pPr>
          </a:lstStyle>
          <a:p>
            <a:fld id="{B45FD8D4-6776-E84C-AB17-B5B2BAB09CBC}" type="slidenum">
              <a:rPr lang="en-US" smtClean="0"/>
              <a:t>‹#›</a:t>
            </a:fld>
            <a:endParaRPr lang="en-US"/>
          </a:p>
        </p:txBody>
      </p:sp>
    </p:spTree>
    <p:extLst>
      <p:ext uri="{BB962C8B-B14F-4D97-AF65-F5344CB8AC3E}">
        <p14:creationId xmlns:p14="http://schemas.microsoft.com/office/powerpoint/2010/main" val="3157617614"/>
      </p:ext>
    </p:extLst>
  </p:cSld>
  <p:clrMap bg1="lt1" tx1="dk1" bg2="lt2" tx2="dk2" accent1="accent1" accent2="accent2" accent3="accent3" accent4="accent4" accent5="accent5" accent6="accent6" hlink="hlink" folHlink="folHlink"/>
  <p:hf sldNum="0"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152712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239334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2642360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59376"/>
            <a:ext cx="9386888"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0" y="1186484"/>
            <a:ext cx="6636259"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2075505"/>
            <a:ext cx="6509936" cy="1748729"/>
          </a:xfrm>
        </p:spPr>
        <p:txBody>
          <a:bodyPr bIns="0" anchor="b">
            <a:normAutofit/>
          </a:bodyPr>
          <a:lstStyle>
            <a:lvl1pPr algn="ctr">
              <a:lnSpc>
                <a:spcPct val="80000"/>
              </a:lnSpc>
              <a:defRPr sz="405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19428" y="3906267"/>
            <a:ext cx="6505070" cy="1322587"/>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116665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8" y="1699589"/>
            <a:ext cx="2755857"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49925"/>
            <a:ext cx="2624234"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8836" y="803186"/>
            <a:ext cx="4711405" cy="5248622"/>
          </a:xfrm>
        </p:spPr>
        <p:txBody>
          <a:bodyPr anchor="ctr">
            <a:normAutofit/>
          </a:bodyPr>
          <a:lstStyle>
            <a:lvl1pPr marL="257175" indent="-257175">
              <a:defRPr sz="1800"/>
            </a:lvl1pPr>
            <a:lvl2pPr marL="600075" indent="-257175">
              <a:buFont typeface="Wingdings 2" panose="05020102010507070707" pitchFamily="18" charset="2"/>
              <a:buChar char=""/>
              <a:defRPr sz="1800"/>
            </a:lvl2pPr>
            <a:lvl3pPr marL="942975" indent="-257175">
              <a:buFont typeface="Wingdings" panose="05000000000000000000" pitchFamily="2" charset="2"/>
              <a:buChar char="Ø"/>
              <a:defRPr sz="1800"/>
            </a:lvl3pPr>
            <a:lvl4pPr marL="1285875" indent="-257175">
              <a:buFont typeface="Courier New" panose="02070309020205020404" pitchFamily="49" charset="0"/>
              <a:buChar char="o"/>
              <a:defRPr sz="1800"/>
            </a:lvl4pPr>
            <a:lvl5pPr marL="1628775" indent="-257175">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3" name="Picture 32">
            <a:extLst>
              <a:ext uri="{FF2B5EF4-FFF2-40B4-BE49-F238E27FC236}">
                <a16:creationId xmlns:a16="http://schemas.microsoft.com/office/drawing/2014/main" id="{CFD38BFA-689C-418C-9473-0E0FF97BD032}"/>
              </a:ext>
            </a:extLst>
          </p:cNvPr>
          <p:cNvPicPr>
            <a:picLocks noChangeAspect="1"/>
          </p:cNvPicPr>
          <p:nvPr userDrawn="1"/>
        </p:nvPicPr>
        <p:blipFill>
          <a:blip r:embed="rId2"/>
          <a:stretch>
            <a:fillRect/>
          </a:stretch>
        </p:blipFill>
        <p:spPr>
          <a:xfrm>
            <a:off x="7086421" y="5867283"/>
            <a:ext cx="2057579" cy="1371719"/>
          </a:xfrm>
          <a:prstGeom prst="rect">
            <a:avLst/>
          </a:prstGeom>
        </p:spPr>
      </p:pic>
    </p:spTree>
    <p:extLst>
      <p:ext uri="{BB962C8B-B14F-4D97-AF65-F5344CB8AC3E}">
        <p14:creationId xmlns:p14="http://schemas.microsoft.com/office/powerpoint/2010/main" val="3061923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59376"/>
            <a:ext cx="9386888"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59" y="1186484"/>
            <a:ext cx="4249609"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2074730"/>
            <a:ext cx="4117668" cy="1689390"/>
          </a:xfrm>
        </p:spPr>
        <p:txBody>
          <a:bodyPr bIns="0" anchor="b">
            <a:normAutofit/>
          </a:bodyPr>
          <a:lstStyle>
            <a:lvl1pPr algn="ctr">
              <a:defRPr sz="33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508162" y="3846851"/>
            <a:ext cx="4117667" cy="1383770"/>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016197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8" y="1699589"/>
            <a:ext cx="2755857"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0" y="2339670"/>
            <a:ext cx="2625621"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840659" y="803188"/>
            <a:ext cx="4702193"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38835" y="3672162"/>
            <a:ext cx="4704017"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17331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8" y="1699589"/>
            <a:ext cx="2755857"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2363916"/>
            <a:ext cx="2625621"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43853" y="803185"/>
            <a:ext cx="4698816" cy="68580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843979" y="1488986"/>
            <a:ext cx="4698263"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38989" y="3665887"/>
            <a:ext cx="4698311" cy="68580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38835" y="4351687"/>
            <a:ext cx="4699191"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0152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8" y="1699589"/>
            <a:ext cx="2755857"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49925"/>
            <a:ext cx="2625897" cy="2456442"/>
          </a:xfrm>
        </p:spPr>
        <p:txBody>
          <a:bodyPr/>
          <a:lstStyle>
            <a:lvl1pPr>
              <a:defRPr>
                <a:solidFill>
                  <a:srgbClr val="FFFEFF"/>
                </a:solidFill>
              </a:defRPr>
            </a:lvl1pPr>
          </a:lstStyle>
          <a:p>
            <a:r>
              <a:rPr lang="en-US"/>
              <a:t>Click to edit Master title style</a:t>
            </a:r>
            <a:endParaRPr lang="en-US" dirty="0"/>
          </a:p>
        </p:txBody>
      </p:sp>
    </p:spTree>
    <p:extLst>
      <p:ext uri="{BB962C8B-B14F-4D97-AF65-F5344CB8AC3E}">
        <p14:creationId xmlns:p14="http://schemas.microsoft.com/office/powerpoint/2010/main" val="680407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8187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8" y="1699589"/>
            <a:ext cx="2755857"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52026"/>
            <a:ext cx="2625898" cy="1223298"/>
          </a:xfrm>
        </p:spPr>
        <p:txBody>
          <a:bodyPr bIns="0" anchor="b">
            <a:noAutofit/>
          </a:bodyPr>
          <a:lstStyle>
            <a:lvl1pPr algn="ctr">
              <a:defRPr sz="24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2488" y="802809"/>
            <a:ext cx="4706276"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6474" y="3580186"/>
            <a:ext cx="2625898" cy="1221164"/>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348904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41708083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59376"/>
            <a:ext cx="9386888"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2" y="1698332"/>
            <a:ext cx="4456155"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64082" y="2360255"/>
            <a:ext cx="4332485" cy="1178032"/>
          </a:xfrm>
        </p:spPr>
        <p:txBody>
          <a:bodyPr bIns="0" anchor="b">
            <a:normAutofit/>
          </a:bodyPr>
          <a:lstStyle>
            <a:lvl1pPr>
              <a:defRPr sz="27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64082" y="3545012"/>
            <a:ext cx="4332485" cy="1274198"/>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893704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8" y="1699589"/>
            <a:ext cx="2755857"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2349926"/>
            <a:ext cx="2625897"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832488" y="794719"/>
            <a:ext cx="4706276"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1251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1" y="1699589"/>
            <a:ext cx="2755857"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2349925"/>
            <a:ext cx="2625896"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2060" y="798445"/>
            <a:ext cx="4701467"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895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20" y="2166365"/>
            <a:ext cx="8603674" cy="1739347"/>
          </a:xfrm>
        </p:spPr>
        <p:txBody>
          <a:bodyPr tIns="45720" bIns="45720" anchor="ctr">
            <a:normAutofit/>
          </a:bodyPr>
          <a:lstStyle>
            <a:lvl1pPr algn="ctr">
              <a:lnSpc>
                <a:spcPct val="80000"/>
              </a:lnSpc>
              <a:defRPr sz="4500" spc="113" baseline="0"/>
            </a:lvl1pPr>
          </a:lstStyle>
          <a:p>
            <a:r>
              <a:rPr lang="en-US"/>
              <a:t>Click to edit Master title style</a:t>
            </a:r>
            <a:endParaRPr lang="en-US" dirty="0"/>
          </a:p>
        </p:txBody>
      </p:sp>
      <p:sp>
        <p:nvSpPr>
          <p:cNvPr id="3" name="Subtitle 2"/>
          <p:cNvSpPr>
            <a:spLocks noGrp="1"/>
          </p:cNvSpPr>
          <p:nvPr>
            <p:ph type="subTitle" idx="1"/>
          </p:nvPr>
        </p:nvSpPr>
        <p:spPr>
          <a:xfrm>
            <a:off x="1143000" y="3996251"/>
            <a:ext cx="6858000" cy="1309255"/>
          </a:xfrm>
        </p:spPr>
        <p:txBody>
          <a:bodyPr>
            <a:normAutofit/>
          </a:bodyPr>
          <a:lstStyle>
            <a:lvl1pPr marL="0" indent="0" algn="ctr">
              <a:buNone/>
              <a:defRPr sz="1500"/>
            </a:lvl1pPr>
            <a:lvl2pPr marL="342900" indent="0" algn="ctr">
              <a:buNone/>
              <a:defRPr sz="1500"/>
            </a:lvl2pPr>
            <a:lvl3pPr marL="685800" indent="0" algn="ctr">
              <a:buNone/>
              <a:defRPr sz="15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8" name="Picture 7">
            <a:extLst>
              <a:ext uri="{FF2B5EF4-FFF2-40B4-BE49-F238E27FC236}">
                <a16:creationId xmlns:a16="http://schemas.microsoft.com/office/drawing/2014/main" id="{87692337-DF11-4601-85BF-7A83AE308818}"/>
              </a:ext>
            </a:extLst>
          </p:cNvPr>
          <p:cNvPicPr>
            <a:picLocks noChangeAspect="1"/>
          </p:cNvPicPr>
          <p:nvPr userDrawn="1"/>
        </p:nvPicPr>
        <p:blipFill>
          <a:blip r:embed="rId2"/>
          <a:stretch>
            <a:fillRect/>
          </a:stretch>
        </p:blipFill>
        <p:spPr>
          <a:xfrm>
            <a:off x="3220735" y="5782025"/>
            <a:ext cx="2700170" cy="1694750"/>
          </a:xfrm>
          <a:prstGeom prst="rect">
            <a:avLst/>
          </a:prstGeom>
        </p:spPr>
      </p:pic>
    </p:spTree>
    <p:extLst>
      <p:ext uri="{BB962C8B-B14F-4D97-AF65-F5344CB8AC3E}">
        <p14:creationId xmlns:p14="http://schemas.microsoft.com/office/powerpoint/2010/main" val="26774967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7" name="Picture 6">
            <a:extLst>
              <a:ext uri="{FF2B5EF4-FFF2-40B4-BE49-F238E27FC236}">
                <a16:creationId xmlns:a16="http://schemas.microsoft.com/office/drawing/2014/main" id="{462A0BF9-1374-4239-B574-642D34546B72}"/>
              </a:ext>
            </a:extLst>
          </p:cNvPr>
          <p:cNvPicPr>
            <a:picLocks noChangeAspect="1"/>
          </p:cNvPicPr>
          <p:nvPr userDrawn="1"/>
        </p:nvPicPr>
        <p:blipFill>
          <a:blip r:embed="rId2"/>
          <a:stretch>
            <a:fillRect/>
          </a:stretch>
        </p:blipFill>
        <p:spPr>
          <a:xfrm>
            <a:off x="7355542" y="6051176"/>
            <a:ext cx="1788458" cy="1276153"/>
          </a:xfrm>
          <a:prstGeom prst="rect">
            <a:avLst/>
          </a:prstGeom>
        </p:spPr>
      </p:pic>
    </p:spTree>
    <p:extLst>
      <p:ext uri="{BB962C8B-B14F-4D97-AF65-F5344CB8AC3E}">
        <p14:creationId xmlns:p14="http://schemas.microsoft.com/office/powerpoint/2010/main" val="2149133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4500" b="0" spc="113"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4010335"/>
            <a:ext cx="7886700" cy="1174639"/>
          </a:xfrm>
        </p:spPr>
        <p:txBody>
          <a:bodyPr anchor="t">
            <a:normAutofit/>
          </a:bodyPr>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18254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04008" y="2011680"/>
            <a:ext cx="3566160" cy="420624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793" y="2011680"/>
            <a:ext cx="3566160" cy="420624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4572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05256" y="1913470"/>
            <a:ext cx="3566160" cy="743094"/>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05256" y="2656566"/>
            <a:ext cx="3566160" cy="35661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73423" y="1913470"/>
            <a:ext cx="3566160" cy="743094"/>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73423" y="2656564"/>
            <a:ext cx="3566160" cy="35661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10403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94333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4992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20391317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05256" y="2120054"/>
            <a:ext cx="4594860" cy="4114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41767" y="2147487"/>
            <a:ext cx="2400300" cy="3432319"/>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98317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960120" y="2211494"/>
            <a:ext cx="4594860" cy="3931920"/>
          </a:xfrm>
          <a:solidFill>
            <a:schemeClr val="tx2">
              <a:lumMod val="60000"/>
              <a:lumOff val="40000"/>
            </a:schemeClr>
          </a:solidFill>
        </p:spPr>
        <p:txBody>
          <a:bodyPr tIns="365760" anchor="t"/>
          <a:lstStyle>
            <a:lvl1pPr marL="0" indent="0" algn="ctr">
              <a:buNone/>
              <a:defRPr sz="2400">
                <a:solidFill>
                  <a:schemeClr val="tx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843016" y="2150621"/>
            <a:ext cx="2400300" cy="3429000"/>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69284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85518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274638"/>
            <a:ext cx="180178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4638"/>
            <a:ext cx="5979968"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28124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474283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718104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9707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088237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893071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14700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3839560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07807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929770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326065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494636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108218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A45E9-4332-4BD9-8F5C-BF1F1067407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331F5BF-623D-4CC5-A719-18B0BA9A0ED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DA8FD7A-D90F-4F7B-811B-B2CB6CD9EB60}"/>
              </a:ext>
            </a:extLst>
          </p:cNvPr>
          <p:cNvSpPr>
            <a:spLocks noGrp="1"/>
          </p:cNvSpPr>
          <p:nvPr>
            <p:ph type="dt" sz="half" idx="10"/>
          </p:nvPr>
        </p:nvSpPr>
        <p:spPr/>
        <p:txBody>
          <a:bodyPr/>
          <a:lstStyle/>
          <a:p>
            <a:fld id="{8BFCC3A4-00B4-4DCC-9996-220D8F63449D}" type="datetime1">
              <a:rPr lang="en-US" smtClean="0"/>
              <a:t>9/1/2017</a:t>
            </a:fld>
            <a:endParaRPr lang="en-US"/>
          </a:p>
        </p:txBody>
      </p:sp>
      <p:sp>
        <p:nvSpPr>
          <p:cNvPr id="5" name="Footer Placeholder 4">
            <a:extLst>
              <a:ext uri="{FF2B5EF4-FFF2-40B4-BE49-F238E27FC236}">
                <a16:creationId xmlns:a16="http://schemas.microsoft.com/office/drawing/2014/main" id="{58AF680F-AFAC-4F1D-8346-8F9943E93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2C1F1-AAA9-477A-8B39-1AB85936CB5F}"/>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4185252332"/>
      </p:ext>
    </p:extLst>
  </p:cSld>
  <p:clrMapOvr>
    <a:masterClrMapping/>
  </p:clrMapOvr>
  <p:extLst mod="1">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845F-E5D0-49BE-B7E6-91E4E89F93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AE4CDD-1E2F-411A-819F-8F02BA012C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85660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1F5AF-8112-4DD1-A6AB-A817E513326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A202F79-D72C-48C4-84B3-C47A5380556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D3FD06-1219-491C-B7F8-46F05F080B02}"/>
              </a:ext>
            </a:extLst>
          </p:cNvPr>
          <p:cNvSpPr>
            <a:spLocks noGrp="1"/>
          </p:cNvSpPr>
          <p:nvPr>
            <p:ph type="dt" sz="half" idx="10"/>
          </p:nvPr>
        </p:nvSpPr>
        <p:spPr/>
        <p:txBody>
          <a:bodyPr/>
          <a:lstStyle/>
          <a:p>
            <a:fld id="{74557E27-AAD4-4D8D-A885-B89AC2BB2FF5}" type="datetime1">
              <a:rPr lang="en-US" smtClean="0"/>
              <a:t>9/1/2017</a:t>
            </a:fld>
            <a:endParaRPr lang="en-US"/>
          </a:p>
        </p:txBody>
      </p:sp>
      <p:sp>
        <p:nvSpPr>
          <p:cNvPr id="5" name="Footer Placeholder 4">
            <a:extLst>
              <a:ext uri="{FF2B5EF4-FFF2-40B4-BE49-F238E27FC236}">
                <a16:creationId xmlns:a16="http://schemas.microsoft.com/office/drawing/2014/main" id="{3B182B97-B50C-481B-A6D7-9C6D4850A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40C19-2FC6-40FB-AA7E-51218704B4C3}"/>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3707259399"/>
      </p:ext>
    </p:extLst>
  </p:cSld>
  <p:clrMapOvr>
    <a:masterClrMapping/>
  </p:clrMapOvr>
  <p:extLst mod="1">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6749-10FE-4EED-9FED-471ABC9D1E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FF316D-A90B-4264-B48F-2D6AAD3C9C15}"/>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5CB1C1-1151-4EDF-9FCA-23733B760C5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0066BB-B993-4C7B-8EF8-D2412C5B55E2}"/>
              </a:ext>
            </a:extLst>
          </p:cNvPr>
          <p:cNvSpPr>
            <a:spLocks noGrp="1"/>
          </p:cNvSpPr>
          <p:nvPr>
            <p:ph type="dt" sz="half" idx="10"/>
          </p:nvPr>
        </p:nvSpPr>
        <p:spPr/>
        <p:txBody>
          <a:bodyPr/>
          <a:lstStyle/>
          <a:p>
            <a:fld id="{435D9E25-C025-4AE2-8263-D136FF147808}" type="datetime1">
              <a:rPr lang="en-US" smtClean="0"/>
              <a:t>9/1/2017</a:t>
            </a:fld>
            <a:endParaRPr lang="en-US"/>
          </a:p>
        </p:txBody>
      </p:sp>
      <p:sp>
        <p:nvSpPr>
          <p:cNvPr id="6" name="Footer Placeholder 5">
            <a:extLst>
              <a:ext uri="{FF2B5EF4-FFF2-40B4-BE49-F238E27FC236}">
                <a16:creationId xmlns:a16="http://schemas.microsoft.com/office/drawing/2014/main" id="{C1409643-649D-4E8D-BE44-856C37388C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9A9DA-9CB7-47EB-BFA5-4B29DB01A42D}"/>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2328703406"/>
      </p:ext>
    </p:extLst>
  </p:cSld>
  <p:clrMapOvr>
    <a:masterClrMapping/>
  </p:clrMapOvr>
  <p:extLst mod="1">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4B0C-1780-4484-AFD1-47804BC07D2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3D9783-EEA7-46C7-BBE1-7CA91DAA63E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467A47E-E7B0-42CB-9A3E-A34B7D9769B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7480A2-DE35-43F3-B646-E711DA0B415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4452F06-7161-4B12-BCE7-A20A7B8E5EC0}"/>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C80578-8AA3-4D1E-A2B1-C93674503BFA}"/>
              </a:ext>
            </a:extLst>
          </p:cNvPr>
          <p:cNvSpPr>
            <a:spLocks noGrp="1"/>
          </p:cNvSpPr>
          <p:nvPr>
            <p:ph type="dt" sz="half" idx="10"/>
          </p:nvPr>
        </p:nvSpPr>
        <p:spPr/>
        <p:txBody>
          <a:bodyPr/>
          <a:lstStyle/>
          <a:p>
            <a:fld id="{E6440FC0-2997-4B39-AA95-2F7DE2416B91}" type="datetime1">
              <a:rPr lang="en-US" smtClean="0"/>
              <a:t>9/1/2017</a:t>
            </a:fld>
            <a:endParaRPr lang="en-US"/>
          </a:p>
        </p:txBody>
      </p:sp>
      <p:sp>
        <p:nvSpPr>
          <p:cNvPr id="8" name="Footer Placeholder 7">
            <a:extLst>
              <a:ext uri="{FF2B5EF4-FFF2-40B4-BE49-F238E27FC236}">
                <a16:creationId xmlns:a16="http://schemas.microsoft.com/office/drawing/2014/main" id="{6C6810E5-0630-457D-9C25-99070B478F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9160A9-EC9B-4195-A685-FCB183D7735E}"/>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106773101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36756450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B0EC-416E-4DD1-B68C-0158D5AE20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B72B27-27AC-4AE4-A537-00E01813BE24}"/>
              </a:ext>
            </a:extLst>
          </p:cNvPr>
          <p:cNvSpPr>
            <a:spLocks noGrp="1"/>
          </p:cNvSpPr>
          <p:nvPr>
            <p:ph type="dt" sz="half" idx="10"/>
          </p:nvPr>
        </p:nvSpPr>
        <p:spPr/>
        <p:txBody>
          <a:bodyPr/>
          <a:lstStyle/>
          <a:p>
            <a:fld id="{B8CFD33A-88E2-46AE-A2C1-236F7D26F4CD}" type="datetime1">
              <a:rPr lang="en-US" smtClean="0"/>
              <a:t>9/1/2017</a:t>
            </a:fld>
            <a:endParaRPr lang="en-US"/>
          </a:p>
        </p:txBody>
      </p:sp>
      <p:sp>
        <p:nvSpPr>
          <p:cNvPr id="4" name="Footer Placeholder 3">
            <a:extLst>
              <a:ext uri="{FF2B5EF4-FFF2-40B4-BE49-F238E27FC236}">
                <a16:creationId xmlns:a16="http://schemas.microsoft.com/office/drawing/2014/main" id="{59ED0A94-B9E5-4581-AB8A-1C34C6D2F5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FD4882-3F8E-4CF1-B300-236DE207EFC0}"/>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16034743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B0BC1-7F25-4855-A93D-2CDCE440A1F0}"/>
              </a:ext>
            </a:extLst>
          </p:cNvPr>
          <p:cNvSpPr>
            <a:spLocks noGrp="1"/>
          </p:cNvSpPr>
          <p:nvPr>
            <p:ph type="dt" sz="half" idx="10"/>
          </p:nvPr>
        </p:nvSpPr>
        <p:spPr/>
        <p:txBody>
          <a:bodyPr/>
          <a:lstStyle/>
          <a:p>
            <a:fld id="{94ECB864-BBC7-4FFB-9AFA-962CBC7BF253}" type="datetime1">
              <a:rPr lang="en-US" smtClean="0"/>
              <a:t>9/1/2017</a:t>
            </a:fld>
            <a:endParaRPr lang="en-US"/>
          </a:p>
        </p:txBody>
      </p:sp>
      <p:sp>
        <p:nvSpPr>
          <p:cNvPr id="3" name="Footer Placeholder 2">
            <a:extLst>
              <a:ext uri="{FF2B5EF4-FFF2-40B4-BE49-F238E27FC236}">
                <a16:creationId xmlns:a16="http://schemas.microsoft.com/office/drawing/2014/main" id="{767D8813-AF0C-4DEB-A79E-FD2CDF461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A45BC9-C2D5-47FE-8B63-8700506DAAF1}"/>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1858031122"/>
      </p:ext>
    </p:extLst>
  </p:cSld>
  <p:clrMapOvr>
    <a:masterClrMapping/>
  </p:clrMapOvr>
  <p:extLst mod="1">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1B05-BE31-4A03-BBC6-397BAD476B7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F4ED353-4963-4044-80BA-576005E3464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011B76-1403-430C-ADA7-87BBC9274B5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4EC16F4-1452-4C4F-A9B5-AB1BB9545C76}"/>
              </a:ext>
            </a:extLst>
          </p:cNvPr>
          <p:cNvSpPr>
            <a:spLocks noGrp="1"/>
          </p:cNvSpPr>
          <p:nvPr>
            <p:ph type="dt" sz="half" idx="10"/>
          </p:nvPr>
        </p:nvSpPr>
        <p:spPr/>
        <p:txBody>
          <a:bodyPr/>
          <a:lstStyle/>
          <a:p>
            <a:fld id="{1BFA34C5-B930-4532-BEE1-845AF7C21FD8}" type="datetime1">
              <a:rPr lang="en-US" smtClean="0"/>
              <a:t>9/1/2017</a:t>
            </a:fld>
            <a:endParaRPr lang="en-US"/>
          </a:p>
        </p:txBody>
      </p:sp>
      <p:sp>
        <p:nvSpPr>
          <p:cNvPr id="6" name="Footer Placeholder 5">
            <a:extLst>
              <a:ext uri="{FF2B5EF4-FFF2-40B4-BE49-F238E27FC236}">
                <a16:creationId xmlns:a16="http://schemas.microsoft.com/office/drawing/2014/main" id="{C867D725-78AF-4438-B9A5-BA4B2E2A55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442B9A-19A2-41DB-A8D9-882806905CA5}"/>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1216407550"/>
      </p:ext>
    </p:extLst>
  </p:cSld>
  <p:clrMapOvr>
    <a:masterClrMapping/>
  </p:clrMapOvr>
  <p:extLst mod="1">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4AA7C-3AD9-48DC-8358-4205F27DD59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8DBE19F-CB81-4E52-8094-E74DDDE5328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B5BA89C-EF4C-4D80-9E74-75D98983AEF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6D12B1B-8259-4F29-BE6A-C0BCC12C7137}"/>
              </a:ext>
            </a:extLst>
          </p:cNvPr>
          <p:cNvSpPr>
            <a:spLocks noGrp="1"/>
          </p:cNvSpPr>
          <p:nvPr>
            <p:ph type="dt" sz="half" idx="10"/>
          </p:nvPr>
        </p:nvSpPr>
        <p:spPr/>
        <p:txBody>
          <a:bodyPr/>
          <a:lstStyle/>
          <a:p>
            <a:fld id="{D0BF0F9F-7260-4F4B-9569-8D95AAE35593}" type="datetime1">
              <a:rPr lang="en-US" smtClean="0"/>
              <a:t>9/1/2017</a:t>
            </a:fld>
            <a:endParaRPr lang="en-US"/>
          </a:p>
        </p:txBody>
      </p:sp>
      <p:sp>
        <p:nvSpPr>
          <p:cNvPr id="6" name="Footer Placeholder 5">
            <a:extLst>
              <a:ext uri="{FF2B5EF4-FFF2-40B4-BE49-F238E27FC236}">
                <a16:creationId xmlns:a16="http://schemas.microsoft.com/office/drawing/2014/main" id="{8B1713C2-784F-4F05-8855-DB303AC49C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51AB6D-1FE7-4E4E-AB04-6C12B3C43BBE}"/>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1992921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2FB85-B4C9-424F-9CEA-B40D055EA0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94E749-E37C-4B53-9B30-D4CF309EB2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85A1B8-5B1E-4571-A6D8-9B894819A203}"/>
              </a:ext>
            </a:extLst>
          </p:cNvPr>
          <p:cNvSpPr>
            <a:spLocks noGrp="1"/>
          </p:cNvSpPr>
          <p:nvPr>
            <p:ph type="dt" sz="half" idx="10"/>
          </p:nvPr>
        </p:nvSpPr>
        <p:spPr/>
        <p:txBody>
          <a:bodyPr/>
          <a:lstStyle/>
          <a:p>
            <a:fld id="{ABB0641E-1BFC-477C-A352-453B402D561C}" type="datetime1">
              <a:rPr lang="en-US" smtClean="0"/>
              <a:t>9/1/2017</a:t>
            </a:fld>
            <a:endParaRPr lang="en-US"/>
          </a:p>
        </p:txBody>
      </p:sp>
      <p:sp>
        <p:nvSpPr>
          <p:cNvPr id="5" name="Footer Placeholder 4">
            <a:extLst>
              <a:ext uri="{FF2B5EF4-FFF2-40B4-BE49-F238E27FC236}">
                <a16:creationId xmlns:a16="http://schemas.microsoft.com/office/drawing/2014/main" id="{470A4314-30F4-4383-87C6-950671F32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E966D-E29B-4951-A1DF-5D53341F1DB4}"/>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651658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561FE8-D17C-4173-BEFF-9CE6B70B445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A4E532-61B2-4549-80C7-EB9F0D8E50C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315BA-2DCB-43E3-BA48-81DD0B1E9C9C}"/>
              </a:ext>
            </a:extLst>
          </p:cNvPr>
          <p:cNvSpPr>
            <a:spLocks noGrp="1"/>
          </p:cNvSpPr>
          <p:nvPr>
            <p:ph type="dt" sz="half" idx="10"/>
          </p:nvPr>
        </p:nvSpPr>
        <p:spPr/>
        <p:txBody>
          <a:bodyPr/>
          <a:lstStyle/>
          <a:p>
            <a:fld id="{EBBA99B8-D05B-417E-8935-D9AC59794D89}" type="datetime1">
              <a:rPr lang="en-US" smtClean="0"/>
              <a:t>9/1/2017</a:t>
            </a:fld>
            <a:endParaRPr lang="en-US"/>
          </a:p>
        </p:txBody>
      </p:sp>
      <p:sp>
        <p:nvSpPr>
          <p:cNvPr id="5" name="Footer Placeholder 4">
            <a:extLst>
              <a:ext uri="{FF2B5EF4-FFF2-40B4-BE49-F238E27FC236}">
                <a16:creationId xmlns:a16="http://schemas.microsoft.com/office/drawing/2014/main" id="{3A61DC49-C626-414E-86B4-AF6B82BAE4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E67C21-FBF7-41A4-BF36-15D5052D83EE}"/>
              </a:ext>
            </a:extLst>
          </p:cNvPr>
          <p:cNvSpPr>
            <a:spLocks noGrp="1"/>
          </p:cNvSpPr>
          <p:nvPr>
            <p:ph type="sldNum" sz="quarter" idx="12"/>
          </p:nvPr>
        </p:nvSpPr>
        <p:spPr/>
        <p:txBody>
          <a:bodyPr/>
          <a:lstStyle/>
          <a:p>
            <a:fld id="{B3F95868-0A8B-44E8-A19F-D54F57C751C0}" type="slidenum">
              <a:rPr lang="en-US" smtClean="0"/>
              <a:t>‹#›</a:t>
            </a:fld>
            <a:endParaRPr lang="en-US"/>
          </a:p>
        </p:txBody>
      </p:sp>
    </p:spTree>
    <p:extLst>
      <p:ext uri="{BB962C8B-B14F-4D97-AF65-F5344CB8AC3E}">
        <p14:creationId xmlns:p14="http://schemas.microsoft.com/office/powerpoint/2010/main" val="2676962210"/>
      </p:ext>
    </p:extLst>
  </p:cSld>
  <p:clrMapOvr>
    <a:masterClrMapping/>
  </p:clrMapOvr>
  <p:extLst mod="1">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142177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9182509"/>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D406BF8D-2E4E-4304-AA8E-C3A68CC075E6}"/>
              </a:ext>
            </a:extLst>
          </p:cNvPr>
          <p:cNvPicPr>
            <a:picLocks noChangeAspect="1"/>
          </p:cNvPicPr>
          <p:nvPr userDrawn="1"/>
        </p:nvPicPr>
        <p:blipFill>
          <a:blip r:embed="rId2"/>
          <a:stretch>
            <a:fillRect/>
          </a:stretch>
        </p:blipFill>
        <p:spPr>
          <a:xfrm>
            <a:off x="6678707" y="5867283"/>
            <a:ext cx="2465294" cy="1371719"/>
          </a:xfrm>
          <a:prstGeom prst="rect">
            <a:avLst/>
          </a:prstGeom>
        </p:spPr>
      </p:pic>
    </p:spTree>
    <p:extLst>
      <p:ext uri="{BB962C8B-B14F-4D97-AF65-F5344CB8AC3E}">
        <p14:creationId xmlns:p14="http://schemas.microsoft.com/office/powerpoint/2010/main" val="227818406"/>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8498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667877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6452" y="3602038"/>
            <a:ext cx="6751097"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0088031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457200" indent="-457200">
              <a:buSzPct val="75000"/>
              <a:buFont typeface="Wingdings" panose="05000000000000000000" pitchFamily="2" charset="2"/>
              <a:buChar char="l"/>
              <a:defRPr sz="2400"/>
            </a:lvl1pPr>
            <a:lvl2pPr marL="914400" indent="-460375">
              <a:buFont typeface="Courier New" panose="02070309020205020404" pitchFamily="49" charset="0"/>
              <a:buChar char="o"/>
              <a:defRPr sz="2400"/>
            </a:lvl2pPr>
            <a:lvl3pPr marL="1427163" indent="-515938">
              <a:buFont typeface="Wingdings" panose="05000000000000000000" pitchFamily="2" charset="2"/>
              <a:buChar char="§"/>
              <a:defRPr sz="2400"/>
            </a:lvl3pPr>
            <a:lvl4pPr marL="1828800" indent="-460375">
              <a:buSzPct val="80000"/>
              <a:buFont typeface="Wingdings" panose="05000000000000000000" pitchFamily="2" charset="2"/>
              <a:buChar char="t"/>
              <a:defRPr sz="2400"/>
            </a:lvl4pPr>
            <a:lvl5pPr marL="2286000" indent="-460375">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noFill/>
        </p:spPr>
        <p:txBody>
          <a:bodyPr>
            <a:normAutofit/>
          </a:bodyPr>
          <a:lstStyle>
            <a:lvl1pPr>
              <a:defRPr sz="4000"/>
            </a:lvl1pPr>
          </a:lstStyle>
          <a:p>
            <a:r>
              <a:rPr lang="en-US" dirty="0"/>
              <a:t>Click to edit Master title style</a:t>
            </a:r>
          </a:p>
        </p:txBody>
      </p:sp>
    </p:spTree>
    <p:extLst>
      <p:ext uri="{BB962C8B-B14F-4D97-AF65-F5344CB8AC3E}">
        <p14:creationId xmlns:p14="http://schemas.microsoft.com/office/powerpoint/2010/main" val="425431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127294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362169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1B0A5-A774-409D-B23B-4AEC8AC92F29}" type="slidenum">
              <a:rPr lang="en-US" smtClean="0"/>
              <a:t>‹#›</a:t>
            </a:fld>
            <a:endParaRPr lang="en-US"/>
          </a:p>
        </p:txBody>
      </p:sp>
    </p:spTree>
    <p:extLst>
      <p:ext uri="{BB962C8B-B14F-4D97-AF65-F5344CB8AC3E}">
        <p14:creationId xmlns:p14="http://schemas.microsoft.com/office/powerpoint/2010/main" val="2378306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8.xml"/><Relationship Id="rId7"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1B0A5-A774-409D-B23B-4AEC8AC92F29}" type="slidenum">
              <a:rPr lang="en-US" smtClean="0"/>
              <a:t>‹#›</a:t>
            </a:fld>
            <a:endParaRPr lang="en-US"/>
          </a:p>
        </p:txBody>
      </p:sp>
    </p:spTree>
    <p:extLst>
      <p:ext uri="{BB962C8B-B14F-4D97-AF65-F5344CB8AC3E}">
        <p14:creationId xmlns:p14="http://schemas.microsoft.com/office/powerpoint/2010/main" val="254919860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2358392"/>
            <a:ext cx="2624000"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76237" y="794719"/>
            <a:ext cx="4462527"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320040"/>
            <a:ext cx="2743200" cy="320040"/>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03504" y="6227064"/>
            <a:ext cx="7941564" cy="32004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320040"/>
            <a:ext cx="685800" cy="320040"/>
          </a:xfrm>
          <a:prstGeom prst="rect">
            <a:avLst/>
          </a:prstGeom>
        </p:spPr>
        <p:txBody>
          <a:bodyPr vert="horz" lIns="91440" tIns="45720" rIns="91440" bIns="45720" rtlCol="0" anchor="ctr"/>
          <a:lstStyle>
            <a:lvl1pPr algn="r">
              <a:defRPr sz="750">
                <a:solidFill>
                  <a:schemeClr val="tx1">
                    <a:tint val="75000"/>
                  </a:schemeClr>
                </a:solidFill>
              </a:defRPr>
            </a:lvl1pPr>
          </a:lstStyle>
          <a:p>
            <a:fld id="{0F8FF574-6148-44EC-A9A5-C6885D93E5DF}" type="slidenum">
              <a:rPr lang="en-US" smtClean="0"/>
              <a:t>‹#›</a:t>
            </a:fld>
            <a:endParaRPr lang="en-US"/>
          </a:p>
        </p:txBody>
      </p:sp>
    </p:spTree>
    <p:extLst>
      <p:ext uri="{BB962C8B-B14F-4D97-AF65-F5344CB8AC3E}">
        <p14:creationId xmlns:p14="http://schemas.microsoft.com/office/powerpoint/2010/main" val="126388830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ftr="0"/>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2189" y="284176"/>
            <a:ext cx="733806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02189" y="2011680"/>
            <a:ext cx="733806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1699" y="6422855"/>
            <a:ext cx="2250671" cy="365125"/>
          </a:xfrm>
          <a:prstGeom prst="rect">
            <a:avLst/>
          </a:prstGeom>
        </p:spPr>
        <p:txBody>
          <a:bodyPr vert="horz" lIns="91440" tIns="45720" rIns="45720" bIns="45720" rtlCol="0" anchor="ctr"/>
          <a:lstStyle>
            <a:lvl1pPr algn="l">
              <a:defRPr sz="788">
                <a:solidFill>
                  <a:schemeClr val="tx1"/>
                </a:solidFill>
              </a:defRPr>
            </a:lvl1pPr>
          </a:lstStyle>
          <a:p>
            <a:endParaRPr lang="en-US"/>
          </a:p>
        </p:txBody>
      </p:sp>
      <p:sp>
        <p:nvSpPr>
          <p:cNvPr id="5" name="Footer Placeholder 4"/>
          <p:cNvSpPr>
            <a:spLocks noGrp="1"/>
          </p:cNvSpPr>
          <p:nvPr>
            <p:ph type="ftr" sz="quarter" idx="3"/>
          </p:nvPr>
        </p:nvSpPr>
        <p:spPr>
          <a:xfrm>
            <a:off x="4197353" y="6422855"/>
            <a:ext cx="3783330" cy="365125"/>
          </a:xfrm>
          <a:prstGeom prst="rect">
            <a:avLst/>
          </a:prstGeom>
        </p:spPr>
        <p:txBody>
          <a:bodyPr vert="horz" lIns="91440" tIns="45720" rIns="91440" bIns="45720" rtlCol="0" anchor="ctr"/>
          <a:lstStyle>
            <a:lvl1pPr algn="r">
              <a:defRPr sz="788">
                <a:solidFill>
                  <a:schemeClr val="tx1"/>
                </a:solidFill>
              </a:defRPr>
            </a:lvl1pPr>
          </a:lstStyle>
          <a:p>
            <a:endParaRPr lang="en-US"/>
          </a:p>
        </p:txBody>
      </p:sp>
      <p:sp>
        <p:nvSpPr>
          <p:cNvPr id="6" name="Slide Number Placeholder 5"/>
          <p:cNvSpPr>
            <a:spLocks noGrp="1"/>
          </p:cNvSpPr>
          <p:nvPr>
            <p:ph type="sldNum" sz="quarter" idx="4"/>
          </p:nvPr>
        </p:nvSpPr>
        <p:spPr>
          <a:xfrm>
            <a:off x="7994195" y="6422855"/>
            <a:ext cx="709698" cy="365125"/>
          </a:xfrm>
          <a:prstGeom prst="rect">
            <a:avLst/>
          </a:prstGeom>
        </p:spPr>
        <p:txBody>
          <a:bodyPr vert="horz" lIns="45720" tIns="45720" rIns="91440" bIns="45720" rtlCol="0" anchor="ctr"/>
          <a:lstStyle>
            <a:lvl1pPr algn="l">
              <a:defRPr sz="900" b="0">
                <a:solidFill>
                  <a:schemeClr val="tx1"/>
                </a:solidFill>
              </a:defRPr>
            </a:lvl1pPr>
          </a:lstStyle>
          <a:p>
            <a:fld id="{0F8FF574-6148-44EC-A9A5-C6885D93E5DF}" type="slidenum">
              <a:rPr lang="en-US" smtClean="0"/>
              <a:t>‹#›</a:t>
            </a:fld>
            <a:endParaRPr lang="en-US"/>
          </a:p>
        </p:txBody>
      </p:sp>
    </p:spTree>
    <p:extLst>
      <p:ext uri="{BB962C8B-B14F-4D97-AF65-F5344CB8AC3E}">
        <p14:creationId xmlns:p14="http://schemas.microsoft.com/office/powerpoint/2010/main" val="3747853567"/>
      </p:ext>
    </p:extLst>
  </p:cSld>
  <p:clrMap bg1="dk1" tx1="lt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sldNum="0" hdr="0" ftr="0"/>
  <p:txStyles>
    <p:titleStyle>
      <a:lvl1pPr algn="l" defTabSz="685800" rtl="0" eaLnBrk="1" latinLnBrk="0" hangingPunct="1">
        <a:lnSpc>
          <a:spcPct val="85000"/>
        </a:lnSpc>
        <a:spcBef>
          <a:spcPct val="0"/>
        </a:spcBef>
        <a:buNone/>
        <a:defRPr sz="3000" kern="1200" cap="all" baseline="0">
          <a:solidFill>
            <a:schemeClr val="bg2"/>
          </a:solidFill>
          <a:latin typeface="+mj-lt"/>
          <a:ea typeface="+mj-ea"/>
          <a:cs typeface="+mj-cs"/>
        </a:defRPr>
      </a:lvl1pPr>
    </p:titleStyle>
    <p:bodyStyle>
      <a:lvl1pPr marL="137160" indent="-137160" algn="l" defTabSz="685800" rtl="0" eaLnBrk="1" latinLnBrk="0" hangingPunct="1">
        <a:lnSpc>
          <a:spcPct val="90000"/>
        </a:lnSpc>
        <a:spcBef>
          <a:spcPts val="900"/>
        </a:spcBef>
        <a:spcAft>
          <a:spcPts val="150"/>
        </a:spcAft>
        <a:buClr>
          <a:schemeClr val="tx1"/>
        </a:buClr>
        <a:buFont typeface="Wingdings" pitchFamily="2" charset="2"/>
        <a:buChar char=""/>
        <a:defRPr sz="1650" kern="1200">
          <a:solidFill>
            <a:schemeClr val="tx1"/>
          </a:solidFill>
          <a:latin typeface="+mn-lt"/>
          <a:ea typeface="+mn-ea"/>
          <a:cs typeface="+mn-cs"/>
        </a:defRPr>
      </a:lvl1pPr>
      <a:lvl2pPr marL="308610" indent="-137160" algn="l" defTabSz="685800" rtl="0" eaLnBrk="1" latinLnBrk="0" hangingPunct="1">
        <a:lnSpc>
          <a:spcPct val="90000"/>
        </a:lnSpc>
        <a:spcBef>
          <a:spcPts val="150"/>
        </a:spcBef>
        <a:spcAft>
          <a:spcPts val="300"/>
        </a:spcAft>
        <a:buClr>
          <a:schemeClr val="tx1"/>
        </a:buClr>
        <a:buFont typeface="Wingdings" pitchFamily="2" charset="2"/>
        <a:buChar char=""/>
        <a:defRPr sz="1500" kern="1200">
          <a:solidFill>
            <a:schemeClr val="tx1"/>
          </a:solidFill>
          <a:latin typeface="+mn-lt"/>
          <a:ea typeface="+mn-ea"/>
          <a:cs typeface="+mn-cs"/>
        </a:defRPr>
      </a:lvl2pPr>
      <a:lvl3pPr marL="480060" indent="-137160" algn="l" defTabSz="685800" rtl="0" eaLnBrk="1" latinLnBrk="0" hangingPunct="1">
        <a:lnSpc>
          <a:spcPct val="90000"/>
        </a:lnSpc>
        <a:spcBef>
          <a:spcPts val="150"/>
        </a:spcBef>
        <a:spcAft>
          <a:spcPts val="300"/>
        </a:spcAft>
        <a:buClr>
          <a:schemeClr val="tx1"/>
        </a:buClr>
        <a:buFont typeface="Wingdings" pitchFamily="2" charset="2"/>
        <a:buChar char=""/>
        <a:defRPr sz="1350" kern="1200">
          <a:solidFill>
            <a:schemeClr val="tx1"/>
          </a:solidFill>
          <a:latin typeface="+mn-lt"/>
          <a:ea typeface="+mn-ea"/>
          <a:cs typeface="+mn-cs"/>
        </a:defRPr>
      </a:lvl3pPr>
      <a:lvl4pPr marL="65151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4pPr>
      <a:lvl5pPr marL="82296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5pPr>
      <a:lvl6pPr marL="9634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6pPr>
      <a:lvl7pPr marL="11038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7pPr>
      <a:lvl8pPr marL="12217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8pPr>
      <a:lvl9pPr marL="13546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3CFA935-6E27-4902-B5F2-6DDC99DF22E2}" type="datetimeFigureOut">
              <a:rPr lang="en-US" smtClean="0">
                <a:solidFill>
                  <a:prstClr val="white">
                    <a:tint val="75000"/>
                  </a:prstClr>
                </a:solidFill>
              </a:rPr>
              <a:pPr/>
              <a:t>9/1/2017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076A97-B5EC-4CF9-8797-01A6E7713DF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13725466"/>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6A2FE-8A15-457F-BC0D-F5063BBAA4F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5611F-4D0D-4DE6-AD76-F9F58835D29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55616C-7495-4394-A299-4DFF9E82913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17A9E53-3959-4F76-B650-228A3AF28851}" type="datetime1">
              <a:rPr lang="en-US" smtClean="0"/>
              <a:t>9/1/2017</a:t>
            </a:fld>
            <a:endParaRPr lang="en-US"/>
          </a:p>
        </p:txBody>
      </p:sp>
      <p:sp>
        <p:nvSpPr>
          <p:cNvPr id="5" name="Footer Placeholder 4">
            <a:extLst>
              <a:ext uri="{FF2B5EF4-FFF2-40B4-BE49-F238E27FC236}">
                <a16:creationId xmlns:a16="http://schemas.microsoft.com/office/drawing/2014/main" id="{0036F827-0056-4D9E-84A2-E16ADAFC8AD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4B6D84-040C-4228-B072-1DFBB4082A1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F95868-0A8B-44E8-A19F-D54F57C751C0}" type="slidenum">
              <a:rPr lang="en-US" smtClean="0"/>
              <a:t>‹#›</a:t>
            </a:fld>
            <a:endParaRPr lang="en-US"/>
          </a:p>
        </p:txBody>
      </p:sp>
    </p:spTree>
    <p:extLst>
      <p:ext uri="{BB962C8B-B14F-4D97-AF65-F5344CB8AC3E}">
        <p14:creationId xmlns:p14="http://schemas.microsoft.com/office/powerpoint/2010/main" val="144521180"/>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solidFill>
            <a:schemeClr val="tx1"/>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4908817"/>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461963" indent="-461963" algn="l" defTabSz="914400" rtl="0" eaLnBrk="1" latinLnBrk="0" hangingPunct="1">
        <a:lnSpc>
          <a:spcPct val="90000"/>
        </a:lnSpc>
        <a:spcBef>
          <a:spcPts val="1000"/>
        </a:spcBef>
        <a:buSzPct val="150000"/>
        <a:buFont typeface="Arial" panose="020B0604020202020204" pitchFamily="34" charset="0"/>
        <a:buChar char="•"/>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SzPct val="90000"/>
        <a:buFont typeface="Courier New" panose="02070309020205020404" pitchFamily="49" charset="0"/>
        <a:buChar char="o"/>
        <a:defRPr sz="2800" kern="1200">
          <a:solidFill>
            <a:schemeClr val="tx1"/>
          </a:solidFill>
          <a:latin typeface="+mn-lt"/>
          <a:ea typeface="+mn-ea"/>
          <a:cs typeface="+mn-cs"/>
        </a:defRPr>
      </a:lvl2pPr>
      <a:lvl3pPr marL="1376363" indent="-461963" algn="l" defTabSz="914400" rtl="0" eaLnBrk="1" latinLnBrk="0" hangingPunct="1">
        <a:lnSpc>
          <a:spcPct val="90000"/>
        </a:lnSpc>
        <a:spcBef>
          <a:spcPts val="500"/>
        </a:spcBef>
        <a:buFont typeface="Wingdings" panose="05000000000000000000" pitchFamily="2" charset="2"/>
        <a:buChar char="§"/>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s"/>
        <a:defRPr sz="2800" kern="1200">
          <a:solidFill>
            <a:schemeClr val="tx1"/>
          </a:solidFill>
          <a:latin typeface="+mn-lt"/>
          <a:ea typeface="+mn-ea"/>
          <a:cs typeface="+mn-cs"/>
        </a:defRPr>
      </a:lvl4pPr>
      <a:lvl5pPr marL="2290763" indent="-461963"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490A167-DFE8-4853-8038-3874B4F02B73}"/>
              </a:ext>
            </a:extLst>
          </p:cNvPr>
          <p:cNvSpPr txBox="1"/>
          <p:nvPr/>
        </p:nvSpPr>
        <p:spPr>
          <a:xfrm>
            <a:off x="-74691" y="2289961"/>
            <a:ext cx="9288855" cy="1538883"/>
          </a:xfrm>
          <a:prstGeom prst="rect">
            <a:avLst/>
          </a:prstGeom>
          <a:solidFill>
            <a:schemeClr val="tx1"/>
          </a:solidFill>
        </p:spPr>
        <p:txBody>
          <a:bodyPr wrap="square" rtlCol="0">
            <a:spAutoFit/>
          </a:bodyPr>
          <a:lstStyle/>
          <a:p>
            <a:pPr algn="ctr" defTabSz="342900"/>
            <a:r>
              <a:rPr lang="en-US" sz="3300" i="1" dirty="0">
                <a:solidFill>
                  <a:srgbClr val="099BDD"/>
                </a:solidFill>
                <a:latin typeface="Corbel" panose="020B0503020204020204"/>
              </a:rPr>
              <a:t>Legislative and Legal Update Potpourri</a:t>
            </a:r>
          </a:p>
          <a:p>
            <a:pPr algn="ctr" defTabSz="342900"/>
            <a:endParaRPr lang="en-US" sz="3300" dirty="0">
              <a:solidFill>
                <a:srgbClr val="099BDD"/>
              </a:solidFill>
              <a:latin typeface="Corbel" panose="020B0503020204020204"/>
            </a:endParaRPr>
          </a:p>
          <a:p>
            <a:pPr algn="ctr" defTabSz="342900"/>
            <a:r>
              <a:rPr lang="en-US" sz="2800" dirty="0">
                <a:solidFill>
                  <a:srgbClr val="099BDD"/>
                </a:solidFill>
                <a:latin typeface="Corbel" panose="020B0503020204020204"/>
              </a:rPr>
              <a:t>NCCAT Fall Conference For Curriculum Leaders</a:t>
            </a:r>
          </a:p>
        </p:txBody>
      </p:sp>
      <p:sp>
        <p:nvSpPr>
          <p:cNvPr id="3" name="Subtitle 2">
            <a:extLst>
              <a:ext uri="{FF2B5EF4-FFF2-40B4-BE49-F238E27FC236}">
                <a16:creationId xmlns:a16="http://schemas.microsoft.com/office/drawing/2014/main" id="{917EBD24-31D7-4F90-ADC8-D89EAEBBEE2C}"/>
              </a:ext>
            </a:extLst>
          </p:cNvPr>
          <p:cNvSpPr>
            <a:spLocks noGrp="1"/>
          </p:cNvSpPr>
          <p:nvPr>
            <p:ph type="subTitle" idx="1"/>
          </p:nvPr>
        </p:nvSpPr>
        <p:spPr>
          <a:xfrm>
            <a:off x="1323622" y="4510884"/>
            <a:ext cx="6505070" cy="2134615"/>
          </a:xfrm>
        </p:spPr>
        <p:txBody>
          <a:bodyPr>
            <a:noAutofit/>
          </a:bodyPr>
          <a:lstStyle/>
          <a:p>
            <a:pPr>
              <a:lnSpc>
                <a:spcPct val="100000"/>
              </a:lnSpc>
              <a:spcBef>
                <a:spcPts val="0"/>
              </a:spcBef>
              <a:spcAft>
                <a:spcPts val="0"/>
              </a:spcAft>
            </a:pPr>
            <a:r>
              <a:rPr lang="en-US" sz="2200" dirty="0"/>
              <a:t>Chris Campbell</a:t>
            </a:r>
          </a:p>
          <a:p>
            <a:pPr>
              <a:lnSpc>
                <a:spcPct val="100000"/>
              </a:lnSpc>
              <a:spcBef>
                <a:spcPts val="0"/>
              </a:spcBef>
              <a:spcAft>
                <a:spcPts val="0"/>
              </a:spcAft>
            </a:pPr>
            <a:r>
              <a:rPr lang="en-US" sz="2200" dirty="0"/>
              <a:t>Campbell Shatley, PLLC</a:t>
            </a:r>
          </a:p>
          <a:p>
            <a:pPr>
              <a:lnSpc>
                <a:spcPct val="100000"/>
              </a:lnSpc>
              <a:spcBef>
                <a:spcPts val="0"/>
              </a:spcBef>
              <a:spcAft>
                <a:spcPts val="0"/>
              </a:spcAft>
            </a:pPr>
            <a:r>
              <a:rPr lang="en-US" sz="2200" dirty="0"/>
              <a:t>674 Merrimon Ave., Suite 210</a:t>
            </a:r>
          </a:p>
          <a:p>
            <a:pPr>
              <a:lnSpc>
                <a:spcPct val="100000"/>
              </a:lnSpc>
              <a:spcBef>
                <a:spcPts val="0"/>
              </a:spcBef>
              <a:spcAft>
                <a:spcPts val="0"/>
              </a:spcAft>
            </a:pPr>
            <a:r>
              <a:rPr lang="en-US" sz="2200" dirty="0"/>
              <a:t>Asheville, NC  28804</a:t>
            </a:r>
          </a:p>
          <a:p>
            <a:pPr>
              <a:lnSpc>
                <a:spcPct val="100000"/>
              </a:lnSpc>
              <a:spcBef>
                <a:spcPts val="0"/>
              </a:spcBef>
              <a:spcAft>
                <a:spcPts val="0"/>
              </a:spcAft>
            </a:pPr>
            <a:r>
              <a:rPr lang="en-US" sz="2200" dirty="0"/>
              <a:t>(828) 378-0064</a:t>
            </a:r>
          </a:p>
        </p:txBody>
      </p:sp>
      <p:sp>
        <p:nvSpPr>
          <p:cNvPr id="4" name="TextBox 3">
            <a:extLst>
              <a:ext uri="{FF2B5EF4-FFF2-40B4-BE49-F238E27FC236}">
                <a16:creationId xmlns:a16="http://schemas.microsoft.com/office/drawing/2014/main" id="{AD85823B-E174-41B1-84E6-044BF53248B6}"/>
              </a:ext>
            </a:extLst>
          </p:cNvPr>
          <p:cNvSpPr txBox="1"/>
          <p:nvPr/>
        </p:nvSpPr>
        <p:spPr>
          <a:xfrm>
            <a:off x="3139252" y="696073"/>
            <a:ext cx="2702459" cy="430887"/>
          </a:xfrm>
          <a:prstGeom prst="rect">
            <a:avLst/>
          </a:prstGeom>
          <a:noFill/>
        </p:spPr>
        <p:txBody>
          <a:bodyPr wrap="square" rtlCol="0">
            <a:spAutoFit/>
          </a:bodyPr>
          <a:lstStyle/>
          <a:p>
            <a:pPr algn="ctr" defTabSz="342900"/>
            <a:r>
              <a:rPr lang="en-US" sz="2200" dirty="0">
                <a:solidFill>
                  <a:srgbClr val="FFFFFF"/>
                </a:solidFill>
                <a:latin typeface="Corbel" panose="020B0503020204020204"/>
              </a:rPr>
              <a:t>September 6, 2017</a:t>
            </a:r>
          </a:p>
        </p:txBody>
      </p:sp>
    </p:spTree>
    <p:extLst>
      <p:ext uri="{BB962C8B-B14F-4D97-AF65-F5344CB8AC3E}">
        <p14:creationId xmlns:p14="http://schemas.microsoft.com/office/powerpoint/2010/main" val="419468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E2F140-587D-49A7-A873-A8DF2EFF8258}"/>
              </a:ext>
            </a:extLst>
          </p:cNvPr>
          <p:cNvSpPr>
            <a:spLocks noGrp="1"/>
          </p:cNvSpPr>
          <p:nvPr>
            <p:ph type="ctrTitle"/>
          </p:nvPr>
        </p:nvSpPr>
        <p:spPr/>
        <p:txBody>
          <a:bodyPr/>
          <a:lstStyle/>
          <a:p>
            <a:r>
              <a:rPr lang="en-US" dirty="0"/>
              <a:t>Legislative Update</a:t>
            </a:r>
          </a:p>
        </p:txBody>
      </p:sp>
      <p:sp>
        <p:nvSpPr>
          <p:cNvPr id="5" name="Subtitle 4">
            <a:extLst>
              <a:ext uri="{FF2B5EF4-FFF2-40B4-BE49-F238E27FC236}">
                <a16:creationId xmlns:a16="http://schemas.microsoft.com/office/drawing/2014/main" id="{48FCF122-6173-499F-9371-35151C8DAD57}"/>
              </a:ext>
            </a:extLst>
          </p:cNvPr>
          <p:cNvSpPr>
            <a:spLocks noGrp="1"/>
          </p:cNvSpPr>
          <p:nvPr>
            <p:ph type="subTitle" idx="1"/>
          </p:nvPr>
        </p:nvSpPr>
        <p:spPr/>
        <p:txBody>
          <a:bodyPr/>
          <a:lstStyle/>
          <a:p>
            <a:pPr>
              <a:spcBef>
                <a:spcPts val="0"/>
              </a:spcBef>
            </a:pPr>
            <a:r>
              <a:rPr lang="en-US" dirty="0"/>
              <a:t>** Special Thanks to Leanne Winner, </a:t>
            </a:r>
          </a:p>
          <a:p>
            <a:pPr>
              <a:spcBef>
                <a:spcPts val="0"/>
              </a:spcBef>
            </a:pPr>
            <a:r>
              <a:rPr lang="en-US" dirty="0"/>
              <a:t>Director of Governmental Relations for NCSBA,</a:t>
            </a:r>
          </a:p>
          <a:p>
            <a:pPr>
              <a:spcBef>
                <a:spcPts val="0"/>
              </a:spcBef>
            </a:pPr>
            <a:r>
              <a:rPr lang="en-US" dirty="0"/>
              <a:t>for the slides in this section.  </a:t>
            </a:r>
          </a:p>
        </p:txBody>
      </p:sp>
    </p:spTree>
    <p:extLst>
      <p:ext uri="{BB962C8B-B14F-4D97-AF65-F5344CB8AC3E}">
        <p14:creationId xmlns:p14="http://schemas.microsoft.com/office/powerpoint/2010/main" val="1734104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00200" y="228600"/>
            <a:ext cx="5939154" cy="990600"/>
          </a:xfrm>
        </p:spPr>
        <p:txBody>
          <a:bodyPr>
            <a:normAutofit fontScale="90000"/>
          </a:bodyPr>
          <a:lstStyle/>
          <a:p>
            <a:pPr algn="ctr"/>
            <a:r>
              <a:rPr lang="en-US" sz="3600" b="1" cap="small" dirty="0">
                <a:solidFill>
                  <a:schemeClr val="accent1"/>
                </a:solidFill>
              </a:rPr>
              <a:t>HB 13/Class Sizes in K-3</a:t>
            </a:r>
            <a:br>
              <a:rPr lang="en-US" sz="3600" b="1" cap="small" dirty="0">
                <a:solidFill>
                  <a:schemeClr val="accent1"/>
                </a:solidFill>
              </a:rPr>
            </a:br>
            <a:r>
              <a:rPr lang="en-US" sz="3600" b="1" cap="small" dirty="0">
                <a:solidFill>
                  <a:schemeClr val="accent1"/>
                </a:solidFill>
              </a:rPr>
              <a:t>Ratio Comparisons</a:t>
            </a:r>
          </a:p>
        </p:txBody>
      </p:sp>
      <p:pic>
        <p:nvPicPr>
          <p:cNvPr id="9" name="Picture 8">
            <a:extLst>
              <a:ext uri="{FF2B5EF4-FFF2-40B4-BE49-F238E27FC236}">
                <a16:creationId xmlns:a16="http://schemas.microsoft.com/office/drawing/2014/main" id="{AF7718C0-A0A2-49D3-9A9B-B8FE4DB5EE4C}"/>
              </a:ext>
            </a:extLst>
          </p:cNvPr>
          <p:cNvPicPr>
            <a:picLocks noChangeAspect="1"/>
          </p:cNvPicPr>
          <p:nvPr/>
        </p:nvPicPr>
        <p:blipFill>
          <a:blip r:embed="rId2"/>
          <a:stretch>
            <a:fillRect/>
          </a:stretch>
        </p:blipFill>
        <p:spPr>
          <a:xfrm>
            <a:off x="152400" y="1524000"/>
            <a:ext cx="8991600" cy="3810000"/>
          </a:xfrm>
          <a:prstGeom prst="rect">
            <a:avLst/>
          </a:prstGeom>
        </p:spPr>
      </p:pic>
      <p:sp>
        <p:nvSpPr>
          <p:cNvPr id="2" name="Arrow: Right 1">
            <a:extLst>
              <a:ext uri="{FF2B5EF4-FFF2-40B4-BE49-F238E27FC236}">
                <a16:creationId xmlns:a16="http://schemas.microsoft.com/office/drawing/2014/main" id="{80B52A45-846E-4339-9147-653287DA7360}"/>
              </a:ext>
            </a:extLst>
          </p:cNvPr>
          <p:cNvSpPr/>
          <p:nvPr/>
        </p:nvSpPr>
        <p:spPr>
          <a:xfrm rot="16200000">
            <a:off x="8007213" y="55797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Arrow: Right 4">
            <a:extLst>
              <a:ext uri="{FF2B5EF4-FFF2-40B4-BE49-F238E27FC236}">
                <a16:creationId xmlns:a16="http://schemas.microsoft.com/office/drawing/2014/main" id="{6CFA2786-AD11-4435-8E1F-28904CF14EB8}"/>
              </a:ext>
            </a:extLst>
          </p:cNvPr>
          <p:cNvSpPr/>
          <p:nvPr/>
        </p:nvSpPr>
        <p:spPr>
          <a:xfrm rot="16200000">
            <a:off x="8412480" y="55797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ACAEF3E7-72F3-4905-A491-89B8C9939F91}"/>
              </a:ext>
            </a:extLst>
          </p:cNvPr>
          <p:cNvSpPr/>
          <p:nvPr/>
        </p:nvSpPr>
        <p:spPr>
          <a:xfrm rot="16200000">
            <a:off x="7537821" y="55797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15D94360-6894-4865-A485-FD49BE0138EB}"/>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5391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04786"/>
            <a:ext cx="8305800" cy="4813709"/>
          </a:xfrm>
        </p:spPr>
        <p:txBody>
          <a:bodyPr>
            <a:normAutofit lnSpcReduction="10000"/>
          </a:bodyPr>
          <a:lstStyle/>
          <a:p>
            <a:endParaRPr lang="en-US" sz="2600" dirty="0"/>
          </a:p>
          <a:p>
            <a:pPr marL="461963" indent="-461963"/>
            <a:r>
              <a:rPr lang="en-US" sz="2800" dirty="0"/>
              <a:t>Funds for K-3 program enhancement teachers cannot be generated from classroom teacher allotment beginning 2018-19</a:t>
            </a:r>
          </a:p>
          <a:p>
            <a:pPr marL="461963" indent="-461963"/>
            <a:endParaRPr lang="en-US" sz="2800" dirty="0"/>
          </a:p>
          <a:p>
            <a:pPr marL="461963" indent="-461963"/>
            <a:r>
              <a:rPr lang="en-US" sz="2800" dirty="0"/>
              <a:t>No separate funding stream in budget </a:t>
            </a:r>
          </a:p>
          <a:p>
            <a:pPr marL="1141413" lvl="1" indent="-461963">
              <a:buFont typeface="Courier New" panose="02070309020205020404" pitchFamily="49" charset="0"/>
              <a:buChar char="o"/>
            </a:pPr>
            <a:r>
              <a:rPr lang="en-US" sz="2500" b="1" i="1" u="sng" dirty="0"/>
              <a:t>2018 session begins in May!!!</a:t>
            </a:r>
          </a:p>
          <a:p>
            <a:pPr marL="461963" indent="-461963"/>
            <a:endParaRPr lang="en-US" sz="2800" b="1" dirty="0"/>
          </a:p>
          <a:p>
            <a:pPr marL="461963" indent="-461963"/>
            <a:r>
              <a:rPr lang="en-US" sz="2800" b="1" dirty="0"/>
              <a:t>Budget Technical Corrections (HB 528)</a:t>
            </a:r>
          </a:p>
          <a:p>
            <a:pPr marL="1141413" lvl="1" indent="-461963">
              <a:buFont typeface="Courier New" panose="02070309020205020404" pitchFamily="49" charset="0"/>
              <a:buChar char="o"/>
            </a:pPr>
            <a:r>
              <a:rPr lang="en-US" sz="2800" b="1" dirty="0"/>
              <a:t>Intent </a:t>
            </a:r>
            <a:r>
              <a:rPr lang="en-US" sz="2800" dirty="0"/>
              <a:t>to establish</a:t>
            </a:r>
            <a:r>
              <a:rPr lang="en-US" sz="2800" b="1" dirty="0"/>
              <a:t> separate funding stream</a:t>
            </a:r>
            <a:r>
              <a:rPr lang="en-US" sz="2800" dirty="0"/>
              <a:t> for program enhancement teachers in 2018-19</a:t>
            </a:r>
          </a:p>
        </p:txBody>
      </p:sp>
      <p:sp>
        <p:nvSpPr>
          <p:cNvPr id="6" name="Rectangle 5">
            <a:extLst>
              <a:ext uri="{FF2B5EF4-FFF2-40B4-BE49-F238E27FC236}">
                <a16:creationId xmlns:a16="http://schemas.microsoft.com/office/drawing/2014/main" id="{A5E30386-4B64-4C00-9D37-E8E01E45E980}"/>
              </a:ext>
            </a:extLst>
          </p:cNvPr>
          <p:cNvSpPr/>
          <p:nvPr/>
        </p:nvSpPr>
        <p:spPr>
          <a:xfrm>
            <a:off x="1295400" y="328136"/>
            <a:ext cx="6400799" cy="206210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HB 13 – Program Enhancement Teachers</a:t>
            </a:r>
            <a:endParaRPr kumimoji="0" lang="en-US" sz="4400" b="1" i="0" u="none" strike="noStrike" kern="1200" cap="small" spc="0" normalizeH="0" baseline="0" noProof="0" dirty="0">
              <a:ln>
                <a:noFill/>
              </a:ln>
              <a:solidFill>
                <a:srgbClr val="4472C4"/>
              </a:solidFill>
              <a:effectLst>
                <a:glow rad="63500">
                  <a:srgbClr val="4472C4">
                    <a:satMod val="175000"/>
                    <a:alpha val="40000"/>
                  </a:srgbClr>
                </a:glo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0917B162-3012-44F8-8941-D84BAF2A4980}"/>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6934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334000"/>
          </a:xfrm>
        </p:spPr>
        <p:txBody>
          <a:bodyPr>
            <a:normAutofit fontScale="25000" lnSpcReduction="20000"/>
          </a:bodyPr>
          <a:lstStyle/>
          <a:p>
            <a:endParaRPr lang="en-US" sz="2600" dirty="0"/>
          </a:p>
          <a:p>
            <a:endParaRPr lang="en-US" sz="2800" dirty="0"/>
          </a:p>
          <a:p>
            <a:pPr marL="461963" indent="-461963"/>
            <a:r>
              <a:rPr lang="en-US" sz="9600" dirty="0"/>
              <a:t>Reporting requirements for LEAs: Every </a:t>
            </a:r>
            <a:r>
              <a:rPr lang="en-US" sz="9600" b="1" dirty="0"/>
              <a:t>October &amp; February</a:t>
            </a:r>
          </a:p>
          <a:p>
            <a:endParaRPr lang="en-US" sz="9600" dirty="0"/>
          </a:p>
          <a:p>
            <a:pPr marL="461963" indent="-461963"/>
            <a:r>
              <a:rPr lang="en-US" sz="9600" dirty="0"/>
              <a:t>EVERY class/school/grade level:</a:t>
            </a:r>
          </a:p>
          <a:p>
            <a:pPr marL="1141413" lvl="1" indent="-452438">
              <a:buFont typeface="Courier New" panose="02070309020205020404" pitchFamily="49" charset="0"/>
              <a:buChar char="o"/>
            </a:pPr>
            <a:r>
              <a:rPr lang="en-US" sz="9600" dirty="0"/>
              <a:t>Teacher duties</a:t>
            </a:r>
          </a:p>
          <a:p>
            <a:pPr marL="1141413" lvl="1" indent="-452438">
              <a:buFont typeface="Courier New" panose="02070309020205020404" pitchFamily="49" charset="0"/>
              <a:buChar char="o"/>
            </a:pPr>
            <a:r>
              <a:rPr lang="en-US" sz="9600" b="1" dirty="0"/>
              <a:t>Source of funds </a:t>
            </a:r>
            <a:r>
              <a:rPr lang="en-US" sz="9600" dirty="0"/>
              <a:t>to pay teacher</a:t>
            </a:r>
          </a:p>
          <a:p>
            <a:pPr marL="1141413" lvl="1" indent="-452438">
              <a:buFont typeface="Courier New" panose="02070309020205020404" pitchFamily="49" charset="0"/>
              <a:buChar char="o"/>
            </a:pPr>
            <a:r>
              <a:rPr lang="en-US" sz="9600" dirty="0"/>
              <a:t># students assigned to class</a:t>
            </a:r>
          </a:p>
          <a:p>
            <a:pPr marL="1141413" lvl="1" indent="-452438">
              <a:buFont typeface="Courier New" panose="02070309020205020404" pitchFamily="49" charset="0"/>
              <a:buChar char="o"/>
            </a:pPr>
            <a:r>
              <a:rPr lang="en-US" sz="9600" dirty="0"/>
              <a:t>Class size exceptions K-3</a:t>
            </a:r>
          </a:p>
          <a:p>
            <a:endParaRPr lang="en-US" sz="9600" dirty="0"/>
          </a:p>
          <a:p>
            <a:pPr marL="461963" indent="-461963"/>
            <a:r>
              <a:rPr lang="en-US" sz="9600" dirty="0"/>
              <a:t>EVERY school:</a:t>
            </a:r>
          </a:p>
          <a:p>
            <a:pPr marL="1141413" lvl="1" indent="-452438">
              <a:buFont typeface="Courier New" panose="02070309020205020404" pitchFamily="49" charset="0"/>
              <a:buChar char="o"/>
            </a:pPr>
            <a:r>
              <a:rPr lang="en-US" sz="9600" dirty="0"/>
              <a:t># program enhancement teachers</a:t>
            </a:r>
          </a:p>
          <a:p>
            <a:pPr marL="1141413" lvl="1" indent="-452438">
              <a:buFont typeface="Courier New" panose="02070309020205020404" pitchFamily="49" charset="0"/>
              <a:buChar char="o"/>
            </a:pPr>
            <a:r>
              <a:rPr lang="en-US" sz="9600" dirty="0"/>
              <a:t>Source of funds to pay teacher  </a:t>
            </a:r>
          </a:p>
          <a:p>
            <a:endParaRPr lang="en-US" sz="9600" dirty="0"/>
          </a:p>
          <a:p>
            <a:pPr marL="461963" indent="-461963"/>
            <a:r>
              <a:rPr lang="en-US" sz="9600" dirty="0"/>
              <a:t>Average class sizes in each of grades K-3 in LEA</a:t>
            </a:r>
          </a:p>
          <a:p>
            <a:endParaRPr lang="en-US" sz="2600" dirty="0"/>
          </a:p>
          <a:p>
            <a:pPr marL="0" indent="0">
              <a:buNone/>
            </a:pPr>
            <a:r>
              <a:rPr lang="en-US" sz="2600" dirty="0"/>
              <a:t> </a:t>
            </a:r>
            <a:endParaRPr lang="en-US" sz="2300" dirty="0"/>
          </a:p>
        </p:txBody>
      </p:sp>
      <p:sp>
        <p:nvSpPr>
          <p:cNvPr id="6" name="Rectangle 5">
            <a:extLst>
              <a:ext uri="{FF2B5EF4-FFF2-40B4-BE49-F238E27FC236}">
                <a16:creationId xmlns:a16="http://schemas.microsoft.com/office/drawing/2014/main" id="{A5E30386-4B64-4C00-9D37-E8E01E45E980}"/>
              </a:ext>
            </a:extLst>
          </p:cNvPr>
          <p:cNvSpPr/>
          <p:nvPr/>
        </p:nvSpPr>
        <p:spPr>
          <a:xfrm>
            <a:off x="1143000" y="328136"/>
            <a:ext cx="6553199" cy="138499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HB 13 – Class Size Reporting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0917B162-3012-44F8-8941-D84BAF2A4980}"/>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554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458200" cy="5867400"/>
          </a:xfrm>
        </p:spPr>
        <p:txBody>
          <a:bodyPr>
            <a:normAutofit lnSpcReduction="10000"/>
          </a:bodyPr>
          <a:lstStyle/>
          <a:p>
            <a:pPr marL="0" indent="0">
              <a:buNone/>
            </a:pPr>
            <a:r>
              <a:rPr lang="en-US" sz="2800" b="1" dirty="0">
                <a:solidFill>
                  <a:schemeClr val="accent2">
                    <a:lumMod val="50000"/>
                  </a:schemeClr>
                </a:solidFill>
              </a:rPr>
              <a:t>      </a:t>
            </a:r>
          </a:p>
          <a:p>
            <a:pPr marL="461963" indent="-461963"/>
            <a:r>
              <a:rPr lang="en-US" sz="2800" dirty="0"/>
              <a:t>Restrictions</a:t>
            </a:r>
            <a:r>
              <a:rPr lang="en-US" sz="2500" dirty="0"/>
              <a:t> </a:t>
            </a:r>
          </a:p>
          <a:p>
            <a:pPr marL="1141413" lvl="1" indent="-452438">
              <a:buFont typeface="Courier New" panose="02070309020205020404" pitchFamily="49" charset="0"/>
              <a:buChar char="o"/>
            </a:pPr>
            <a:r>
              <a:rPr lang="en-US" sz="2500" dirty="0"/>
              <a:t>NO TRANSFERS </a:t>
            </a:r>
            <a:r>
              <a:rPr lang="en-US" sz="2500" b="1" u="sng" dirty="0"/>
              <a:t>out of these </a:t>
            </a:r>
            <a:r>
              <a:rPr lang="en-US" sz="2500" b="1" dirty="0"/>
              <a:t>allotments</a:t>
            </a:r>
            <a:r>
              <a:rPr lang="en-US" sz="2500" dirty="0"/>
              <a:t>: </a:t>
            </a:r>
          </a:p>
          <a:p>
            <a:pPr marL="1719263" lvl="2" indent="-342900">
              <a:buFont typeface="Wingdings" panose="05000000000000000000" pitchFamily="2" charset="2"/>
              <a:buChar char="§"/>
            </a:pPr>
            <a:r>
              <a:rPr lang="en-US" sz="2500" dirty="0"/>
              <a:t>Children w/ Disabilities (2017-18)</a:t>
            </a:r>
          </a:p>
          <a:p>
            <a:pPr marL="1719263" lvl="2" indent="-342900">
              <a:buFont typeface="Wingdings" panose="05000000000000000000" pitchFamily="2" charset="2"/>
              <a:buChar char="§"/>
            </a:pPr>
            <a:r>
              <a:rPr lang="en-US" sz="2500" dirty="0"/>
              <a:t>Limited English Proficiency (2017-18)</a:t>
            </a:r>
          </a:p>
          <a:p>
            <a:pPr marL="1719263" lvl="2" indent="-342900">
              <a:buFont typeface="Wingdings" panose="05000000000000000000" pitchFamily="2" charset="2"/>
              <a:buChar char="§"/>
            </a:pPr>
            <a:r>
              <a:rPr lang="en-US" sz="2500" dirty="0"/>
              <a:t>Academically Gifted Children (2018-19)</a:t>
            </a:r>
          </a:p>
          <a:p>
            <a:pPr marL="1719263" lvl="2" indent="-342900">
              <a:buFont typeface="Wingdings" panose="05000000000000000000" pitchFamily="2" charset="2"/>
              <a:buChar char="§"/>
            </a:pPr>
            <a:r>
              <a:rPr lang="en-US" sz="2500" dirty="0"/>
              <a:t>Textbooks and Digital Resources (2018-19)</a:t>
            </a:r>
          </a:p>
          <a:p>
            <a:pPr lvl="1"/>
            <a:endParaRPr lang="en-US" sz="2200" dirty="0"/>
          </a:p>
          <a:p>
            <a:pPr marL="461963" indent="-461963"/>
            <a:r>
              <a:rPr lang="en-US" sz="2800" dirty="0"/>
              <a:t>Public Disclosure - </a:t>
            </a:r>
            <a:r>
              <a:rPr lang="en-US" sz="2800" u="sng" dirty="0"/>
              <a:t>&gt;</a:t>
            </a:r>
            <a:r>
              <a:rPr lang="en-US" sz="2800" dirty="0"/>
              <a:t> </a:t>
            </a:r>
            <a:r>
              <a:rPr lang="en-US" sz="2600" dirty="0"/>
              <a:t>5% Allotment Transfers</a:t>
            </a:r>
          </a:p>
          <a:p>
            <a:pPr marL="1141413" lvl="1" indent="-452438">
              <a:buFont typeface="Courier New" panose="02070309020205020404" pitchFamily="49" charset="0"/>
              <a:buChar char="o"/>
            </a:pPr>
            <a:r>
              <a:rPr lang="en-US" sz="2600" dirty="0"/>
              <a:t>Info to be posted on LEA Website</a:t>
            </a:r>
          </a:p>
          <a:p>
            <a:pPr marL="1711325" lvl="2" indent="-342900">
              <a:buFont typeface="Wingdings" panose="05000000000000000000" pitchFamily="2" charset="2"/>
              <a:buChar char="§"/>
            </a:pPr>
            <a:r>
              <a:rPr lang="en-US" sz="2300" dirty="0"/>
              <a:t>Amount of transfer</a:t>
            </a:r>
          </a:p>
          <a:p>
            <a:pPr marL="1711325" lvl="2" indent="-342900">
              <a:buFont typeface="Wingdings" panose="05000000000000000000" pitchFamily="2" charset="2"/>
              <a:buChar char="§"/>
            </a:pPr>
            <a:r>
              <a:rPr lang="en-US" sz="2300" dirty="0"/>
              <a:t>Category into which funds are transferred</a:t>
            </a:r>
          </a:p>
          <a:p>
            <a:pPr marL="1711325" lvl="2" indent="-342900">
              <a:buFont typeface="Wingdings" panose="05000000000000000000" pitchFamily="2" charset="2"/>
              <a:buChar char="§"/>
            </a:pPr>
            <a:r>
              <a:rPr lang="en-US" sz="2300" dirty="0"/>
              <a:t>Purpose code for the funds following transfer</a:t>
            </a:r>
          </a:p>
          <a:p>
            <a:pPr marL="1711325" lvl="2" indent="-342900">
              <a:buFont typeface="Wingdings" panose="05000000000000000000" pitchFamily="2" charset="2"/>
              <a:buChar char="§"/>
            </a:pPr>
            <a:r>
              <a:rPr lang="en-US" sz="2300" dirty="0"/>
              <a:t>Description of any teacher positions fully or partially funded because of the transfer   </a:t>
            </a:r>
          </a:p>
          <a:p>
            <a:pPr lvl="2"/>
            <a:endParaRPr lang="en-US" sz="1800" dirty="0"/>
          </a:p>
          <a:p>
            <a:pPr lvl="1"/>
            <a:endParaRPr lang="en-US" sz="2200" dirty="0"/>
          </a:p>
          <a:p>
            <a:pPr lvl="1"/>
            <a:endParaRPr lang="en-US" sz="1900" dirty="0"/>
          </a:p>
          <a:p>
            <a:endParaRPr lang="en-US" sz="2700" dirty="0"/>
          </a:p>
          <a:p>
            <a:pPr lvl="1"/>
            <a:endParaRPr lang="en-US" sz="2400" dirty="0"/>
          </a:p>
          <a:p>
            <a:endParaRPr lang="en-US" sz="2700" dirty="0"/>
          </a:p>
          <a:p>
            <a:endParaRPr lang="en-US" sz="2700" dirty="0"/>
          </a:p>
        </p:txBody>
      </p:sp>
      <p:sp>
        <p:nvSpPr>
          <p:cNvPr id="6" name="Rectangle 5">
            <a:extLst>
              <a:ext uri="{FF2B5EF4-FFF2-40B4-BE49-F238E27FC236}">
                <a16:creationId xmlns:a16="http://schemas.microsoft.com/office/drawing/2014/main" id="{C9DD36EB-F7FC-41C5-821C-9F1F719C7F1B}"/>
              </a:ext>
            </a:extLst>
          </p:cNvPr>
          <p:cNvSpPr/>
          <p:nvPr/>
        </p:nvSpPr>
        <p:spPr>
          <a:xfrm>
            <a:off x="2152126" y="304800"/>
            <a:ext cx="4915962"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Allotment Transfers</a:t>
            </a:r>
            <a:r>
              <a:rPr kumimoji="0" lang="en-US" sz="4400" b="0" i="0" u="none" strike="noStrike" kern="1200" cap="small" spc="0" normalizeH="0" baseline="0" noProof="0" dirty="0">
                <a:ln w="0"/>
                <a:solidFill>
                  <a:srgbClr val="5B9BD5">
                    <a:lumMod val="60000"/>
                    <a:lumOff val="40000"/>
                  </a:srgbClr>
                </a:solidFill>
                <a:effectLst>
                  <a:glow rad="63500">
                    <a:srgbClr val="4472C4">
                      <a:satMod val="175000"/>
                      <a:alpha val="40000"/>
                    </a:srgbClr>
                  </a:glow>
                </a:effectLst>
                <a:uLnTx/>
                <a:uFillTx/>
                <a:latin typeface="Calibri" panose="020F0502020204030204"/>
                <a:ea typeface="+mn-ea"/>
                <a:cs typeface="+mn-cs"/>
              </a:rPr>
              <a:t> </a:t>
            </a:r>
          </a:p>
        </p:txBody>
      </p:sp>
      <p:sp>
        <p:nvSpPr>
          <p:cNvPr id="4" name="Slide Number Placeholder 3">
            <a:extLst>
              <a:ext uri="{FF2B5EF4-FFF2-40B4-BE49-F238E27FC236}">
                <a16:creationId xmlns:a16="http://schemas.microsoft.com/office/drawing/2014/main" id="{BC6CE313-DE54-4A32-982D-76FE2A0655FF}"/>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3797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9378"/>
            <a:ext cx="8305800" cy="5303822"/>
          </a:xfrm>
        </p:spPr>
        <p:txBody>
          <a:bodyPr>
            <a:normAutofit/>
          </a:bodyPr>
          <a:lstStyle/>
          <a:p>
            <a:pPr marL="461963" indent="-461963"/>
            <a:r>
              <a:rPr lang="en-US" sz="2700" dirty="0"/>
              <a:t>ADM fully funded (in reserve for 2018-19)</a:t>
            </a:r>
          </a:p>
          <a:p>
            <a:endParaRPr lang="en-US" sz="2700" dirty="0"/>
          </a:p>
          <a:p>
            <a:pPr marL="461963" indent="-461963"/>
            <a:r>
              <a:rPr lang="en-US" sz="2700" dirty="0"/>
              <a:t>Cut in Central Office Allotment  </a:t>
            </a:r>
          </a:p>
          <a:p>
            <a:pPr marL="1031875" lvl="1" indent="-342900">
              <a:buFont typeface="Courier New" panose="02070309020205020404" pitchFamily="49" charset="0"/>
              <a:buChar char="o"/>
            </a:pPr>
            <a:r>
              <a:rPr lang="en-US" sz="2400" dirty="0"/>
              <a:t>2017-18: $7.0M recurring reduction (7.4%)</a:t>
            </a:r>
          </a:p>
          <a:p>
            <a:pPr marL="1031875" lvl="1" indent="-342900">
              <a:buFont typeface="Courier New" panose="02070309020205020404" pitchFamily="49" charset="0"/>
              <a:buChar char="o"/>
            </a:pPr>
            <a:r>
              <a:rPr lang="en-US" sz="2400" dirty="0"/>
              <a:t>2018-19: $11.0M recurring reduction (11.6%) </a:t>
            </a:r>
          </a:p>
          <a:p>
            <a:pPr marL="1031875" lvl="1" indent="-342900" defTabSz="687388">
              <a:buNone/>
            </a:pPr>
            <a:r>
              <a:rPr lang="en-US" sz="2400" dirty="0"/>
              <a:t>	[biennium </a:t>
            </a:r>
            <a:r>
              <a:rPr lang="en-US" sz="2400" dirty="0" err="1"/>
              <a:t>amt</a:t>
            </a:r>
            <a:r>
              <a:rPr lang="en-US" sz="2400" dirty="0"/>
              <a:t>]</a:t>
            </a:r>
          </a:p>
          <a:p>
            <a:pPr lvl="1"/>
            <a:endParaRPr lang="en-US" sz="2400" dirty="0"/>
          </a:p>
          <a:p>
            <a:pPr marL="461963" indent="-461963"/>
            <a:r>
              <a:rPr lang="en-US" sz="2700" dirty="0"/>
              <a:t>Children with Disabilities</a:t>
            </a:r>
          </a:p>
          <a:p>
            <a:pPr marL="1031875" lvl="1" indent="-342900">
              <a:buFont typeface="Courier New" panose="02070309020205020404" pitchFamily="49" charset="0"/>
              <a:buChar char="o"/>
            </a:pPr>
            <a:r>
              <a:rPr lang="en-US" sz="2400" dirty="0"/>
              <a:t>$6.3 M recurring increase </a:t>
            </a:r>
          </a:p>
          <a:p>
            <a:pPr lvl="1"/>
            <a:endParaRPr lang="en-US" sz="2400" dirty="0"/>
          </a:p>
          <a:p>
            <a:pPr marL="461963" indent="-461963"/>
            <a:r>
              <a:rPr lang="en-US" sz="2700" dirty="0"/>
              <a:t>Textbook/Digital Resources Allotment</a:t>
            </a:r>
          </a:p>
          <a:p>
            <a:pPr marL="1031875" lvl="1" indent="-342900">
              <a:buFont typeface="Courier New" panose="02070309020205020404" pitchFamily="49" charset="0"/>
              <a:buChar char="o"/>
            </a:pPr>
            <a:r>
              <a:rPr lang="en-US" sz="2400" dirty="0"/>
              <a:t>$11.3M nonrecurring increase</a:t>
            </a:r>
          </a:p>
          <a:p>
            <a:pPr marL="342900" lvl="1" indent="0">
              <a:buNone/>
            </a:pPr>
            <a:endParaRPr lang="en-US" sz="1900" dirty="0"/>
          </a:p>
          <a:p>
            <a:endParaRPr lang="en-US" sz="2700" dirty="0"/>
          </a:p>
          <a:p>
            <a:pPr lvl="1"/>
            <a:endParaRPr lang="en-US" sz="2400" dirty="0"/>
          </a:p>
          <a:p>
            <a:endParaRPr lang="en-US" sz="2700" dirty="0"/>
          </a:p>
          <a:p>
            <a:endParaRPr lang="en-US" sz="2700" dirty="0"/>
          </a:p>
        </p:txBody>
      </p:sp>
      <p:sp>
        <p:nvSpPr>
          <p:cNvPr id="6" name="Rectangle 5">
            <a:extLst>
              <a:ext uri="{FF2B5EF4-FFF2-40B4-BE49-F238E27FC236}">
                <a16:creationId xmlns:a16="http://schemas.microsoft.com/office/drawing/2014/main" id="{2D05D787-C20D-4B63-BD5F-DEA6CDB0A01C}"/>
              </a:ext>
            </a:extLst>
          </p:cNvPr>
          <p:cNvSpPr/>
          <p:nvPr/>
        </p:nvSpPr>
        <p:spPr>
          <a:xfrm>
            <a:off x="0" y="228600"/>
            <a:ext cx="8762999" cy="132343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Other Allotments</a:t>
            </a:r>
            <a:r>
              <a:rPr kumimoji="0" lang="en-US" sz="4400" b="0" i="0" u="none" strike="noStrike" kern="1200" cap="small" spc="0" normalizeH="0" baseline="0" noProof="0" dirty="0">
                <a:ln w="0"/>
                <a:solidFill>
                  <a:srgbClr val="5B9BD5">
                    <a:lumMod val="60000"/>
                    <a:lumOff val="40000"/>
                  </a:srgbClr>
                </a:solidFill>
                <a:effectLst>
                  <a:glow rad="63500">
                    <a:srgbClr val="4472C4">
                      <a:satMod val="175000"/>
                      <a:alpha val="40000"/>
                    </a:srgbClr>
                  </a:glow>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0F9E0197-73BA-48F9-BE71-0BEEC6539B6B}"/>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882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696" y="1403351"/>
            <a:ext cx="8433303" cy="4953000"/>
          </a:xfrm>
        </p:spPr>
        <p:txBody>
          <a:bodyPr>
            <a:normAutofit/>
          </a:bodyPr>
          <a:lstStyle/>
          <a:p>
            <a:pPr marL="461963" indent="-461963"/>
            <a:r>
              <a:rPr lang="en-US" sz="2700" dirty="0"/>
              <a:t>Cooperative Innovative High Schools Revised Allocation</a:t>
            </a:r>
          </a:p>
          <a:p>
            <a:pPr marL="1031875" lvl="1" indent="-344488">
              <a:buFont typeface="Courier New" panose="02070309020205020404" pitchFamily="49" charset="0"/>
              <a:buChar char="o"/>
            </a:pPr>
            <a:r>
              <a:rPr lang="en-US" sz="2400" dirty="0"/>
              <a:t>Current </a:t>
            </a:r>
          </a:p>
          <a:p>
            <a:pPr marL="1601788" lvl="2" indent="-233363">
              <a:buFont typeface="Wingdings" panose="05000000000000000000" pitchFamily="2" charset="2"/>
              <a:buChar char="§"/>
            </a:pPr>
            <a:r>
              <a:rPr lang="en-US" sz="2100" dirty="0"/>
              <a:t>Most schools receive $313,646 each year</a:t>
            </a:r>
          </a:p>
          <a:p>
            <a:pPr marL="1031875" lvl="1" indent="-342900">
              <a:buFont typeface="Courier New" panose="02070309020205020404" pitchFamily="49" charset="0"/>
              <a:buChar char="o"/>
            </a:pPr>
            <a:r>
              <a:rPr lang="en-US" sz="2400" dirty="0"/>
              <a:t>Beginning in 2017-18</a:t>
            </a:r>
          </a:p>
          <a:p>
            <a:pPr marL="1601788" lvl="2" indent="-233363">
              <a:buFont typeface="Wingdings" panose="05000000000000000000" pitchFamily="2" charset="2"/>
              <a:buChar char="§"/>
            </a:pPr>
            <a:r>
              <a:rPr lang="en-US" sz="2100" dirty="0"/>
              <a:t>Tier I schools = $275,000</a:t>
            </a:r>
          </a:p>
          <a:p>
            <a:pPr marL="1601788" lvl="2" indent="-233363">
              <a:buFont typeface="Wingdings" panose="05000000000000000000" pitchFamily="2" charset="2"/>
              <a:buChar char="§"/>
            </a:pPr>
            <a:r>
              <a:rPr lang="en-US" sz="2100" dirty="0"/>
              <a:t>Tier II schools = $200,000</a:t>
            </a:r>
          </a:p>
          <a:p>
            <a:pPr marL="1601788" lvl="2" indent="-233363">
              <a:buFont typeface="Wingdings" panose="05000000000000000000" pitchFamily="2" charset="2"/>
              <a:buChar char="§"/>
            </a:pPr>
            <a:r>
              <a:rPr lang="en-US" sz="2100" dirty="0"/>
              <a:t>Tier III schools = $180,000 (+$20,000 nonrecurring in 17-18)</a:t>
            </a:r>
          </a:p>
          <a:p>
            <a:endParaRPr lang="en-US" sz="1600" dirty="0"/>
          </a:p>
          <a:p>
            <a:pPr marL="461963" indent="-461963"/>
            <a:r>
              <a:rPr lang="en-US" sz="2700" dirty="0"/>
              <a:t> Budgets aligned to actual spending:</a:t>
            </a:r>
          </a:p>
          <a:p>
            <a:pPr marL="1031875" lvl="1" indent="-342900">
              <a:buFont typeface="Courier New" panose="02070309020205020404" pitchFamily="49" charset="0"/>
              <a:buChar char="o"/>
            </a:pPr>
            <a:r>
              <a:rPr lang="en-US" sz="2100" dirty="0"/>
              <a:t>Low Wealth Supplemental Funding =  -$2 M nonrecurring</a:t>
            </a:r>
          </a:p>
          <a:p>
            <a:pPr marL="1031875" lvl="1" indent="-342900">
              <a:buFont typeface="Courier New" panose="02070309020205020404" pitchFamily="49" charset="0"/>
              <a:buChar char="o"/>
            </a:pPr>
            <a:r>
              <a:rPr lang="en-US" sz="2100" dirty="0"/>
              <a:t>Small Specialty High Schools =  -$2.2 M recurring</a:t>
            </a:r>
          </a:p>
          <a:p>
            <a:pPr marL="1031875" lvl="1" indent="-342900">
              <a:buFont typeface="Courier New" panose="02070309020205020404" pitchFamily="49" charset="0"/>
              <a:buChar char="o"/>
            </a:pPr>
            <a:r>
              <a:rPr lang="en-US" sz="2100" dirty="0"/>
              <a:t>Small County Supplemental Funding =  -$3.6 M 2017-18/ -$3.97 M 2018-19 recurring</a:t>
            </a:r>
          </a:p>
          <a:p>
            <a:pPr marL="342900" lvl="1" indent="0">
              <a:buNone/>
            </a:pPr>
            <a:endParaRPr lang="en-US" sz="1900" dirty="0"/>
          </a:p>
          <a:p>
            <a:endParaRPr lang="en-US" sz="2700" dirty="0"/>
          </a:p>
          <a:p>
            <a:pPr lvl="1"/>
            <a:endParaRPr lang="en-US" sz="2400" dirty="0"/>
          </a:p>
          <a:p>
            <a:endParaRPr lang="en-US" sz="2700" dirty="0"/>
          </a:p>
          <a:p>
            <a:endParaRPr lang="en-US" sz="2700" dirty="0"/>
          </a:p>
        </p:txBody>
      </p:sp>
      <p:sp>
        <p:nvSpPr>
          <p:cNvPr id="6" name="Rectangle 5">
            <a:extLst>
              <a:ext uri="{FF2B5EF4-FFF2-40B4-BE49-F238E27FC236}">
                <a16:creationId xmlns:a16="http://schemas.microsoft.com/office/drawing/2014/main" id="{2D05D787-C20D-4B63-BD5F-DEA6CDB0A01C}"/>
              </a:ext>
            </a:extLst>
          </p:cNvPr>
          <p:cNvSpPr/>
          <p:nvPr/>
        </p:nvSpPr>
        <p:spPr>
          <a:xfrm>
            <a:off x="0" y="228600"/>
            <a:ext cx="8762999" cy="132343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Special Program Cuts</a:t>
            </a:r>
            <a:r>
              <a:rPr kumimoji="0" lang="en-US" sz="4400" b="0" i="0" u="none" strike="noStrike" kern="1200" cap="small" spc="0" normalizeH="0" baseline="0" noProof="0" dirty="0">
                <a:ln w="0"/>
                <a:solidFill>
                  <a:srgbClr val="5B9BD5">
                    <a:lumMod val="60000"/>
                    <a:lumOff val="40000"/>
                  </a:srgbClr>
                </a:solidFill>
                <a:effectLst>
                  <a:glow rad="63500">
                    <a:srgbClr val="4472C4">
                      <a:satMod val="175000"/>
                      <a:alpha val="40000"/>
                    </a:srgbClr>
                  </a:glow>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F3DD03AF-C266-424A-AAB0-94360FBA9498}"/>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3485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5257800"/>
          </a:xfrm>
        </p:spPr>
        <p:txBody>
          <a:bodyPr>
            <a:normAutofit/>
          </a:bodyPr>
          <a:lstStyle/>
          <a:p>
            <a:pPr marL="0" indent="0">
              <a:buNone/>
            </a:pPr>
            <a:r>
              <a:rPr lang="en-US" sz="2500" dirty="0"/>
              <a:t>Department of Public Instruction and State Board of Ed</a:t>
            </a:r>
          </a:p>
          <a:p>
            <a:pPr marL="0" indent="0">
              <a:buNone/>
            </a:pPr>
            <a:endParaRPr lang="en-US" sz="2500" dirty="0"/>
          </a:p>
          <a:p>
            <a:pPr lvl="1"/>
            <a:r>
              <a:rPr lang="en-US" sz="2400" dirty="0"/>
              <a:t>Reductions</a:t>
            </a:r>
          </a:p>
          <a:p>
            <a:pPr marL="1258888" lvl="2" indent="-344488">
              <a:buFont typeface="Courier New" panose="02070309020205020404" pitchFamily="49" charset="0"/>
              <a:buChar char="o"/>
            </a:pPr>
            <a:r>
              <a:rPr lang="en-US" sz="2400" dirty="0"/>
              <a:t>$3.2M = management flexibility cut</a:t>
            </a:r>
          </a:p>
          <a:p>
            <a:pPr marL="1258888" lvl="2" indent="-344488">
              <a:buFont typeface="Courier New" panose="02070309020205020404" pitchFamily="49" charset="0"/>
              <a:buChar char="o"/>
            </a:pPr>
            <a:r>
              <a:rPr lang="en-US" sz="2400" dirty="0"/>
              <a:t>$897,486 = cut 10 DPI positions</a:t>
            </a:r>
          </a:p>
          <a:p>
            <a:pPr marL="1258888" lvl="2" indent="-344488">
              <a:buFont typeface="Courier New" panose="02070309020205020404" pitchFamily="49" charset="0"/>
              <a:buChar char="o"/>
            </a:pPr>
            <a:r>
              <a:rPr lang="en-US" sz="2400" dirty="0"/>
              <a:t>$188,030 = cut 1 SBE position</a:t>
            </a:r>
          </a:p>
          <a:p>
            <a:pPr marL="342900" lvl="1" indent="0">
              <a:buNone/>
            </a:pPr>
            <a:r>
              <a:rPr lang="en-US" sz="2400" dirty="0"/>
              <a:t>          </a:t>
            </a:r>
          </a:p>
          <a:p>
            <a:pPr lvl="1"/>
            <a:r>
              <a:rPr lang="en-US" sz="2400" dirty="0"/>
              <a:t>Increases</a:t>
            </a:r>
          </a:p>
          <a:p>
            <a:pPr marL="1258888" lvl="2" indent="-344488">
              <a:buFont typeface="Courier New" panose="02070309020205020404" pitchFamily="49" charset="0"/>
              <a:buChar char="o"/>
            </a:pPr>
            <a:r>
              <a:rPr lang="en-US" sz="2100" dirty="0"/>
              <a:t>$700,000 = add 10 new positions in Office of State Superintendent</a:t>
            </a:r>
          </a:p>
          <a:p>
            <a:pPr marL="1258888" lvl="2" indent="-344488">
              <a:buFont typeface="Courier New" panose="02070309020205020404" pitchFamily="49" charset="0"/>
              <a:buChar char="o"/>
            </a:pPr>
            <a:r>
              <a:rPr lang="en-US" sz="2100" dirty="0"/>
              <a:t>$300,000 = provide legal fees for State Superintendent (nonrecurring)</a:t>
            </a:r>
          </a:p>
          <a:p>
            <a:pPr marL="342900" lvl="1" indent="0">
              <a:buNone/>
            </a:pPr>
            <a:endParaRPr lang="en-US" sz="2400" dirty="0"/>
          </a:p>
          <a:p>
            <a:pPr lvl="1"/>
            <a:r>
              <a:rPr lang="en-US" sz="2400" dirty="0"/>
              <a:t>Net change to DPI/SBE = $3.3 M reduction</a:t>
            </a:r>
          </a:p>
          <a:p>
            <a:pPr lvl="1"/>
            <a:endParaRPr lang="en-US" sz="2100" dirty="0"/>
          </a:p>
          <a:p>
            <a:pPr marL="342900" lvl="1" indent="0">
              <a:buNone/>
            </a:pPr>
            <a:endParaRPr lang="en-US" sz="2100" dirty="0"/>
          </a:p>
          <a:p>
            <a:endParaRPr lang="en-US" sz="2400" dirty="0"/>
          </a:p>
          <a:p>
            <a:pPr lvl="1"/>
            <a:endParaRPr lang="en-US" sz="2100" dirty="0"/>
          </a:p>
          <a:p>
            <a:endParaRPr lang="en-US" sz="2700" dirty="0"/>
          </a:p>
          <a:p>
            <a:pPr lvl="1"/>
            <a:endParaRPr lang="en-US" sz="1900" dirty="0"/>
          </a:p>
          <a:p>
            <a:endParaRPr lang="en-US" sz="2700" dirty="0"/>
          </a:p>
          <a:p>
            <a:pPr lvl="1"/>
            <a:endParaRPr lang="en-US" sz="2400" dirty="0"/>
          </a:p>
          <a:p>
            <a:endParaRPr lang="en-US" sz="2700" dirty="0"/>
          </a:p>
          <a:p>
            <a:endParaRPr lang="en-US" sz="2700" dirty="0"/>
          </a:p>
        </p:txBody>
      </p:sp>
      <p:sp>
        <p:nvSpPr>
          <p:cNvPr id="6" name="Rectangle 5">
            <a:extLst>
              <a:ext uri="{FF2B5EF4-FFF2-40B4-BE49-F238E27FC236}">
                <a16:creationId xmlns:a16="http://schemas.microsoft.com/office/drawing/2014/main" id="{5631B73B-0898-4BFD-A7D6-BF926F27AD84}"/>
              </a:ext>
            </a:extLst>
          </p:cNvPr>
          <p:cNvSpPr/>
          <p:nvPr/>
        </p:nvSpPr>
        <p:spPr>
          <a:xfrm>
            <a:off x="-76492" y="228600"/>
            <a:ext cx="8763291" cy="73866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SBE &amp; DPI Budgets</a:t>
            </a:r>
          </a:p>
        </p:txBody>
      </p:sp>
      <p:sp>
        <p:nvSpPr>
          <p:cNvPr id="4" name="Slide Number Placeholder 3">
            <a:extLst>
              <a:ext uri="{FF2B5EF4-FFF2-40B4-BE49-F238E27FC236}">
                <a16:creationId xmlns:a16="http://schemas.microsoft.com/office/drawing/2014/main" id="{F1922E72-0BB1-4049-B22C-1781C4226182}"/>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865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172200"/>
          </a:xfrm>
        </p:spPr>
        <p:txBody>
          <a:bodyPr>
            <a:normAutofit lnSpcReduction="10000"/>
          </a:bodyPr>
          <a:lstStyle/>
          <a:p>
            <a:pPr marL="0" indent="0">
              <a:buNone/>
            </a:pPr>
            <a:endParaRPr lang="en-US" sz="2800" dirty="0"/>
          </a:p>
          <a:p>
            <a:endParaRPr lang="en-US" sz="2800" dirty="0"/>
          </a:p>
          <a:p>
            <a:endParaRPr lang="en-US" sz="2800" dirty="0"/>
          </a:p>
          <a:p>
            <a:pPr marL="461963" indent="-461963"/>
            <a:r>
              <a:rPr lang="en-US" sz="2800" dirty="0"/>
              <a:t>Teacher Salary Schedule</a:t>
            </a:r>
          </a:p>
          <a:p>
            <a:pPr marL="1031875" lvl="1" indent="-342900">
              <a:buFont typeface="Courier New" panose="02070309020205020404" pitchFamily="49" charset="0"/>
              <a:buChar char="o"/>
            </a:pPr>
            <a:r>
              <a:rPr lang="en-US" sz="2500" dirty="0"/>
              <a:t>Starting teacher salary remains $35,000</a:t>
            </a:r>
          </a:p>
          <a:p>
            <a:pPr marL="1031875" lvl="1" indent="-342900">
              <a:buFont typeface="Courier New" panose="02070309020205020404" pitchFamily="49" charset="0"/>
              <a:buChar char="o"/>
            </a:pPr>
            <a:r>
              <a:rPr lang="en-US" sz="2500" dirty="0"/>
              <a:t>Other steps receive increases </a:t>
            </a:r>
          </a:p>
          <a:p>
            <a:pPr marL="1031875" lvl="1" indent="-342900">
              <a:buFont typeface="Courier New" panose="02070309020205020404" pitchFamily="49" charset="0"/>
              <a:buChar char="o"/>
            </a:pPr>
            <a:r>
              <a:rPr lang="en-US" sz="2400" dirty="0"/>
              <a:t>2-year salary bands at all years of experience except years 1, 2, 15, 16</a:t>
            </a:r>
          </a:p>
          <a:p>
            <a:pPr lvl="1"/>
            <a:endParaRPr lang="en-US" sz="2500" dirty="0"/>
          </a:p>
          <a:p>
            <a:pPr marL="461963" indent="-461963"/>
            <a:r>
              <a:rPr lang="en-US" sz="2800" dirty="0"/>
              <a:t>Average salary increases: </a:t>
            </a:r>
          </a:p>
          <a:p>
            <a:pPr marL="1031875" lvl="1" indent="-342900">
              <a:buFont typeface="Courier New" panose="02070309020205020404" pitchFamily="49" charset="0"/>
              <a:buChar char="o"/>
            </a:pPr>
            <a:r>
              <a:rPr lang="en-US" sz="2700" dirty="0"/>
              <a:t>3.3% in 2017-18</a:t>
            </a:r>
          </a:p>
          <a:p>
            <a:pPr marL="1031875" lvl="1" indent="-342900">
              <a:buFont typeface="Courier New" panose="02070309020205020404" pitchFamily="49" charset="0"/>
              <a:buChar char="o"/>
            </a:pPr>
            <a:r>
              <a:rPr lang="en-US" sz="2700" dirty="0"/>
              <a:t>9.6% across 2017-19 biennium</a:t>
            </a:r>
          </a:p>
          <a:p>
            <a:pPr lvl="1"/>
            <a:endParaRPr lang="en-US" sz="2700" dirty="0"/>
          </a:p>
          <a:p>
            <a:pPr marL="461963" indent="-461963"/>
            <a:r>
              <a:rPr lang="en-US" sz="2800" dirty="0"/>
              <a:t>Veteran teachers (25+ years): $300 </a:t>
            </a:r>
            <a:r>
              <a:rPr lang="en-US" sz="2800" u="sng" dirty="0"/>
              <a:t>salary increase </a:t>
            </a:r>
            <a:r>
              <a:rPr lang="en-US" sz="2800" dirty="0"/>
              <a:t>+ $385 </a:t>
            </a:r>
            <a:r>
              <a:rPr lang="en-US" sz="2800" u="sng" dirty="0"/>
              <a:t>one-time bonus</a:t>
            </a:r>
          </a:p>
          <a:p>
            <a:endParaRPr lang="en-US" sz="2800" dirty="0"/>
          </a:p>
          <a:p>
            <a:endParaRPr lang="en-US" sz="2800" dirty="0"/>
          </a:p>
          <a:p>
            <a:endParaRPr lang="en-US" sz="2800" dirty="0"/>
          </a:p>
          <a:p>
            <a:endParaRPr lang="en-US" sz="2200" dirty="0"/>
          </a:p>
        </p:txBody>
      </p:sp>
      <p:sp>
        <p:nvSpPr>
          <p:cNvPr id="6" name="Rectangle 5">
            <a:extLst>
              <a:ext uri="{FF2B5EF4-FFF2-40B4-BE49-F238E27FC236}">
                <a16:creationId xmlns:a16="http://schemas.microsoft.com/office/drawing/2014/main" id="{A42D2289-E327-43B3-81A0-9B2BCF0EAB66}"/>
              </a:ext>
            </a:extLst>
          </p:cNvPr>
          <p:cNvSpPr/>
          <p:nvPr/>
        </p:nvSpPr>
        <p:spPr>
          <a:xfrm>
            <a:off x="1371601" y="381000"/>
            <a:ext cx="7315200" cy="73866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Teachers</a:t>
            </a:r>
          </a:p>
        </p:txBody>
      </p:sp>
      <p:sp>
        <p:nvSpPr>
          <p:cNvPr id="4" name="Slide Number Placeholder 3">
            <a:extLst>
              <a:ext uri="{FF2B5EF4-FFF2-40B4-BE49-F238E27FC236}">
                <a16:creationId xmlns:a16="http://schemas.microsoft.com/office/drawing/2014/main" id="{9AFAD51A-E77F-40BD-9C32-B64EA5478220}"/>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9541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D9F90C5-CABA-40E7-B920-59451729F04D}"/>
              </a:ext>
            </a:extLst>
          </p:cNvPr>
          <p:cNvSpPr>
            <a:spLocks noGrp="1"/>
          </p:cNvSpPr>
          <p:nvPr>
            <p:ph type="body" idx="1"/>
          </p:nvPr>
        </p:nvSpPr>
        <p:spPr>
          <a:xfrm>
            <a:off x="228600" y="1589548"/>
            <a:ext cx="5029200" cy="915527"/>
          </a:xfrm>
        </p:spPr>
        <p:txBody>
          <a:bodyPr>
            <a:noAutofit/>
          </a:bodyPr>
          <a:lstStyle/>
          <a:p>
            <a:endParaRPr lang="en-US" sz="2600" dirty="0"/>
          </a:p>
          <a:p>
            <a:r>
              <a:rPr lang="en-US" sz="2600" dirty="0">
                <a:solidFill>
                  <a:schemeClr val="accent2">
                    <a:lumMod val="50000"/>
                  </a:schemeClr>
                </a:solidFill>
              </a:rPr>
              <a:t>Acceleration on schedule for certain teachers</a:t>
            </a:r>
          </a:p>
        </p:txBody>
      </p:sp>
      <p:sp>
        <p:nvSpPr>
          <p:cNvPr id="3" name="Content Placeholder 2"/>
          <p:cNvSpPr>
            <a:spLocks noGrp="1"/>
          </p:cNvSpPr>
          <p:nvPr>
            <p:ph sz="half" idx="2"/>
          </p:nvPr>
        </p:nvSpPr>
        <p:spPr>
          <a:xfrm>
            <a:off x="228600" y="2743200"/>
            <a:ext cx="3581400" cy="4387851"/>
          </a:xfrm>
        </p:spPr>
        <p:txBody>
          <a:bodyPr>
            <a:normAutofit/>
          </a:bodyPr>
          <a:lstStyle/>
          <a:p>
            <a:pPr marL="0" indent="0">
              <a:buNone/>
            </a:pPr>
            <a:r>
              <a:rPr lang="en-US" sz="2600" u="sng" dirty="0"/>
              <a:t>Teacher Credentials </a:t>
            </a:r>
          </a:p>
          <a:p>
            <a:pPr marL="0" indent="0">
              <a:buNone/>
            </a:pPr>
            <a:r>
              <a:rPr lang="en-US" sz="2600" dirty="0"/>
              <a:t>(1) Graduate from approved NC teacher prep program</a:t>
            </a:r>
          </a:p>
          <a:p>
            <a:pPr marL="0" indent="0">
              <a:buNone/>
            </a:pPr>
            <a:r>
              <a:rPr lang="en-US" sz="2600" dirty="0"/>
              <a:t>(2) GPA </a:t>
            </a:r>
            <a:r>
              <a:rPr lang="en-US" sz="2600" u="sng" dirty="0"/>
              <a:t>&gt;</a:t>
            </a:r>
            <a:r>
              <a:rPr lang="en-US" sz="2600" dirty="0"/>
              <a:t> 3.75</a:t>
            </a:r>
          </a:p>
          <a:p>
            <a:pPr marL="0" indent="0">
              <a:buNone/>
            </a:pPr>
            <a:r>
              <a:rPr lang="en-US" sz="2600" dirty="0"/>
              <a:t>(3) Score </a:t>
            </a:r>
            <a:r>
              <a:rPr lang="en-US" sz="2600" u="sng" dirty="0"/>
              <a:t>&gt;</a:t>
            </a:r>
            <a:r>
              <a:rPr lang="en-US" sz="2600" dirty="0"/>
              <a:t> 48 on </a:t>
            </a:r>
            <a:r>
              <a:rPr lang="en-US" sz="2600" dirty="0" err="1"/>
              <a:t>edTPA</a:t>
            </a:r>
            <a:r>
              <a:rPr lang="en-US" sz="2600" dirty="0"/>
              <a:t> assessment (or equivalent)</a:t>
            </a:r>
          </a:p>
          <a:p>
            <a:endParaRPr lang="en-US" sz="2800" dirty="0"/>
          </a:p>
          <a:p>
            <a:endParaRPr lang="en-US" sz="2200" dirty="0"/>
          </a:p>
        </p:txBody>
      </p:sp>
      <p:sp>
        <p:nvSpPr>
          <p:cNvPr id="7" name="Arrow: Right 6">
            <a:extLst>
              <a:ext uri="{FF2B5EF4-FFF2-40B4-BE49-F238E27FC236}">
                <a16:creationId xmlns:a16="http://schemas.microsoft.com/office/drawing/2014/main" id="{AF4218AB-2676-48B2-99FF-F1C206B568BA}"/>
              </a:ext>
            </a:extLst>
          </p:cNvPr>
          <p:cNvSpPr/>
          <p:nvPr/>
        </p:nvSpPr>
        <p:spPr>
          <a:xfrm>
            <a:off x="2828964" y="413640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Table 7">
            <a:extLst>
              <a:ext uri="{FF2B5EF4-FFF2-40B4-BE49-F238E27FC236}">
                <a16:creationId xmlns:a16="http://schemas.microsoft.com/office/drawing/2014/main" id="{A86173F5-18F0-4F9C-96CA-0DB1378F1B67}"/>
              </a:ext>
            </a:extLst>
          </p:cNvPr>
          <p:cNvGraphicFramePr>
            <a:graphicFrameLocks noGrp="1"/>
          </p:cNvGraphicFramePr>
          <p:nvPr>
            <p:extLst/>
          </p:nvPr>
        </p:nvGraphicFramePr>
        <p:xfrm>
          <a:off x="4267200" y="200448"/>
          <a:ext cx="4648200" cy="6624828"/>
        </p:xfrm>
        <a:graphic>
          <a:graphicData uri="http://schemas.openxmlformats.org/drawingml/2006/table">
            <a:tbl>
              <a:tblPr firstRow="1" firstCol="1" bandRow="1">
                <a:tableStyleId>{5C22544A-7EE6-4342-B048-85BDC9FD1C3A}</a:tableStyleId>
              </a:tblPr>
              <a:tblGrid>
                <a:gridCol w="2494858">
                  <a:extLst>
                    <a:ext uri="{9D8B030D-6E8A-4147-A177-3AD203B41FA5}">
                      <a16:colId xmlns:a16="http://schemas.microsoft.com/office/drawing/2014/main" val="935679082"/>
                    </a:ext>
                  </a:extLst>
                </a:gridCol>
                <a:gridCol w="2153342">
                  <a:extLst>
                    <a:ext uri="{9D8B030D-6E8A-4147-A177-3AD203B41FA5}">
                      <a16:colId xmlns:a16="http://schemas.microsoft.com/office/drawing/2014/main" val="1756967225"/>
                    </a:ext>
                  </a:extLst>
                </a:gridCol>
              </a:tblGrid>
              <a:tr h="682376">
                <a:tc>
                  <a:txBody>
                    <a:bodyPr/>
                    <a:lstStyle/>
                    <a:p>
                      <a:pPr marL="0" marR="0" algn="ctr">
                        <a:lnSpc>
                          <a:spcPct val="115000"/>
                        </a:lnSpc>
                        <a:spcBef>
                          <a:spcPts val="0"/>
                        </a:spcBef>
                        <a:spcAft>
                          <a:spcPts val="0"/>
                        </a:spcAft>
                      </a:pPr>
                      <a:r>
                        <a:rPr lang="en-US" sz="2100" dirty="0">
                          <a:effectLst/>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100" dirty="0">
                          <a:effectLst/>
                        </a:rPr>
                        <a:t>Placement on ‘A’ Schedule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1346472"/>
                  </a:ext>
                </a:extLst>
              </a:tr>
              <a:tr h="682376">
                <a:tc>
                  <a:txBody>
                    <a:bodyPr/>
                    <a:lstStyle/>
                    <a:p>
                      <a:pPr marL="0" marR="0" algn="ctr">
                        <a:lnSpc>
                          <a:spcPct val="115000"/>
                        </a:lnSpc>
                        <a:spcBef>
                          <a:spcPts val="0"/>
                        </a:spcBef>
                        <a:spcAft>
                          <a:spcPts val="0"/>
                        </a:spcAft>
                      </a:pPr>
                      <a:r>
                        <a:rPr lang="en-US" sz="2100" dirty="0">
                          <a:effectLst/>
                        </a:rPr>
                        <a:t>Meets the qualifying criteria</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100" dirty="0">
                          <a:effectLst/>
                        </a:rPr>
                        <a:t>1 year of experience for year 0</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4880608"/>
                  </a:ext>
                </a:extLst>
              </a:tr>
              <a:tr h="2047129">
                <a:tc>
                  <a:txBody>
                    <a:bodyPr/>
                    <a:lstStyle/>
                    <a:p>
                      <a:pPr marL="0" marR="0" algn="ctr">
                        <a:lnSpc>
                          <a:spcPct val="115000"/>
                        </a:lnSpc>
                        <a:spcBef>
                          <a:spcPts val="0"/>
                        </a:spcBef>
                        <a:spcAft>
                          <a:spcPts val="0"/>
                        </a:spcAft>
                      </a:pPr>
                      <a:r>
                        <a:rPr lang="en-US" sz="2100" dirty="0">
                          <a:effectLst/>
                        </a:rPr>
                        <a:t>Meets the qualifying criteria</a:t>
                      </a:r>
                    </a:p>
                    <a:p>
                      <a:pPr marL="0" marR="0" algn="ctr">
                        <a:lnSpc>
                          <a:spcPct val="115000"/>
                        </a:lnSpc>
                        <a:spcBef>
                          <a:spcPts val="0"/>
                        </a:spcBef>
                        <a:spcAft>
                          <a:spcPts val="0"/>
                        </a:spcAft>
                      </a:pPr>
                      <a:r>
                        <a:rPr lang="en-US" sz="2100" dirty="0">
                          <a:effectLst/>
                        </a:rPr>
                        <a:t>+</a:t>
                      </a:r>
                    </a:p>
                    <a:p>
                      <a:pPr marL="0" marR="0" algn="ctr">
                        <a:lnSpc>
                          <a:spcPct val="115000"/>
                        </a:lnSpc>
                        <a:spcBef>
                          <a:spcPts val="0"/>
                        </a:spcBef>
                        <a:spcAft>
                          <a:spcPts val="0"/>
                        </a:spcAft>
                      </a:pPr>
                      <a:r>
                        <a:rPr lang="en-US" sz="2100" dirty="0">
                          <a:effectLst/>
                        </a:rPr>
                        <a:t>Licensed and hired to teach in special </a:t>
                      </a:r>
                      <a:r>
                        <a:rPr lang="en-US" sz="2100" dirty="0" err="1">
                          <a:effectLst/>
                        </a:rPr>
                        <a:t>ed</a:t>
                      </a:r>
                      <a:r>
                        <a:rPr lang="en-US" sz="2100" dirty="0">
                          <a:effectLst/>
                        </a:rPr>
                        <a:t> or a STEM field</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100" dirty="0">
                          <a:effectLst/>
                        </a:rPr>
                        <a:t>2 years of experience for years 0-1</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7045308"/>
                  </a:ext>
                </a:extLst>
              </a:tr>
              <a:tr h="2074873">
                <a:tc>
                  <a:txBody>
                    <a:bodyPr/>
                    <a:lstStyle/>
                    <a:p>
                      <a:pPr marL="0" marR="0" algn="ctr">
                        <a:lnSpc>
                          <a:spcPct val="115000"/>
                        </a:lnSpc>
                        <a:spcBef>
                          <a:spcPts val="0"/>
                        </a:spcBef>
                        <a:spcAft>
                          <a:spcPts val="0"/>
                        </a:spcAft>
                      </a:pPr>
                      <a:r>
                        <a:rPr lang="en-US" sz="2100" dirty="0">
                          <a:effectLst/>
                        </a:rPr>
                        <a:t>Meets the qualifying criteria</a:t>
                      </a:r>
                    </a:p>
                    <a:p>
                      <a:pPr marL="0" marR="0" algn="ctr">
                        <a:lnSpc>
                          <a:spcPct val="115000"/>
                        </a:lnSpc>
                        <a:spcBef>
                          <a:spcPts val="0"/>
                        </a:spcBef>
                        <a:spcAft>
                          <a:spcPts val="0"/>
                        </a:spcAft>
                      </a:pPr>
                      <a:r>
                        <a:rPr lang="en-US" sz="2100" dirty="0">
                          <a:effectLst/>
                        </a:rPr>
                        <a:t>+</a:t>
                      </a:r>
                    </a:p>
                    <a:p>
                      <a:pPr marL="0" marR="0" algn="ctr">
                        <a:lnSpc>
                          <a:spcPct val="115000"/>
                        </a:lnSpc>
                        <a:spcBef>
                          <a:spcPts val="0"/>
                        </a:spcBef>
                        <a:spcAft>
                          <a:spcPts val="0"/>
                        </a:spcAft>
                      </a:pPr>
                      <a:r>
                        <a:rPr lang="en-US" sz="2100" dirty="0">
                          <a:effectLst/>
                        </a:rPr>
                        <a:t>Placed in a “low-performing” school upon initial employment</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100" dirty="0">
                          <a:effectLst/>
                        </a:rPr>
                        <a:t>3 years of experience for years 0-2</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0145326"/>
                  </a:ext>
                </a:extLst>
              </a:tr>
            </a:tbl>
          </a:graphicData>
        </a:graphic>
      </p:graphicFrame>
      <p:sp>
        <p:nvSpPr>
          <p:cNvPr id="9" name="Rectangle 8">
            <a:extLst>
              <a:ext uri="{FF2B5EF4-FFF2-40B4-BE49-F238E27FC236}">
                <a16:creationId xmlns:a16="http://schemas.microsoft.com/office/drawing/2014/main" id="{316EB5B6-0008-4972-8DE3-9FE6EBBE4E57}"/>
              </a:ext>
            </a:extLst>
          </p:cNvPr>
          <p:cNvSpPr/>
          <p:nvPr/>
        </p:nvSpPr>
        <p:spPr>
          <a:xfrm>
            <a:off x="199292" y="200448"/>
            <a:ext cx="4495800" cy="113877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Teachers</a:t>
            </a:r>
          </a:p>
        </p:txBody>
      </p:sp>
    </p:spTree>
    <p:extLst>
      <p:ext uri="{BB962C8B-B14F-4D97-AF65-F5344CB8AC3E}">
        <p14:creationId xmlns:p14="http://schemas.microsoft.com/office/powerpoint/2010/main" val="391624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12902" y="257577"/>
            <a:ext cx="5137340" cy="6246254"/>
          </a:xfrm>
        </p:spPr>
        <p:txBody>
          <a:bodyPr>
            <a:noAutofit/>
          </a:bodyPr>
          <a:lstStyle/>
          <a:p>
            <a:pPr>
              <a:lnSpc>
                <a:spcPct val="100000"/>
              </a:lnSpc>
              <a:spcBef>
                <a:spcPts val="0"/>
              </a:spcBef>
            </a:pPr>
            <a:r>
              <a:rPr lang="en-US" sz="2200" dirty="0"/>
              <a:t>On March 22, 2017, the United States Supreme Court </a:t>
            </a:r>
            <a:r>
              <a:rPr lang="en-US" sz="2200" b="1" u="sng" dirty="0"/>
              <a:t>elevated</a:t>
            </a:r>
            <a:r>
              <a:rPr lang="en-US" sz="2200" dirty="0"/>
              <a:t> the standard of legal review for IEPs in </a:t>
            </a:r>
            <a:r>
              <a:rPr lang="en-US" sz="2200" i="1" dirty="0" err="1"/>
              <a:t>Endrew</a:t>
            </a:r>
            <a:r>
              <a:rPr lang="en-US" sz="2200" i="1" dirty="0"/>
              <a:t> v. Douglas County School District</a:t>
            </a:r>
            <a:r>
              <a:rPr lang="en-US" sz="2200" dirty="0"/>
              <a:t>.  Prior to </a:t>
            </a:r>
            <a:r>
              <a:rPr lang="en-US" sz="2200" i="1" dirty="0"/>
              <a:t>Endrew</a:t>
            </a:r>
            <a:r>
              <a:rPr lang="en-US" sz="2200" dirty="0"/>
              <a:t>, the legal standard was satisfied if the child’s IEP was “reasonably calculated to enable the child to receive benefits.”</a:t>
            </a:r>
          </a:p>
          <a:p>
            <a:pPr marL="0" indent="0">
              <a:lnSpc>
                <a:spcPct val="100000"/>
              </a:lnSpc>
              <a:spcBef>
                <a:spcPts val="0"/>
              </a:spcBef>
              <a:buNone/>
            </a:pPr>
            <a:r>
              <a:rPr lang="en-US" sz="2200" dirty="0"/>
              <a:t>  </a:t>
            </a:r>
          </a:p>
          <a:p>
            <a:pPr>
              <a:lnSpc>
                <a:spcPct val="100000"/>
              </a:lnSpc>
              <a:spcBef>
                <a:spcPts val="0"/>
              </a:spcBef>
            </a:pPr>
            <a:r>
              <a:rPr lang="en-US" sz="2200" dirty="0"/>
              <a:t>Courts interpreted this phrase to require that the child receive </a:t>
            </a:r>
            <a:r>
              <a:rPr lang="en-US" sz="2200" i="1" dirty="0"/>
              <a:t>some</a:t>
            </a:r>
            <a:r>
              <a:rPr lang="en-US" sz="2200" dirty="0"/>
              <a:t> benefit, as opposed to no benefit.  </a:t>
            </a:r>
          </a:p>
        </p:txBody>
      </p:sp>
    </p:spTree>
    <p:extLst>
      <p:ext uri="{BB962C8B-B14F-4D97-AF65-F5344CB8AC3E}">
        <p14:creationId xmlns:p14="http://schemas.microsoft.com/office/powerpoint/2010/main" val="3715038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72753"/>
            <a:ext cx="8585703" cy="5556647"/>
          </a:xfrm>
        </p:spPr>
        <p:txBody>
          <a:bodyPr>
            <a:normAutofit lnSpcReduction="10000"/>
          </a:bodyPr>
          <a:lstStyle/>
          <a:p>
            <a:pPr marL="0" indent="0">
              <a:lnSpc>
                <a:spcPct val="100000"/>
              </a:lnSpc>
              <a:spcBef>
                <a:spcPts val="0"/>
              </a:spcBef>
              <a:buNone/>
            </a:pPr>
            <a:r>
              <a:rPr lang="en-US" sz="2800" b="1" dirty="0">
                <a:solidFill>
                  <a:schemeClr val="accent2">
                    <a:lumMod val="50000"/>
                  </a:schemeClr>
                </a:solidFill>
              </a:rPr>
              <a:t>Bonuses for AP/IB, CTE, Cambridge AICE Teachers </a:t>
            </a:r>
          </a:p>
          <a:p>
            <a:pPr marL="0" indent="0">
              <a:lnSpc>
                <a:spcPct val="100000"/>
              </a:lnSpc>
              <a:spcBef>
                <a:spcPts val="0"/>
              </a:spcBef>
              <a:buNone/>
            </a:pPr>
            <a:endParaRPr lang="en-US" sz="2500" b="1" dirty="0">
              <a:solidFill>
                <a:schemeClr val="accent2">
                  <a:lumMod val="50000"/>
                </a:schemeClr>
              </a:solidFill>
            </a:endParaRPr>
          </a:p>
          <a:p>
            <a:pPr marL="569913" lvl="1" indent="-460375">
              <a:lnSpc>
                <a:spcPct val="100000"/>
              </a:lnSpc>
              <a:spcBef>
                <a:spcPts val="0"/>
              </a:spcBef>
            </a:pPr>
            <a:r>
              <a:rPr lang="en-US" sz="2500" u="sng" dirty="0"/>
              <a:t>Changed</a:t>
            </a:r>
            <a:r>
              <a:rPr lang="en-US" sz="2500" dirty="0"/>
              <a:t> from pilots to permanent programs (AICE added)</a:t>
            </a:r>
          </a:p>
          <a:p>
            <a:pPr marL="569913" lvl="1" indent="-460375">
              <a:lnSpc>
                <a:spcPct val="100000"/>
              </a:lnSpc>
              <a:spcBef>
                <a:spcPts val="0"/>
              </a:spcBef>
            </a:pPr>
            <a:endParaRPr lang="en-US" sz="2500" dirty="0"/>
          </a:p>
          <a:p>
            <a:pPr marL="569913" lvl="1" indent="-460375">
              <a:lnSpc>
                <a:spcPct val="100000"/>
              </a:lnSpc>
              <a:spcBef>
                <a:spcPts val="0"/>
              </a:spcBef>
            </a:pPr>
            <a:r>
              <a:rPr lang="en-US" sz="2500" dirty="0"/>
              <a:t>$50 per AP/IB/AICE student that passes associated exams or $25/ $50 per CTE student earning industry credential </a:t>
            </a:r>
          </a:p>
          <a:p>
            <a:pPr marL="1031875" lvl="2" indent="-346075">
              <a:lnSpc>
                <a:spcPct val="100000"/>
              </a:lnSpc>
              <a:spcBef>
                <a:spcPts val="0"/>
              </a:spcBef>
              <a:buFont typeface="Courier New" panose="02070309020205020404" pitchFamily="49" charset="0"/>
              <a:buChar char="o"/>
            </a:pPr>
            <a:r>
              <a:rPr lang="en-US" sz="2200" dirty="0"/>
              <a:t>Up to </a:t>
            </a:r>
            <a:r>
              <a:rPr lang="en-US" sz="2200" b="1" dirty="0"/>
              <a:t>$3,500 bonus total </a:t>
            </a:r>
            <a:r>
              <a:rPr lang="en-US" sz="2200" dirty="0"/>
              <a:t>per teacher/per year (increase from $2,000)</a:t>
            </a:r>
          </a:p>
          <a:p>
            <a:pPr lvl="1">
              <a:lnSpc>
                <a:spcPct val="100000"/>
              </a:lnSpc>
              <a:spcBef>
                <a:spcPts val="0"/>
              </a:spcBef>
            </a:pPr>
            <a:endParaRPr lang="en-US" sz="2500" dirty="0"/>
          </a:p>
          <a:p>
            <a:pPr marL="569913" lvl="1" indent="-454025">
              <a:lnSpc>
                <a:spcPct val="100000"/>
              </a:lnSpc>
              <a:spcBef>
                <a:spcPts val="0"/>
              </a:spcBef>
            </a:pPr>
            <a:r>
              <a:rPr lang="en-US" sz="2500" dirty="0"/>
              <a:t>Must remain in the LEA where it was earned, but does not have to be teaching the course the following year</a:t>
            </a:r>
          </a:p>
          <a:p>
            <a:pPr marL="569913" lvl="1" indent="-454025">
              <a:lnSpc>
                <a:spcPct val="100000"/>
              </a:lnSpc>
              <a:spcBef>
                <a:spcPts val="0"/>
              </a:spcBef>
            </a:pPr>
            <a:endParaRPr lang="en-US" sz="2500" dirty="0"/>
          </a:p>
          <a:p>
            <a:pPr marL="569913" lvl="1" indent="-454025">
              <a:lnSpc>
                <a:spcPct val="100000"/>
              </a:lnSpc>
              <a:spcBef>
                <a:spcPts val="0"/>
              </a:spcBef>
            </a:pPr>
            <a:r>
              <a:rPr lang="en-US" sz="2500" dirty="0"/>
              <a:t>Teacher no longer has to be licensed to receive bonus</a:t>
            </a:r>
          </a:p>
          <a:p>
            <a:pPr marL="569913" lvl="1" indent="-454025">
              <a:lnSpc>
                <a:spcPct val="100000"/>
              </a:lnSpc>
              <a:spcBef>
                <a:spcPts val="0"/>
              </a:spcBef>
            </a:pPr>
            <a:endParaRPr lang="en-US" sz="2500" dirty="0"/>
          </a:p>
          <a:p>
            <a:pPr marL="569913" lvl="1" indent="-454025">
              <a:lnSpc>
                <a:spcPct val="100000"/>
              </a:lnSpc>
              <a:spcBef>
                <a:spcPts val="0"/>
              </a:spcBef>
            </a:pPr>
            <a:r>
              <a:rPr lang="en-US" sz="2500" dirty="0"/>
              <a:t>Paid in January </a:t>
            </a:r>
          </a:p>
          <a:p>
            <a:endParaRPr lang="en-US" sz="2200" dirty="0"/>
          </a:p>
        </p:txBody>
      </p:sp>
      <p:sp>
        <p:nvSpPr>
          <p:cNvPr id="4" name="Rectangle 3">
            <a:extLst>
              <a:ext uri="{FF2B5EF4-FFF2-40B4-BE49-F238E27FC236}">
                <a16:creationId xmlns:a16="http://schemas.microsoft.com/office/drawing/2014/main" id="{592BA29A-78FD-4693-88A2-D9516B6303FA}"/>
              </a:ext>
            </a:extLst>
          </p:cNvPr>
          <p:cNvSpPr/>
          <p:nvPr/>
        </p:nvSpPr>
        <p:spPr>
          <a:xfrm>
            <a:off x="2514600" y="457200"/>
            <a:ext cx="5312051" cy="113877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Teachers</a:t>
            </a:r>
          </a:p>
        </p:txBody>
      </p:sp>
      <p:sp>
        <p:nvSpPr>
          <p:cNvPr id="5" name="Slide Number Placeholder 4">
            <a:extLst>
              <a:ext uri="{FF2B5EF4-FFF2-40B4-BE49-F238E27FC236}">
                <a16:creationId xmlns:a16="http://schemas.microsoft.com/office/drawing/2014/main" id="{4352647F-5F3F-4573-BC1F-CA8091C2773C}"/>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9352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839200" cy="5638800"/>
          </a:xfrm>
        </p:spPr>
        <p:txBody>
          <a:bodyPr>
            <a:normAutofit fontScale="92500" lnSpcReduction="20000"/>
          </a:bodyPr>
          <a:lstStyle/>
          <a:p>
            <a:pPr marL="0" indent="0">
              <a:lnSpc>
                <a:spcPct val="110000"/>
              </a:lnSpc>
              <a:buNone/>
            </a:pPr>
            <a:r>
              <a:rPr lang="en-US" sz="2600" b="1" dirty="0">
                <a:solidFill>
                  <a:schemeClr val="accent2">
                    <a:lumMod val="50000"/>
                  </a:schemeClr>
                </a:solidFill>
              </a:rPr>
              <a:t>Bonuses for 3</a:t>
            </a:r>
            <a:r>
              <a:rPr lang="en-US" sz="2600" b="1" baseline="30000" dirty="0">
                <a:solidFill>
                  <a:schemeClr val="accent2">
                    <a:lumMod val="50000"/>
                  </a:schemeClr>
                </a:solidFill>
              </a:rPr>
              <a:t>rd</a:t>
            </a:r>
            <a:r>
              <a:rPr lang="en-US" sz="2600" b="1" dirty="0">
                <a:solidFill>
                  <a:schemeClr val="accent2">
                    <a:lumMod val="50000"/>
                  </a:schemeClr>
                </a:solidFill>
              </a:rPr>
              <a:t> Grade Teachers (top 25% State &amp; Local Reading Growth)</a:t>
            </a:r>
          </a:p>
          <a:p>
            <a:pPr marL="687388" lvl="1" indent="-344488">
              <a:lnSpc>
                <a:spcPct val="110000"/>
              </a:lnSpc>
            </a:pPr>
            <a:r>
              <a:rPr lang="en-US" sz="2500" dirty="0"/>
              <a:t>Made permanent</a:t>
            </a:r>
          </a:p>
          <a:p>
            <a:pPr marL="687388" lvl="1" indent="-344488">
              <a:lnSpc>
                <a:spcPct val="110000"/>
              </a:lnSpc>
            </a:pPr>
            <a:r>
              <a:rPr lang="en-US" sz="2500" dirty="0"/>
              <a:t>Do not have to continue teaching 3</a:t>
            </a:r>
            <a:r>
              <a:rPr lang="en-US" sz="2500" baseline="30000" dirty="0"/>
              <a:t>rd</a:t>
            </a:r>
            <a:r>
              <a:rPr lang="en-US" sz="2500" dirty="0"/>
              <a:t> grade the following year</a:t>
            </a:r>
          </a:p>
          <a:p>
            <a:pPr marL="687388" lvl="1" indent="-344488">
              <a:lnSpc>
                <a:spcPct val="110000"/>
              </a:lnSpc>
            </a:pPr>
            <a:r>
              <a:rPr lang="en-US" sz="2500" dirty="0"/>
              <a:t>January 2017 and 2018 awards: no cap </a:t>
            </a:r>
          </a:p>
          <a:p>
            <a:pPr marL="687388" lvl="1" indent="-344488">
              <a:lnSpc>
                <a:spcPct val="110000"/>
              </a:lnSpc>
            </a:pPr>
            <a:r>
              <a:rPr lang="en-US" sz="2500" dirty="0"/>
              <a:t>January 2019 and future awards: Cap of $3,500 each bonus (</a:t>
            </a:r>
            <a:r>
              <a:rPr lang="en-US" sz="2500" b="1" dirty="0"/>
              <a:t>$7,000 bonus max.)</a:t>
            </a:r>
            <a:r>
              <a:rPr lang="en-US" sz="2500" dirty="0"/>
              <a:t> per teacher/per year </a:t>
            </a:r>
          </a:p>
          <a:p>
            <a:pPr marL="0" indent="0">
              <a:lnSpc>
                <a:spcPct val="110000"/>
              </a:lnSpc>
              <a:buNone/>
            </a:pPr>
            <a:r>
              <a:rPr lang="en-US" sz="2600" b="1" dirty="0">
                <a:solidFill>
                  <a:schemeClr val="accent2">
                    <a:lumMod val="50000"/>
                  </a:schemeClr>
                </a:solidFill>
              </a:rPr>
              <a:t>New Bonus Programs</a:t>
            </a:r>
          </a:p>
          <a:p>
            <a:pPr marL="687388" indent="-342900">
              <a:lnSpc>
                <a:spcPct val="110000"/>
              </a:lnSpc>
            </a:pPr>
            <a:r>
              <a:rPr lang="en-US" sz="2800" dirty="0"/>
              <a:t>4</a:t>
            </a:r>
            <a:r>
              <a:rPr lang="en-US" sz="2800" baseline="30000" dirty="0"/>
              <a:t>th</a:t>
            </a:r>
            <a:r>
              <a:rPr lang="en-US" sz="2800" dirty="0"/>
              <a:t> and 5</a:t>
            </a:r>
            <a:r>
              <a:rPr lang="en-US" sz="2800" baseline="30000" dirty="0"/>
              <a:t>th</a:t>
            </a:r>
            <a:r>
              <a:rPr lang="en-US" sz="2800" dirty="0"/>
              <a:t> Grade Reading</a:t>
            </a:r>
          </a:p>
          <a:p>
            <a:pPr marL="1258888" lvl="1" indent="-344488">
              <a:lnSpc>
                <a:spcPct val="110000"/>
              </a:lnSpc>
              <a:buFont typeface="Courier New" panose="02070309020205020404" pitchFamily="49" charset="0"/>
              <a:buChar char="o"/>
            </a:pPr>
            <a:r>
              <a:rPr lang="en-US" sz="2500" dirty="0"/>
              <a:t>Top 25% state and local growth scores: $2,150 bonus each</a:t>
            </a:r>
          </a:p>
          <a:p>
            <a:pPr marL="687388" indent="-342900">
              <a:lnSpc>
                <a:spcPct val="110000"/>
              </a:lnSpc>
            </a:pPr>
            <a:r>
              <a:rPr lang="en-US" sz="2800" dirty="0"/>
              <a:t>4</a:t>
            </a:r>
            <a:r>
              <a:rPr lang="en-US" sz="2800" baseline="30000" dirty="0"/>
              <a:t>th </a:t>
            </a:r>
            <a:r>
              <a:rPr lang="en-US" sz="2800" dirty="0"/>
              <a:t>through</a:t>
            </a:r>
            <a:r>
              <a:rPr lang="en-US" sz="2800" baseline="30000" dirty="0"/>
              <a:t>  </a:t>
            </a:r>
            <a:r>
              <a:rPr lang="en-US" sz="2800" dirty="0"/>
              <a:t>8</a:t>
            </a:r>
            <a:r>
              <a:rPr lang="en-US" sz="2800" baseline="30000" dirty="0"/>
              <a:t>th</a:t>
            </a:r>
            <a:r>
              <a:rPr lang="en-US" sz="2800" dirty="0"/>
              <a:t> Grade Math Growth </a:t>
            </a:r>
          </a:p>
          <a:p>
            <a:pPr marL="1258888" lvl="1" indent="-344488">
              <a:lnSpc>
                <a:spcPct val="110000"/>
              </a:lnSpc>
              <a:buFont typeface="Courier New" panose="02070309020205020404" pitchFamily="49" charset="0"/>
              <a:buChar char="o"/>
            </a:pPr>
            <a:r>
              <a:rPr lang="en-US" sz="2500" dirty="0"/>
              <a:t>Top 25% state and local growth scores: $2,150 bonus each</a:t>
            </a:r>
          </a:p>
          <a:p>
            <a:pPr marL="687388" indent="-342900">
              <a:lnSpc>
                <a:spcPct val="110000"/>
              </a:lnSpc>
            </a:pPr>
            <a:r>
              <a:rPr lang="en-US" sz="2800" dirty="0"/>
              <a:t>For all bonus programs teacher must stay in the LEA in which it was earned </a:t>
            </a:r>
          </a:p>
          <a:p>
            <a:endParaRPr lang="en-US" sz="2200" dirty="0"/>
          </a:p>
        </p:txBody>
      </p:sp>
      <p:sp>
        <p:nvSpPr>
          <p:cNvPr id="4" name="Rectangle 3">
            <a:extLst>
              <a:ext uri="{FF2B5EF4-FFF2-40B4-BE49-F238E27FC236}">
                <a16:creationId xmlns:a16="http://schemas.microsoft.com/office/drawing/2014/main" id="{592BA29A-78FD-4693-88A2-D9516B6303FA}"/>
              </a:ext>
            </a:extLst>
          </p:cNvPr>
          <p:cNvSpPr/>
          <p:nvPr/>
        </p:nvSpPr>
        <p:spPr>
          <a:xfrm>
            <a:off x="1676400" y="228600"/>
            <a:ext cx="5257800"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Teachers</a:t>
            </a:r>
          </a:p>
        </p:txBody>
      </p:sp>
    </p:spTree>
    <p:extLst>
      <p:ext uri="{BB962C8B-B14F-4D97-AF65-F5344CB8AC3E}">
        <p14:creationId xmlns:p14="http://schemas.microsoft.com/office/powerpoint/2010/main" val="2163847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079562"/>
            <a:ext cx="8305800" cy="3962400"/>
          </a:xfrm>
        </p:spPr>
        <p:txBody>
          <a:bodyPr>
            <a:normAutofit/>
          </a:bodyPr>
          <a:lstStyle/>
          <a:p>
            <a:pPr marL="0" indent="0">
              <a:buNone/>
            </a:pPr>
            <a:endParaRPr lang="en-US" sz="2800" b="1" dirty="0"/>
          </a:p>
          <a:p>
            <a:pPr marL="0" indent="0">
              <a:buNone/>
            </a:pPr>
            <a:r>
              <a:rPr lang="en-US" sz="2800" b="1" dirty="0"/>
              <a:t>Principal Salaries – Base Schedule</a:t>
            </a:r>
          </a:p>
          <a:p>
            <a:pPr marL="0" indent="0">
              <a:buNone/>
            </a:pPr>
            <a:r>
              <a:rPr lang="en-US" sz="2800" b="1" dirty="0"/>
              <a:t>3 Categories</a:t>
            </a:r>
          </a:p>
          <a:p>
            <a:pPr marL="0" indent="0">
              <a:buNone/>
            </a:pPr>
            <a:r>
              <a:rPr lang="en-US" b="1" dirty="0"/>
              <a:t>ADM                                         Base             Met Growth     Exceeded Growth</a:t>
            </a:r>
          </a:p>
          <a:p>
            <a:pPr marL="0" indent="0">
              <a:buNone/>
            </a:pPr>
            <a:r>
              <a:rPr lang="en-US" dirty="0"/>
              <a:t>0‑400                                      $61,751            $67,926                 $74,101</a:t>
            </a:r>
          </a:p>
          <a:p>
            <a:pPr marL="0" indent="0">
              <a:buNone/>
            </a:pPr>
            <a:r>
              <a:rPr lang="en-US" dirty="0"/>
              <a:t>401‑700                                  $64,839            $71,322                 $77,806</a:t>
            </a:r>
          </a:p>
          <a:p>
            <a:pPr marL="0" indent="0">
              <a:buNone/>
            </a:pPr>
            <a:r>
              <a:rPr lang="en-US" dirty="0"/>
              <a:t>701‑1,000                               $67,926            $74,719                 $81,511</a:t>
            </a:r>
          </a:p>
          <a:p>
            <a:pPr marL="0" indent="0">
              <a:buNone/>
            </a:pPr>
            <a:r>
              <a:rPr lang="en-US" dirty="0"/>
              <a:t>1,001‑1,300                            $71,014            $78,115                 $85,216</a:t>
            </a:r>
          </a:p>
          <a:p>
            <a:pPr marL="0" indent="0">
              <a:buNone/>
            </a:pPr>
            <a:r>
              <a:rPr lang="en-US" dirty="0"/>
              <a:t>1,301+                                     $74,101            $81,511                 $88,921</a:t>
            </a:r>
          </a:p>
          <a:p>
            <a:pPr marL="0" indent="0">
              <a:buNone/>
            </a:pPr>
            <a:endParaRPr lang="en-US" sz="2200" dirty="0"/>
          </a:p>
        </p:txBody>
      </p:sp>
      <p:sp>
        <p:nvSpPr>
          <p:cNvPr id="4" name="TextBox 3">
            <a:extLst>
              <a:ext uri="{FF2B5EF4-FFF2-40B4-BE49-F238E27FC236}">
                <a16:creationId xmlns:a16="http://schemas.microsoft.com/office/drawing/2014/main" id="{FE44F4A9-FE9E-4207-AD35-720FD2A69306}"/>
              </a:ext>
            </a:extLst>
          </p:cNvPr>
          <p:cNvSpPr txBox="1"/>
          <p:nvPr/>
        </p:nvSpPr>
        <p:spPr>
          <a:xfrm>
            <a:off x="4191000" y="5336232"/>
            <a:ext cx="2514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Met Growth in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Met growth 1 </a:t>
            </a:r>
            <a:b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Exceeded growth 1</a:t>
            </a:r>
          </a:p>
        </p:txBody>
      </p:sp>
      <p:sp>
        <p:nvSpPr>
          <p:cNvPr id="5" name="TextBox 4">
            <a:extLst>
              <a:ext uri="{FF2B5EF4-FFF2-40B4-BE49-F238E27FC236}">
                <a16:creationId xmlns:a16="http://schemas.microsoft.com/office/drawing/2014/main" id="{F6583526-5E0F-4FF8-8C44-5B8349821F80}"/>
              </a:ext>
            </a:extLst>
          </p:cNvPr>
          <p:cNvSpPr txBox="1"/>
          <p:nvPr/>
        </p:nvSpPr>
        <p:spPr>
          <a:xfrm>
            <a:off x="800100" y="5569654"/>
            <a:ext cx="22098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Previous 3 years </a:t>
            </a:r>
          </a:p>
        </p:txBody>
      </p:sp>
      <p:cxnSp>
        <p:nvCxnSpPr>
          <p:cNvPr id="7" name="Straight Arrow Connector 6">
            <a:extLst>
              <a:ext uri="{FF2B5EF4-FFF2-40B4-BE49-F238E27FC236}">
                <a16:creationId xmlns:a16="http://schemas.microsoft.com/office/drawing/2014/main" id="{013F245F-0090-4AB4-95C0-59673254F638}"/>
              </a:ext>
            </a:extLst>
          </p:cNvPr>
          <p:cNvCxnSpPr>
            <a:cxnSpLocks/>
          </p:cNvCxnSpPr>
          <p:nvPr/>
        </p:nvCxnSpPr>
        <p:spPr>
          <a:xfrm>
            <a:off x="3009900" y="5785098"/>
            <a:ext cx="9525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10" name="Arrow: Right 9">
            <a:extLst>
              <a:ext uri="{FF2B5EF4-FFF2-40B4-BE49-F238E27FC236}">
                <a16:creationId xmlns:a16="http://schemas.microsoft.com/office/drawing/2014/main" id="{8AE42F00-789B-48BA-94CD-AF8F05C8CF56}"/>
              </a:ext>
            </a:extLst>
          </p:cNvPr>
          <p:cNvSpPr/>
          <p:nvPr/>
        </p:nvSpPr>
        <p:spPr>
          <a:xfrm rot="5400000">
            <a:off x="5163726" y="4900987"/>
            <a:ext cx="56914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row: Right 10">
            <a:extLst>
              <a:ext uri="{FF2B5EF4-FFF2-40B4-BE49-F238E27FC236}">
                <a16:creationId xmlns:a16="http://schemas.microsoft.com/office/drawing/2014/main" id="{96A8B1B2-CA61-4306-936A-23D4546E4EE8}"/>
              </a:ext>
            </a:extLst>
          </p:cNvPr>
          <p:cNvSpPr/>
          <p:nvPr/>
        </p:nvSpPr>
        <p:spPr>
          <a:xfrm rot="5400000">
            <a:off x="7193693" y="4900988"/>
            <a:ext cx="56914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43B4A7B1-B5E9-4791-B588-75D9FD20A0DD}"/>
              </a:ext>
            </a:extLst>
          </p:cNvPr>
          <p:cNvSpPr txBox="1"/>
          <p:nvPr/>
        </p:nvSpPr>
        <p:spPr>
          <a:xfrm>
            <a:off x="6231321" y="5569654"/>
            <a:ext cx="25146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Exceed growth in 2</a:t>
            </a:r>
          </a:p>
        </p:txBody>
      </p:sp>
      <p:sp>
        <p:nvSpPr>
          <p:cNvPr id="13" name="Rectangle 12">
            <a:extLst>
              <a:ext uri="{FF2B5EF4-FFF2-40B4-BE49-F238E27FC236}">
                <a16:creationId xmlns:a16="http://schemas.microsoft.com/office/drawing/2014/main" id="{46A8F378-A599-49F4-A859-C015762D7981}"/>
              </a:ext>
            </a:extLst>
          </p:cNvPr>
          <p:cNvSpPr/>
          <p:nvPr/>
        </p:nvSpPr>
        <p:spPr>
          <a:xfrm>
            <a:off x="1066800" y="340898"/>
            <a:ext cx="6781800" cy="677108"/>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8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Administrators</a:t>
            </a:r>
          </a:p>
        </p:txBody>
      </p:sp>
    </p:spTree>
    <p:extLst>
      <p:ext uri="{BB962C8B-B14F-4D97-AF65-F5344CB8AC3E}">
        <p14:creationId xmlns:p14="http://schemas.microsoft.com/office/powerpoint/2010/main" val="304858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874931"/>
            <a:ext cx="8305800" cy="5878954"/>
          </a:xfrm>
        </p:spPr>
        <p:txBody>
          <a:bodyPr>
            <a:normAutofit fontScale="55000" lnSpcReduction="20000"/>
          </a:bodyPr>
          <a:lstStyle/>
          <a:p>
            <a:pPr marL="0" indent="0">
              <a:lnSpc>
                <a:spcPct val="120000"/>
              </a:lnSpc>
              <a:spcBef>
                <a:spcPts val="0"/>
              </a:spcBef>
              <a:buNone/>
            </a:pPr>
            <a:r>
              <a:rPr lang="en-US" sz="3800" b="1" dirty="0"/>
              <a:t>Below are some examples of how the new and old principal salary schedules compare:</a:t>
            </a:r>
          </a:p>
          <a:p>
            <a:pPr marL="0" indent="0">
              <a:lnSpc>
                <a:spcPct val="120000"/>
              </a:lnSpc>
              <a:spcBef>
                <a:spcPts val="0"/>
              </a:spcBef>
              <a:buNone/>
            </a:pPr>
            <a:endParaRPr lang="en-US" sz="3800" b="1" dirty="0"/>
          </a:p>
          <a:p>
            <a:pPr marL="461963" indent="-461963">
              <a:lnSpc>
                <a:spcPct val="120000"/>
              </a:lnSpc>
              <a:spcBef>
                <a:spcPts val="0"/>
              </a:spcBef>
            </a:pPr>
            <a:r>
              <a:rPr lang="en-US" sz="3800" dirty="0"/>
              <a:t>Principal on Base Schedule in 2017-18 w/ 25 YOE and in school with 11-21 teachers and 0-399 ADM</a:t>
            </a:r>
          </a:p>
          <a:p>
            <a:pPr marL="1031875" lvl="1" indent="-342900">
              <a:lnSpc>
                <a:spcPct val="120000"/>
              </a:lnSpc>
              <a:spcBef>
                <a:spcPts val="0"/>
              </a:spcBef>
              <a:buFont typeface="Courier New" panose="02070309020205020404" pitchFamily="49" charset="0"/>
              <a:buChar char="o"/>
            </a:pPr>
            <a:r>
              <a:rPr lang="en-US" sz="3800" dirty="0"/>
              <a:t>2016-17 salary: $62,352</a:t>
            </a:r>
          </a:p>
          <a:p>
            <a:pPr marL="1031875" lvl="1" indent="-342900">
              <a:lnSpc>
                <a:spcPct val="120000"/>
              </a:lnSpc>
              <a:spcBef>
                <a:spcPts val="0"/>
              </a:spcBef>
              <a:buFont typeface="Courier New" panose="02070309020205020404" pitchFamily="49" charset="0"/>
              <a:buChar char="o"/>
            </a:pPr>
            <a:r>
              <a:rPr lang="en-US" sz="3800" dirty="0"/>
              <a:t>2017-18 salary: $61,751</a:t>
            </a:r>
          </a:p>
          <a:p>
            <a:pPr lvl="1">
              <a:lnSpc>
                <a:spcPct val="120000"/>
              </a:lnSpc>
              <a:spcBef>
                <a:spcPts val="0"/>
              </a:spcBef>
            </a:pPr>
            <a:endParaRPr lang="en-US" sz="3800" dirty="0"/>
          </a:p>
          <a:p>
            <a:pPr marL="461963" indent="-461963">
              <a:lnSpc>
                <a:spcPct val="120000"/>
              </a:lnSpc>
              <a:spcBef>
                <a:spcPts val="0"/>
              </a:spcBef>
            </a:pPr>
            <a:r>
              <a:rPr lang="en-US" sz="3800" dirty="0"/>
              <a:t>Principal on Base Schedule in 2017-18 w/ 30 YOE and in school with 101+ teachers and 1,301+ ADM</a:t>
            </a:r>
          </a:p>
          <a:p>
            <a:pPr marL="1031875" lvl="1" indent="-342900">
              <a:lnSpc>
                <a:spcPct val="120000"/>
              </a:lnSpc>
              <a:spcBef>
                <a:spcPts val="0"/>
              </a:spcBef>
              <a:buFont typeface="Courier New" panose="02070309020205020404" pitchFamily="49" charset="0"/>
              <a:buChar char="o"/>
            </a:pPr>
            <a:r>
              <a:rPr lang="en-US" sz="3800" dirty="0"/>
              <a:t>2016-17 salary: $74,880</a:t>
            </a:r>
          </a:p>
          <a:p>
            <a:pPr marL="1031875" lvl="1" indent="-342900">
              <a:lnSpc>
                <a:spcPct val="120000"/>
              </a:lnSpc>
              <a:spcBef>
                <a:spcPts val="0"/>
              </a:spcBef>
              <a:buFont typeface="Courier New" panose="02070309020205020404" pitchFamily="49" charset="0"/>
              <a:buChar char="o"/>
            </a:pPr>
            <a:r>
              <a:rPr lang="en-US" sz="3800" dirty="0"/>
              <a:t>2017-18 salary: $74,101</a:t>
            </a:r>
          </a:p>
          <a:p>
            <a:pPr lvl="1">
              <a:lnSpc>
                <a:spcPct val="120000"/>
              </a:lnSpc>
              <a:spcBef>
                <a:spcPts val="0"/>
              </a:spcBef>
            </a:pPr>
            <a:endParaRPr lang="en-US" sz="3800" dirty="0"/>
          </a:p>
          <a:p>
            <a:pPr marL="461963" indent="-461963">
              <a:lnSpc>
                <a:spcPct val="120000"/>
              </a:lnSpc>
              <a:spcBef>
                <a:spcPts val="0"/>
              </a:spcBef>
            </a:pPr>
            <a:r>
              <a:rPr lang="en-US" sz="3800" dirty="0"/>
              <a:t>2017-18 salary for Assistant Principal w/ Master’s and 15 YOE: $63,948</a:t>
            </a:r>
          </a:p>
          <a:p>
            <a:pPr>
              <a:lnSpc>
                <a:spcPct val="120000"/>
              </a:lnSpc>
              <a:spcBef>
                <a:spcPts val="0"/>
              </a:spcBef>
            </a:pPr>
            <a:endParaRPr lang="en-US" sz="3800" dirty="0"/>
          </a:p>
          <a:p>
            <a:pPr marL="461963" indent="-461963">
              <a:lnSpc>
                <a:spcPct val="120000"/>
              </a:lnSpc>
              <a:spcBef>
                <a:spcPts val="0"/>
              </a:spcBef>
            </a:pPr>
            <a:r>
              <a:rPr lang="en-US" sz="3800" dirty="0"/>
              <a:t>2017-18 salary for Principal on Base Schedule in school 0-399 ADM: $61,751</a:t>
            </a:r>
            <a:endParaRPr lang="en-US" sz="2200" dirty="0"/>
          </a:p>
        </p:txBody>
      </p:sp>
      <p:sp>
        <p:nvSpPr>
          <p:cNvPr id="13" name="Rectangle 12">
            <a:extLst>
              <a:ext uri="{FF2B5EF4-FFF2-40B4-BE49-F238E27FC236}">
                <a16:creationId xmlns:a16="http://schemas.microsoft.com/office/drawing/2014/main" id="{46A8F378-A599-49F4-A859-C015762D7981}"/>
              </a:ext>
            </a:extLst>
          </p:cNvPr>
          <p:cNvSpPr/>
          <p:nvPr/>
        </p:nvSpPr>
        <p:spPr>
          <a:xfrm>
            <a:off x="1676400" y="228600"/>
            <a:ext cx="6353662"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Administrators</a:t>
            </a:r>
          </a:p>
        </p:txBody>
      </p:sp>
      <p:sp>
        <p:nvSpPr>
          <p:cNvPr id="4" name="Slide Number Placeholder 3">
            <a:extLst>
              <a:ext uri="{FF2B5EF4-FFF2-40B4-BE49-F238E27FC236}">
                <a16:creationId xmlns:a16="http://schemas.microsoft.com/office/drawing/2014/main" id="{C5077482-E57B-482E-90E4-271B35539A30}"/>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990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334000"/>
          </a:xfrm>
        </p:spPr>
        <p:txBody>
          <a:bodyPr>
            <a:normAutofit/>
          </a:bodyPr>
          <a:lstStyle/>
          <a:p>
            <a:pPr marL="0" indent="0">
              <a:buNone/>
            </a:pPr>
            <a:r>
              <a:rPr lang="en-US" sz="2400" b="1" dirty="0">
                <a:solidFill>
                  <a:schemeClr val="accent2">
                    <a:lumMod val="50000"/>
                  </a:schemeClr>
                </a:solidFill>
              </a:rPr>
              <a:t>Principal Bonuses </a:t>
            </a:r>
          </a:p>
          <a:p>
            <a:pPr marL="0" indent="0">
              <a:buNone/>
            </a:pPr>
            <a:r>
              <a:rPr lang="en-US" sz="2400" dirty="0"/>
              <a:t>Bonus Program 1 – Principals in </a:t>
            </a:r>
            <a:r>
              <a:rPr lang="en-US" sz="2400" b="1" dirty="0"/>
              <a:t>same school </a:t>
            </a:r>
            <a:r>
              <a:rPr lang="en-US" sz="2400" dirty="0"/>
              <a:t>in 2015-16 and 2016-17</a:t>
            </a:r>
            <a:endParaRPr lang="en-US" sz="2400" u="sng" dirty="0"/>
          </a:p>
          <a:p>
            <a:pPr marL="0" indent="0">
              <a:buNone/>
            </a:pPr>
            <a:endParaRPr lang="en-US" sz="2200" dirty="0"/>
          </a:p>
          <a:p>
            <a:pPr marL="0" indent="0">
              <a:buNone/>
            </a:pPr>
            <a:endParaRPr lang="en-US" sz="2200" dirty="0"/>
          </a:p>
          <a:p>
            <a:pPr marL="0" indent="0">
              <a:buNone/>
            </a:pPr>
            <a:endParaRPr lang="en-US" sz="2200" dirty="0"/>
          </a:p>
        </p:txBody>
      </p:sp>
      <p:graphicFrame>
        <p:nvGraphicFramePr>
          <p:cNvPr id="6" name="Table 5">
            <a:extLst>
              <a:ext uri="{FF2B5EF4-FFF2-40B4-BE49-F238E27FC236}">
                <a16:creationId xmlns:a16="http://schemas.microsoft.com/office/drawing/2014/main" id="{D06EB9A6-7694-49F8-8477-53EA946A6BFE}"/>
              </a:ext>
            </a:extLst>
          </p:cNvPr>
          <p:cNvGraphicFramePr>
            <a:graphicFrameLocks noGrp="1"/>
          </p:cNvGraphicFramePr>
          <p:nvPr>
            <p:extLst/>
          </p:nvPr>
        </p:nvGraphicFramePr>
        <p:xfrm>
          <a:off x="381000" y="2133600"/>
          <a:ext cx="8534400" cy="4623568"/>
        </p:xfrm>
        <a:graphic>
          <a:graphicData uri="http://schemas.openxmlformats.org/drawingml/2006/table">
            <a:tbl>
              <a:tblPr firstRow="1" firstCol="1" bandRow="1">
                <a:tableStyleId>{5C22544A-7EE6-4342-B048-85BDC9FD1C3A}</a:tableStyleId>
              </a:tblPr>
              <a:tblGrid>
                <a:gridCol w="2212222">
                  <a:extLst>
                    <a:ext uri="{9D8B030D-6E8A-4147-A177-3AD203B41FA5}">
                      <a16:colId xmlns:a16="http://schemas.microsoft.com/office/drawing/2014/main" val="3127603126"/>
                    </a:ext>
                  </a:extLst>
                </a:gridCol>
                <a:gridCol w="1167171">
                  <a:extLst>
                    <a:ext uri="{9D8B030D-6E8A-4147-A177-3AD203B41FA5}">
                      <a16:colId xmlns:a16="http://schemas.microsoft.com/office/drawing/2014/main" val="3935601997"/>
                    </a:ext>
                  </a:extLst>
                </a:gridCol>
                <a:gridCol w="1167171">
                  <a:extLst>
                    <a:ext uri="{9D8B030D-6E8A-4147-A177-3AD203B41FA5}">
                      <a16:colId xmlns:a16="http://schemas.microsoft.com/office/drawing/2014/main" val="3964033553"/>
                    </a:ext>
                  </a:extLst>
                </a:gridCol>
                <a:gridCol w="1361700">
                  <a:extLst>
                    <a:ext uri="{9D8B030D-6E8A-4147-A177-3AD203B41FA5}">
                      <a16:colId xmlns:a16="http://schemas.microsoft.com/office/drawing/2014/main" val="883097956"/>
                    </a:ext>
                  </a:extLst>
                </a:gridCol>
                <a:gridCol w="1361700">
                  <a:extLst>
                    <a:ext uri="{9D8B030D-6E8A-4147-A177-3AD203B41FA5}">
                      <a16:colId xmlns:a16="http://schemas.microsoft.com/office/drawing/2014/main" val="2488479444"/>
                    </a:ext>
                  </a:extLst>
                </a:gridCol>
                <a:gridCol w="1264436">
                  <a:extLst>
                    <a:ext uri="{9D8B030D-6E8A-4147-A177-3AD203B41FA5}">
                      <a16:colId xmlns:a16="http://schemas.microsoft.com/office/drawing/2014/main" val="1245763242"/>
                    </a:ext>
                  </a:extLst>
                </a:gridCol>
              </a:tblGrid>
              <a:tr h="962263">
                <a:tc>
                  <a:txBody>
                    <a:bodyPr/>
                    <a:lstStyle/>
                    <a:p>
                      <a:pPr marL="0" marR="0">
                        <a:lnSpc>
                          <a:spcPct val="115000"/>
                        </a:lnSpc>
                        <a:spcBef>
                          <a:spcPts val="0"/>
                        </a:spcBef>
                        <a:spcAft>
                          <a:spcPts val="10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800" dirty="0">
                          <a:effectLst/>
                        </a:rPr>
                        <a:t>2015-16 School Grade =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800" dirty="0">
                          <a:effectLst/>
                        </a:rPr>
                        <a:t>2015-16 School Grade = 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800">
                          <a:effectLst/>
                        </a:rPr>
                        <a:t>2015-16 School Grade = 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800">
                          <a:effectLst/>
                        </a:rPr>
                        <a:t>2015-16 School Grade = 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800">
                          <a:effectLst/>
                        </a:rPr>
                        <a:t>2015-16 School Grade = 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9316202"/>
                  </a:ext>
                </a:extLst>
              </a:tr>
              <a:tr h="754949">
                <a:tc>
                  <a:txBody>
                    <a:bodyPr/>
                    <a:lstStyle/>
                    <a:p>
                      <a:pPr marL="0" marR="0">
                        <a:lnSpc>
                          <a:spcPct val="115000"/>
                        </a:lnSpc>
                        <a:spcBef>
                          <a:spcPts val="0"/>
                        </a:spcBef>
                        <a:spcAft>
                          <a:spcPts val="600"/>
                        </a:spcAft>
                      </a:pPr>
                      <a:r>
                        <a:rPr lang="en-US" sz="1800">
                          <a:effectLst/>
                        </a:rPr>
                        <a:t>Below in 2015-16</a:t>
                      </a:r>
                    </a:p>
                    <a:p>
                      <a:pPr marL="0" marR="0">
                        <a:lnSpc>
                          <a:spcPct val="115000"/>
                        </a:lnSpc>
                        <a:spcBef>
                          <a:spcPts val="0"/>
                        </a:spcBef>
                        <a:spcAft>
                          <a:spcPts val="600"/>
                        </a:spcAft>
                      </a:pPr>
                      <a:r>
                        <a:rPr lang="en-US" sz="1800">
                          <a:effectLst/>
                        </a:rPr>
                        <a:t>Exceeded in 2016-17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rPr>
                        <a:t>$5,000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rPr>
                        <a:t>$5,000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$5,000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$10,000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$10,000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4797295"/>
                  </a:ext>
                </a:extLst>
              </a:tr>
              <a:tr h="754949">
                <a:tc>
                  <a:txBody>
                    <a:bodyPr/>
                    <a:lstStyle/>
                    <a:p>
                      <a:pPr marL="0" marR="0">
                        <a:lnSpc>
                          <a:spcPct val="115000"/>
                        </a:lnSpc>
                        <a:spcBef>
                          <a:spcPts val="0"/>
                        </a:spcBef>
                        <a:spcAft>
                          <a:spcPts val="600"/>
                        </a:spcAft>
                      </a:pPr>
                      <a:r>
                        <a:rPr lang="en-US" sz="1800">
                          <a:effectLst/>
                        </a:rPr>
                        <a:t>Met in 2015-16</a:t>
                      </a:r>
                    </a:p>
                    <a:p>
                      <a:pPr marL="0" marR="0">
                        <a:lnSpc>
                          <a:spcPct val="115000"/>
                        </a:lnSpc>
                        <a:spcBef>
                          <a:spcPts val="0"/>
                        </a:spcBef>
                        <a:spcAft>
                          <a:spcPts val="600"/>
                        </a:spcAft>
                      </a:pPr>
                      <a:r>
                        <a:rPr lang="en-US" sz="1800">
                          <a:effectLst/>
                        </a:rPr>
                        <a:t>Exceeded in 2016-17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$5,000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rPr>
                        <a:t>$5,000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$5,000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$10,000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$10,000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8450904"/>
                  </a:ext>
                </a:extLst>
              </a:tr>
              <a:tr h="754949">
                <a:tc>
                  <a:txBody>
                    <a:bodyPr/>
                    <a:lstStyle/>
                    <a:p>
                      <a:pPr marL="0" marR="0">
                        <a:lnSpc>
                          <a:spcPct val="115000"/>
                        </a:lnSpc>
                        <a:spcBef>
                          <a:spcPts val="0"/>
                        </a:spcBef>
                        <a:spcAft>
                          <a:spcPts val="600"/>
                        </a:spcAft>
                      </a:pPr>
                      <a:r>
                        <a:rPr lang="en-US" sz="1800">
                          <a:effectLst/>
                          <a:highlight>
                            <a:srgbClr val="FF0000"/>
                          </a:highlight>
                        </a:rPr>
                        <a:t>Exceeded in 2015-16</a:t>
                      </a:r>
                    </a:p>
                    <a:p>
                      <a:pPr marL="0" marR="0">
                        <a:lnSpc>
                          <a:spcPct val="115000"/>
                        </a:lnSpc>
                        <a:spcBef>
                          <a:spcPts val="0"/>
                        </a:spcBef>
                        <a:spcAft>
                          <a:spcPts val="600"/>
                        </a:spcAft>
                      </a:pPr>
                      <a:r>
                        <a:rPr lang="en-US" sz="1800">
                          <a:effectLst/>
                          <a:highlight>
                            <a:srgbClr val="FF0000"/>
                          </a:highlight>
                        </a:rPr>
                        <a:t>Exceeded in 2016-17</a:t>
                      </a:r>
                      <a:endParaRPr lang="en-US" sz="180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highlight>
                            <a:srgbClr val="FF0000"/>
                          </a:highlight>
                        </a:rPr>
                        <a:t>No Bonus</a:t>
                      </a:r>
                      <a:endParaRPr lang="en-US" sz="180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highlight>
                            <a:srgbClr val="FF0000"/>
                          </a:highlight>
                        </a:rPr>
                        <a:t>No Bonus</a:t>
                      </a:r>
                      <a:endParaRPr lang="en-US" sz="18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highlight>
                            <a:srgbClr val="FF0000"/>
                          </a:highlight>
                        </a:rPr>
                        <a:t>No Bonus</a:t>
                      </a:r>
                      <a:endParaRPr lang="en-US" sz="18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highlight>
                            <a:srgbClr val="FF0000"/>
                          </a:highlight>
                        </a:rPr>
                        <a:t>No Bonus</a:t>
                      </a:r>
                      <a:endParaRPr lang="en-US" sz="180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highlight>
                            <a:srgbClr val="FF0000"/>
                          </a:highlight>
                        </a:rPr>
                        <a:t>No Bonus</a:t>
                      </a:r>
                      <a:endParaRPr lang="en-US" sz="18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5940529"/>
                  </a:ext>
                </a:extLst>
              </a:tr>
              <a:tr h="754949">
                <a:tc>
                  <a:txBody>
                    <a:bodyPr/>
                    <a:lstStyle/>
                    <a:p>
                      <a:pPr marL="0" marR="0">
                        <a:lnSpc>
                          <a:spcPct val="115000"/>
                        </a:lnSpc>
                        <a:spcBef>
                          <a:spcPts val="0"/>
                        </a:spcBef>
                        <a:spcAft>
                          <a:spcPts val="600"/>
                        </a:spcAft>
                      </a:pPr>
                      <a:r>
                        <a:rPr lang="en-US" sz="1800">
                          <a:effectLst/>
                        </a:rPr>
                        <a:t>Below in 2015-16</a:t>
                      </a:r>
                    </a:p>
                    <a:p>
                      <a:pPr marL="0" marR="0">
                        <a:lnSpc>
                          <a:spcPct val="115000"/>
                        </a:lnSpc>
                        <a:spcBef>
                          <a:spcPts val="0"/>
                        </a:spcBef>
                        <a:spcAft>
                          <a:spcPts val="600"/>
                        </a:spcAft>
                      </a:pPr>
                      <a:r>
                        <a:rPr lang="en-US" sz="1800">
                          <a:effectLst/>
                        </a:rPr>
                        <a:t>Met in 2016-17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No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No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rPr>
                        <a:t>No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No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No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8872863"/>
                  </a:ext>
                </a:extLst>
              </a:tr>
              <a:tr h="641509">
                <a:tc>
                  <a:txBody>
                    <a:bodyPr/>
                    <a:lstStyle/>
                    <a:p>
                      <a:pPr marL="0" marR="0">
                        <a:lnSpc>
                          <a:spcPct val="115000"/>
                        </a:lnSpc>
                        <a:spcBef>
                          <a:spcPts val="0"/>
                        </a:spcBef>
                        <a:spcAft>
                          <a:spcPts val="600"/>
                        </a:spcAft>
                      </a:pPr>
                      <a:r>
                        <a:rPr lang="en-US" sz="1800">
                          <a:effectLst/>
                        </a:rPr>
                        <a:t>No Improvement in Growth Scores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No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a:effectLst/>
                        </a:rPr>
                        <a:t>No Bonus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rPr>
                        <a:t>No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rPr>
                        <a:t>No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600"/>
                        </a:spcAft>
                      </a:pPr>
                      <a:r>
                        <a:rPr lang="en-US" sz="1800" dirty="0">
                          <a:effectLst/>
                        </a:rPr>
                        <a:t>No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680458"/>
                  </a:ext>
                </a:extLst>
              </a:tr>
            </a:tbl>
          </a:graphicData>
        </a:graphic>
      </p:graphicFrame>
      <p:sp>
        <p:nvSpPr>
          <p:cNvPr id="9" name="Rectangle 8">
            <a:extLst>
              <a:ext uri="{FF2B5EF4-FFF2-40B4-BE49-F238E27FC236}">
                <a16:creationId xmlns:a16="http://schemas.microsoft.com/office/drawing/2014/main" id="{5C15772B-FD6F-4122-AF59-9B64E62AF6A8}"/>
              </a:ext>
            </a:extLst>
          </p:cNvPr>
          <p:cNvSpPr/>
          <p:nvPr/>
        </p:nvSpPr>
        <p:spPr>
          <a:xfrm>
            <a:off x="1202897" y="328136"/>
            <a:ext cx="6353662"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Administrators</a:t>
            </a:r>
          </a:p>
        </p:txBody>
      </p:sp>
      <p:sp>
        <p:nvSpPr>
          <p:cNvPr id="4" name="Slide Number Placeholder 3">
            <a:extLst>
              <a:ext uri="{FF2B5EF4-FFF2-40B4-BE49-F238E27FC236}">
                <a16:creationId xmlns:a16="http://schemas.microsoft.com/office/drawing/2014/main" id="{44D17993-56D8-4251-937C-A1F949FF16B4}"/>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4170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334000"/>
          </a:xfrm>
        </p:spPr>
        <p:txBody>
          <a:bodyPr>
            <a:normAutofit/>
          </a:bodyPr>
          <a:lstStyle/>
          <a:p>
            <a:pPr marL="0" indent="0">
              <a:buNone/>
            </a:pPr>
            <a:endParaRPr lang="en-US" sz="2800" b="1" dirty="0"/>
          </a:p>
          <a:p>
            <a:pPr marL="0" indent="0">
              <a:buNone/>
            </a:pPr>
            <a:r>
              <a:rPr lang="en-US" sz="2600" b="1" dirty="0">
                <a:solidFill>
                  <a:schemeClr val="accent2">
                    <a:lumMod val="50000"/>
                  </a:schemeClr>
                </a:solidFill>
              </a:rPr>
              <a:t>Principal Bonuses </a:t>
            </a:r>
          </a:p>
          <a:p>
            <a:pPr marL="0" indent="0">
              <a:buNone/>
            </a:pPr>
            <a:r>
              <a:rPr lang="en-US" sz="2800" dirty="0"/>
              <a:t>Bonus Program 2 – Schoolwide growth </a:t>
            </a:r>
            <a:r>
              <a:rPr lang="en-US" sz="2800" u="sng" dirty="0"/>
              <a:t>&gt;</a:t>
            </a:r>
            <a:r>
              <a:rPr lang="en-US" sz="2800" dirty="0"/>
              <a:t> 50</a:t>
            </a:r>
            <a:r>
              <a:rPr lang="en-US" sz="2800" baseline="30000" dirty="0"/>
              <a:t>th</a:t>
            </a:r>
            <a:r>
              <a:rPr lang="en-US" sz="2800" dirty="0"/>
              <a:t> percentile</a:t>
            </a:r>
            <a:endParaRPr lang="en-US" u="sng" dirty="0"/>
          </a:p>
          <a:p>
            <a:pPr marL="0" indent="0">
              <a:buNone/>
            </a:pPr>
            <a:endParaRPr lang="en-US" sz="2200" dirty="0"/>
          </a:p>
          <a:p>
            <a:pPr marL="0" indent="0">
              <a:buNone/>
            </a:pPr>
            <a:endParaRPr lang="en-US" sz="2200" dirty="0"/>
          </a:p>
          <a:p>
            <a:pPr marL="0" indent="0">
              <a:buNone/>
            </a:pPr>
            <a:endParaRPr lang="en-US" sz="2200" dirty="0"/>
          </a:p>
        </p:txBody>
      </p:sp>
      <p:graphicFrame>
        <p:nvGraphicFramePr>
          <p:cNvPr id="4" name="Table 3">
            <a:extLst>
              <a:ext uri="{FF2B5EF4-FFF2-40B4-BE49-F238E27FC236}">
                <a16:creationId xmlns:a16="http://schemas.microsoft.com/office/drawing/2014/main" id="{57B9A1C1-FD61-43D7-A77C-B1644A00AD47}"/>
              </a:ext>
            </a:extLst>
          </p:cNvPr>
          <p:cNvGraphicFramePr>
            <a:graphicFrameLocks noGrp="1"/>
          </p:cNvGraphicFramePr>
          <p:nvPr>
            <p:extLst/>
          </p:nvPr>
        </p:nvGraphicFramePr>
        <p:xfrm>
          <a:off x="1143000" y="2819400"/>
          <a:ext cx="7239000" cy="3581398"/>
        </p:xfrm>
        <a:graphic>
          <a:graphicData uri="http://schemas.openxmlformats.org/drawingml/2006/table">
            <a:tbl>
              <a:tblPr firstRow="1" firstCol="1" bandRow="1"/>
              <a:tblGrid>
                <a:gridCol w="4467690">
                  <a:extLst>
                    <a:ext uri="{9D8B030D-6E8A-4147-A177-3AD203B41FA5}">
                      <a16:colId xmlns:a16="http://schemas.microsoft.com/office/drawing/2014/main" val="1965180416"/>
                    </a:ext>
                  </a:extLst>
                </a:gridCol>
                <a:gridCol w="2771310">
                  <a:extLst>
                    <a:ext uri="{9D8B030D-6E8A-4147-A177-3AD203B41FA5}">
                      <a16:colId xmlns:a16="http://schemas.microsoft.com/office/drawing/2014/main" val="1460991500"/>
                    </a:ext>
                  </a:extLst>
                </a:gridCol>
              </a:tblGrid>
              <a:tr h="829733">
                <a:tc>
                  <a:txBody>
                    <a:bodyPr/>
                    <a:lstStyle/>
                    <a:p>
                      <a:pPr marL="0" marR="0" algn="ctr">
                        <a:lnSpc>
                          <a:spcPct val="115000"/>
                        </a:lnSpc>
                        <a:spcBef>
                          <a:spcPts val="0"/>
                        </a:spcBef>
                        <a:spcAft>
                          <a:spcPts val="0"/>
                        </a:spcAft>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School’s Schoolwide Growth Percentile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9050" cap="flat" cmpd="sng" algn="ctr">
                      <a:solidFill>
                        <a:srgbClr val="FABF8F"/>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Bonus for Principal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9050" cap="flat" cmpd="sng" algn="ctr">
                      <a:solidFill>
                        <a:srgbClr val="FABF8F"/>
                      </a:solidFill>
                      <a:prstDash val="solid"/>
                      <a:round/>
                      <a:headEnd type="none" w="med" len="med"/>
                      <a:tailEnd type="none" w="med" len="med"/>
                    </a:lnB>
                    <a:solidFill>
                      <a:srgbClr val="FFFFFF"/>
                    </a:solidFill>
                  </a:tcPr>
                </a:tc>
                <a:extLst>
                  <a:ext uri="{0D108BD9-81ED-4DB2-BD59-A6C34878D82A}">
                    <a16:rowId xmlns:a16="http://schemas.microsoft.com/office/drawing/2014/main" val="2664987216"/>
                  </a:ext>
                </a:extLst>
              </a:tr>
              <a:tr h="550333">
                <a:tc>
                  <a:txBody>
                    <a:bodyPr/>
                    <a:lstStyle/>
                    <a:p>
                      <a:pPr marL="0" marR="0" algn="ctr">
                        <a:lnSpc>
                          <a:spcPct val="115000"/>
                        </a:lnSpc>
                        <a:spcBef>
                          <a:spcPts val="0"/>
                        </a:spcBef>
                        <a:spcAft>
                          <a:spcPts val="0"/>
                        </a:spcAft>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100 – 95</a:t>
                      </a:r>
                      <a:r>
                        <a:rPr lang="en-US" sz="22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Percentile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ABF8F"/>
                      </a:solidFill>
                      <a:prstDash val="solid"/>
                      <a:round/>
                      <a:headEnd type="none" w="med" len="med"/>
                      <a:tailEnd type="none" w="med" len="med"/>
                    </a:lnR>
                    <a:lnT w="1905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ABF8F"/>
                      </a:solidFill>
                      <a:prstDash val="solid"/>
                      <a:round/>
                      <a:headEnd type="none" w="med" len="med"/>
                      <a:tailEnd type="none" w="med" len="med"/>
                    </a:lnL>
                    <a:lnR>
                      <a:noFill/>
                    </a:lnR>
                    <a:lnT w="1905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2464526185"/>
                  </a:ext>
                </a:extLst>
              </a:tr>
              <a:tr h="550333">
                <a:tc>
                  <a:txBody>
                    <a:bodyPr/>
                    <a:lstStyle/>
                    <a:p>
                      <a:pPr marL="0" marR="0" algn="ctr">
                        <a:lnSpc>
                          <a:spcPct val="115000"/>
                        </a:lnSpc>
                        <a:spcBef>
                          <a:spcPts val="0"/>
                        </a:spcBef>
                        <a:spcAft>
                          <a:spcPts val="0"/>
                        </a:spcAft>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94</a:t>
                      </a:r>
                      <a:r>
                        <a:rPr lang="en-US" sz="22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 90</a:t>
                      </a:r>
                      <a:r>
                        <a:rPr lang="en-US" sz="22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Percentile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$4,000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tcPr>
                </a:tc>
                <a:extLst>
                  <a:ext uri="{0D108BD9-81ED-4DB2-BD59-A6C34878D82A}">
                    <a16:rowId xmlns:a16="http://schemas.microsoft.com/office/drawing/2014/main" val="4271076045"/>
                  </a:ext>
                </a:extLst>
              </a:tr>
              <a:tr h="550333">
                <a:tc>
                  <a:txBody>
                    <a:bodyPr/>
                    <a:lstStyle/>
                    <a:p>
                      <a:pPr marL="0" marR="0" algn="ctr">
                        <a:lnSpc>
                          <a:spcPct val="115000"/>
                        </a:lnSpc>
                        <a:spcBef>
                          <a:spcPts val="0"/>
                        </a:spcBef>
                        <a:spcAft>
                          <a:spcPts val="0"/>
                        </a:spcAft>
                      </a:pP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89</a:t>
                      </a:r>
                      <a:r>
                        <a:rPr lang="en-US" sz="2200" b="1"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 – 85</a:t>
                      </a:r>
                      <a:r>
                        <a:rPr lang="en-US" sz="2200" b="1"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 Percentile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3737830806"/>
                  </a:ext>
                </a:extLst>
              </a:tr>
              <a:tr h="550333">
                <a:tc>
                  <a:txBody>
                    <a:bodyPr/>
                    <a:lstStyle/>
                    <a:p>
                      <a:pPr marL="0" marR="0" algn="ctr">
                        <a:lnSpc>
                          <a:spcPct val="115000"/>
                        </a:lnSpc>
                        <a:spcBef>
                          <a:spcPts val="0"/>
                        </a:spcBef>
                        <a:spcAft>
                          <a:spcPts val="0"/>
                        </a:spcAft>
                      </a:pP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84</a:t>
                      </a:r>
                      <a:r>
                        <a:rPr lang="en-US" sz="2200" b="1"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 – 80</a:t>
                      </a:r>
                      <a:r>
                        <a:rPr lang="en-US" sz="2200" b="1"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 Percentile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tcPr>
                </a:tc>
                <a:extLst>
                  <a:ext uri="{0D108BD9-81ED-4DB2-BD59-A6C34878D82A}">
                    <a16:rowId xmlns:a16="http://schemas.microsoft.com/office/drawing/2014/main" val="1005415529"/>
                  </a:ext>
                </a:extLst>
              </a:tr>
              <a:tr h="550333">
                <a:tc>
                  <a:txBody>
                    <a:bodyPr/>
                    <a:lstStyle/>
                    <a:p>
                      <a:pPr marL="0" marR="0" algn="ctr">
                        <a:lnSpc>
                          <a:spcPct val="115000"/>
                        </a:lnSpc>
                        <a:spcBef>
                          <a:spcPts val="0"/>
                        </a:spcBef>
                        <a:spcAft>
                          <a:spcPts val="0"/>
                        </a:spcAft>
                      </a:pP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79</a:t>
                      </a:r>
                      <a:r>
                        <a:rPr lang="en-US" sz="2200" b="1"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 – 50</a:t>
                      </a:r>
                      <a:r>
                        <a:rPr lang="en-US" sz="2200" b="1"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 Percentile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825697077"/>
                  </a:ext>
                </a:extLst>
              </a:tr>
            </a:tbl>
          </a:graphicData>
        </a:graphic>
      </p:graphicFrame>
      <p:sp>
        <p:nvSpPr>
          <p:cNvPr id="5" name="Rectangle 4">
            <a:extLst>
              <a:ext uri="{FF2B5EF4-FFF2-40B4-BE49-F238E27FC236}">
                <a16:creationId xmlns:a16="http://schemas.microsoft.com/office/drawing/2014/main" id="{52C0B129-E0FD-4144-9A35-6E53584E0726}"/>
              </a:ext>
            </a:extLst>
          </p:cNvPr>
          <p:cNvSpPr/>
          <p:nvPr/>
        </p:nvSpPr>
        <p:spPr>
          <a:xfrm>
            <a:off x="533400" y="533400"/>
            <a:ext cx="7387856" cy="738664"/>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Administrators</a:t>
            </a:r>
          </a:p>
        </p:txBody>
      </p:sp>
      <p:sp>
        <p:nvSpPr>
          <p:cNvPr id="6" name="Slide Number Placeholder 5">
            <a:extLst>
              <a:ext uri="{FF2B5EF4-FFF2-40B4-BE49-F238E27FC236}">
                <a16:creationId xmlns:a16="http://schemas.microsoft.com/office/drawing/2014/main" id="{F6EF69B9-E9CD-4479-9F60-8E6B4FEA2E41}"/>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9772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72064"/>
            <a:ext cx="8305800" cy="5281136"/>
          </a:xfrm>
        </p:spPr>
        <p:txBody>
          <a:bodyPr>
            <a:normAutofit/>
          </a:bodyPr>
          <a:lstStyle/>
          <a:p>
            <a:endParaRPr lang="en-US" sz="2800" dirty="0"/>
          </a:p>
          <a:p>
            <a:pPr marL="461963" indent="-461963"/>
            <a:r>
              <a:rPr lang="en-US" sz="2800" dirty="0"/>
              <a:t>3 new annual leave days </a:t>
            </a:r>
          </a:p>
          <a:p>
            <a:pPr marL="1031875" lvl="1" indent="-342900">
              <a:buFont typeface="Courier New" panose="02070309020205020404" pitchFamily="49" charset="0"/>
              <a:buChar char="o"/>
            </a:pPr>
            <a:r>
              <a:rPr lang="en-US" sz="2500" dirty="0"/>
              <a:t>May be carried forward</a:t>
            </a:r>
          </a:p>
          <a:p>
            <a:pPr marL="1031875" lvl="1" indent="-342900">
              <a:buFont typeface="Courier New" panose="02070309020205020404" pitchFamily="49" charset="0"/>
              <a:buChar char="o"/>
            </a:pPr>
            <a:r>
              <a:rPr lang="en-US" sz="2500" dirty="0"/>
              <a:t>May not be paid out</a:t>
            </a:r>
          </a:p>
          <a:p>
            <a:endParaRPr lang="en-US" sz="2800" dirty="0"/>
          </a:p>
          <a:p>
            <a:pPr marL="461963" indent="-461963"/>
            <a:r>
              <a:rPr lang="en-US" sz="2800" dirty="0"/>
              <a:t>For employees hired on or after January 1, 2021:</a:t>
            </a:r>
          </a:p>
          <a:p>
            <a:pPr marL="342900" lvl="1" indent="0">
              <a:buNone/>
            </a:pPr>
            <a:endParaRPr lang="en-US" sz="2800" b="1" i="1" u="sng" dirty="0"/>
          </a:p>
          <a:p>
            <a:pPr marL="461963" lvl="1" indent="0">
              <a:buNone/>
            </a:pPr>
            <a:r>
              <a:rPr lang="en-US" sz="2800" b="1" i="1" u="sng" dirty="0"/>
              <a:t>No more retiree medical coverage through State Health Plan</a:t>
            </a:r>
          </a:p>
          <a:p>
            <a:endParaRPr lang="en-US" sz="2800" dirty="0"/>
          </a:p>
          <a:p>
            <a:endParaRPr lang="en-US" sz="2800" dirty="0"/>
          </a:p>
          <a:p>
            <a:pPr marL="0" indent="0">
              <a:buNone/>
            </a:pPr>
            <a:endParaRPr lang="en-US" sz="2800" dirty="0"/>
          </a:p>
          <a:p>
            <a:endParaRPr lang="en-US" sz="2800" dirty="0"/>
          </a:p>
          <a:p>
            <a:endParaRPr lang="en-US" sz="2800" dirty="0"/>
          </a:p>
        </p:txBody>
      </p:sp>
      <p:sp>
        <p:nvSpPr>
          <p:cNvPr id="4" name="Rectangle 3">
            <a:extLst>
              <a:ext uri="{FF2B5EF4-FFF2-40B4-BE49-F238E27FC236}">
                <a16:creationId xmlns:a16="http://schemas.microsoft.com/office/drawing/2014/main" id="{8F2E66F8-3235-42D0-8799-FF128F8B716F}"/>
              </a:ext>
            </a:extLst>
          </p:cNvPr>
          <p:cNvSpPr/>
          <p:nvPr/>
        </p:nvSpPr>
        <p:spPr>
          <a:xfrm>
            <a:off x="1213880" y="533400"/>
            <a:ext cx="4691989"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Salaries/Benefits - Other</a:t>
            </a:r>
          </a:p>
        </p:txBody>
      </p:sp>
      <p:sp>
        <p:nvSpPr>
          <p:cNvPr id="5" name="Slide Number Placeholder 4">
            <a:extLst>
              <a:ext uri="{FF2B5EF4-FFF2-40B4-BE49-F238E27FC236}">
                <a16:creationId xmlns:a16="http://schemas.microsoft.com/office/drawing/2014/main" id="{341E75B1-DDEA-481B-B52A-FE52469BD75A}"/>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8922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3163"/>
            <a:ext cx="8610600" cy="5441133"/>
          </a:xfrm>
        </p:spPr>
        <p:txBody>
          <a:bodyPr>
            <a:normAutofit lnSpcReduction="10000"/>
          </a:bodyPr>
          <a:lstStyle/>
          <a:p>
            <a:pPr marL="461963" indent="-461963">
              <a:lnSpc>
                <a:spcPct val="100000"/>
              </a:lnSpc>
              <a:spcBef>
                <a:spcPts val="0"/>
              </a:spcBef>
            </a:pPr>
            <a:r>
              <a:rPr lang="en-US" sz="2600" dirty="0"/>
              <a:t>Up to $9,000/year to parent of child with disability.</a:t>
            </a:r>
          </a:p>
          <a:p>
            <a:pPr marL="461963" indent="-461963">
              <a:lnSpc>
                <a:spcPct val="100000"/>
              </a:lnSpc>
              <a:spcBef>
                <a:spcPts val="0"/>
              </a:spcBef>
            </a:pPr>
            <a:endParaRPr lang="en-US" sz="2600" dirty="0"/>
          </a:p>
          <a:p>
            <a:pPr marL="461963" indent="-461963">
              <a:lnSpc>
                <a:spcPct val="100000"/>
              </a:lnSpc>
              <a:spcBef>
                <a:spcPts val="0"/>
              </a:spcBef>
            </a:pPr>
            <a:r>
              <a:rPr lang="en-US" sz="2600" dirty="0"/>
              <a:t>Parent would have to apply</a:t>
            </a:r>
          </a:p>
          <a:p>
            <a:pPr marL="461963" indent="-461963">
              <a:lnSpc>
                <a:spcPct val="100000"/>
              </a:lnSpc>
              <a:spcBef>
                <a:spcPts val="0"/>
              </a:spcBef>
            </a:pPr>
            <a:endParaRPr lang="en-US" sz="2600" dirty="0"/>
          </a:p>
          <a:p>
            <a:pPr marL="461963" indent="-461963">
              <a:lnSpc>
                <a:spcPct val="100000"/>
              </a:lnSpc>
              <a:spcBef>
                <a:spcPts val="0"/>
              </a:spcBef>
            </a:pPr>
            <a:r>
              <a:rPr lang="en-US" sz="2600" dirty="0"/>
              <a:t>$$ goes into a bank account</a:t>
            </a:r>
          </a:p>
          <a:p>
            <a:pPr marL="461963" indent="-461963">
              <a:lnSpc>
                <a:spcPct val="100000"/>
              </a:lnSpc>
              <a:spcBef>
                <a:spcPts val="0"/>
              </a:spcBef>
            </a:pPr>
            <a:endParaRPr lang="en-US" sz="2600" dirty="0"/>
          </a:p>
          <a:p>
            <a:pPr marL="461963" indent="-461963">
              <a:lnSpc>
                <a:spcPct val="100000"/>
              </a:lnSpc>
              <a:spcBef>
                <a:spcPts val="0"/>
              </a:spcBef>
            </a:pPr>
            <a:r>
              <a:rPr lang="en-US" sz="2600" dirty="0"/>
              <a:t>Parent given </a:t>
            </a:r>
            <a:r>
              <a:rPr lang="en-US" sz="2600" b="1" dirty="0"/>
              <a:t>debit card </a:t>
            </a:r>
            <a:r>
              <a:rPr lang="en-US" sz="2600" dirty="0"/>
              <a:t>to access the money in the account for use on private school tuition/other educational expenses</a:t>
            </a:r>
          </a:p>
          <a:p>
            <a:pPr marL="461963" indent="-461963">
              <a:lnSpc>
                <a:spcPct val="100000"/>
              </a:lnSpc>
              <a:spcBef>
                <a:spcPts val="0"/>
              </a:spcBef>
            </a:pPr>
            <a:endParaRPr lang="en-US" sz="2600" dirty="0"/>
          </a:p>
          <a:p>
            <a:pPr marL="461963" indent="-461963">
              <a:lnSpc>
                <a:spcPct val="100000"/>
              </a:lnSpc>
              <a:spcBef>
                <a:spcPts val="0"/>
              </a:spcBef>
            </a:pPr>
            <a:r>
              <a:rPr lang="en-US" sz="2600" dirty="0"/>
              <a:t>Student must be pulled out of public school or meet other qualifying criteria</a:t>
            </a:r>
          </a:p>
          <a:p>
            <a:pPr marL="461963" indent="-461963">
              <a:lnSpc>
                <a:spcPct val="100000"/>
              </a:lnSpc>
              <a:spcBef>
                <a:spcPts val="0"/>
              </a:spcBef>
            </a:pPr>
            <a:endParaRPr lang="en-US" sz="2600" dirty="0"/>
          </a:p>
          <a:p>
            <a:pPr marL="461963" indent="-461963">
              <a:lnSpc>
                <a:spcPct val="100000"/>
              </a:lnSpc>
              <a:spcBef>
                <a:spcPts val="0"/>
              </a:spcBef>
            </a:pPr>
            <a:r>
              <a:rPr lang="en-US" sz="2600" dirty="0"/>
              <a:t>Appropriation in 2018-19: $3M recurring</a:t>
            </a:r>
          </a:p>
          <a:p>
            <a:pPr marL="0" indent="0">
              <a:buNone/>
            </a:pPr>
            <a:endParaRPr lang="en-US" sz="2400" dirty="0"/>
          </a:p>
          <a:p>
            <a:pPr lvl="1"/>
            <a:endParaRPr lang="en-US" sz="1900" dirty="0"/>
          </a:p>
          <a:p>
            <a:endParaRPr lang="en-US" sz="2700" dirty="0"/>
          </a:p>
          <a:p>
            <a:pPr lvl="1"/>
            <a:endParaRPr lang="en-US" sz="2400" dirty="0"/>
          </a:p>
          <a:p>
            <a:endParaRPr lang="en-US" sz="2700" dirty="0"/>
          </a:p>
          <a:p>
            <a:endParaRPr lang="en-US" sz="2700" dirty="0"/>
          </a:p>
        </p:txBody>
      </p:sp>
      <p:sp>
        <p:nvSpPr>
          <p:cNvPr id="6" name="Rectangle 5">
            <a:extLst>
              <a:ext uri="{FF2B5EF4-FFF2-40B4-BE49-F238E27FC236}">
                <a16:creationId xmlns:a16="http://schemas.microsoft.com/office/drawing/2014/main" id="{1455F397-A874-4592-AEC2-130D358ABF63}"/>
              </a:ext>
            </a:extLst>
          </p:cNvPr>
          <p:cNvSpPr/>
          <p:nvPr/>
        </p:nvSpPr>
        <p:spPr>
          <a:xfrm>
            <a:off x="1828800" y="228600"/>
            <a:ext cx="6553200" cy="73866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Education Savings Accounts </a:t>
            </a:r>
          </a:p>
        </p:txBody>
      </p:sp>
      <p:sp>
        <p:nvSpPr>
          <p:cNvPr id="4" name="Slide Number Placeholder 3">
            <a:extLst>
              <a:ext uri="{FF2B5EF4-FFF2-40B4-BE49-F238E27FC236}">
                <a16:creationId xmlns:a16="http://schemas.microsoft.com/office/drawing/2014/main" id="{03741CB5-0FB1-489C-8337-3C2F6DD4AC47}"/>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4344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257800"/>
          </a:xfrm>
        </p:spPr>
        <p:txBody>
          <a:bodyPr>
            <a:normAutofit/>
          </a:bodyPr>
          <a:lstStyle/>
          <a:p>
            <a:endParaRPr lang="en-US" sz="2500" dirty="0"/>
          </a:p>
          <a:p>
            <a:pPr marL="461963" indent="-461963">
              <a:lnSpc>
                <a:spcPct val="100000"/>
              </a:lnSpc>
              <a:spcBef>
                <a:spcPts val="0"/>
              </a:spcBef>
            </a:pPr>
            <a:r>
              <a:rPr lang="en-US" sz="2400" dirty="0"/>
              <a:t>Funding for school vouchers </a:t>
            </a:r>
            <a:r>
              <a:rPr lang="en-US" sz="2400" b="1" dirty="0"/>
              <a:t>built into BASE BUDGET</a:t>
            </a:r>
          </a:p>
          <a:p>
            <a:pPr>
              <a:lnSpc>
                <a:spcPct val="100000"/>
              </a:lnSpc>
              <a:spcBef>
                <a:spcPts val="0"/>
              </a:spcBef>
            </a:pPr>
            <a:endParaRPr lang="en-US" sz="2400" dirty="0"/>
          </a:p>
          <a:p>
            <a:pPr marL="461963" indent="-461963">
              <a:lnSpc>
                <a:spcPct val="100000"/>
              </a:lnSpc>
              <a:spcBef>
                <a:spcPts val="0"/>
              </a:spcBef>
            </a:pPr>
            <a:r>
              <a:rPr lang="en-US" sz="2400" dirty="0"/>
              <a:t>Going forward in Base Budget:</a:t>
            </a:r>
          </a:p>
          <a:p>
            <a:pPr marL="1031875" indent="-344488">
              <a:lnSpc>
                <a:spcPct val="100000"/>
              </a:lnSpc>
              <a:spcBef>
                <a:spcPts val="0"/>
              </a:spcBef>
              <a:buFont typeface="Courier New" panose="02070309020205020404" pitchFamily="49" charset="0"/>
              <a:buChar char="o"/>
            </a:pPr>
            <a:r>
              <a:rPr lang="en-US" sz="2400" dirty="0"/>
              <a:t>School Vouchers Automatic Increases: YES</a:t>
            </a:r>
          </a:p>
          <a:p>
            <a:pPr marL="1031875" indent="-344488">
              <a:lnSpc>
                <a:spcPct val="100000"/>
              </a:lnSpc>
              <a:spcBef>
                <a:spcPts val="0"/>
              </a:spcBef>
              <a:buFont typeface="Courier New" panose="02070309020205020404" pitchFamily="49" charset="0"/>
              <a:buChar char="o"/>
            </a:pPr>
            <a:r>
              <a:rPr lang="en-US" sz="2400" dirty="0"/>
              <a:t>Public School ADM Automatic Increases: NO</a:t>
            </a:r>
          </a:p>
          <a:p>
            <a:pPr>
              <a:lnSpc>
                <a:spcPct val="100000"/>
              </a:lnSpc>
              <a:spcBef>
                <a:spcPts val="0"/>
              </a:spcBef>
            </a:pPr>
            <a:endParaRPr lang="en-US" sz="2400" dirty="0"/>
          </a:p>
          <a:p>
            <a:pPr marL="461963" indent="-461963">
              <a:lnSpc>
                <a:spcPct val="100000"/>
              </a:lnSpc>
              <a:spcBef>
                <a:spcPts val="0"/>
              </a:spcBef>
            </a:pPr>
            <a:r>
              <a:rPr lang="en-US" sz="2400" dirty="0"/>
              <a:t>$44.8M in school vouchers in 2017-18</a:t>
            </a:r>
          </a:p>
          <a:p>
            <a:pPr>
              <a:lnSpc>
                <a:spcPct val="100000"/>
              </a:lnSpc>
              <a:spcBef>
                <a:spcPts val="0"/>
              </a:spcBef>
            </a:pPr>
            <a:endParaRPr lang="en-US" sz="2400" dirty="0"/>
          </a:p>
          <a:p>
            <a:pPr marL="461963" indent="-461963">
              <a:lnSpc>
                <a:spcPct val="100000"/>
              </a:lnSpc>
              <a:spcBef>
                <a:spcPts val="0"/>
              </a:spcBef>
            </a:pPr>
            <a:r>
              <a:rPr lang="en-US" sz="2400" dirty="0"/>
              <a:t>$10M per year automatic increase afterwards </a:t>
            </a:r>
          </a:p>
          <a:p>
            <a:pPr lvl="1"/>
            <a:endParaRPr lang="en-US" sz="2400" dirty="0"/>
          </a:p>
          <a:p>
            <a:endParaRPr lang="en-US" sz="2700" dirty="0"/>
          </a:p>
          <a:p>
            <a:endParaRPr lang="en-US" sz="2700" dirty="0"/>
          </a:p>
        </p:txBody>
      </p:sp>
      <p:sp>
        <p:nvSpPr>
          <p:cNvPr id="7" name="Rectangle 6">
            <a:extLst>
              <a:ext uri="{FF2B5EF4-FFF2-40B4-BE49-F238E27FC236}">
                <a16:creationId xmlns:a16="http://schemas.microsoft.com/office/drawing/2014/main" id="{33727F61-128A-41CC-BF83-E7B90F18E5CA}"/>
              </a:ext>
            </a:extLst>
          </p:cNvPr>
          <p:cNvSpPr/>
          <p:nvPr/>
        </p:nvSpPr>
        <p:spPr>
          <a:xfrm>
            <a:off x="609601" y="381000"/>
            <a:ext cx="7772400" cy="73866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b="0" i="0" u="none" strike="noStrike" kern="1200" cap="small" spc="0" normalizeH="0" baseline="0" noProof="0" dirty="0">
                <a:ln w="0"/>
                <a:gradFill>
                  <a:gsLst>
                    <a:gs pos="0">
                      <a:srgbClr val="5B9BD5">
                        <a:lumMod val="50000"/>
                      </a:srgbClr>
                    </a:gs>
                    <a:gs pos="50000">
                      <a:srgbClr val="5B9BD5"/>
                    </a:gs>
                    <a:gs pos="100000">
                      <a:srgbClr val="5B9BD5">
                        <a:lumMod val="60000"/>
                        <a:lumOff val="40000"/>
                      </a:srgbClr>
                    </a:gs>
                  </a:gsLst>
                  <a:lin ang="5400000"/>
                </a:gradFill>
                <a:effectLst>
                  <a:glow rad="63500">
                    <a:srgbClr val="4472C4">
                      <a:satMod val="175000"/>
                      <a:alpha val="40000"/>
                    </a:srgbClr>
                  </a:glow>
                </a:effectLst>
                <a:uLnTx/>
                <a:uFillTx/>
                <a:latin typeface="Calibri" panose="020F0502020204030204"/>
                <a:ea typeface="+mn-ea"/>
                <a:cs typeface="+mn-cs"/>
              </a:rPr>
              <a:t>Opportunity Scholarships    </a:t>
            </a:r>
          </a:p>
        </p:txBody>
      </p:sp>
      <p:sp>
        <p:nvSpPr>
          <p:cNvPr id="4" name="Slide Number Placeholder 3">
            <a:extLst>
              <a:ext uri="{FF2B5EF4-FFF2-40B4-BE49-F238E27FC236}">
                <a16:creationId xmlns:a16="http://schemas.microsoft.com/office/drawing/2014/main" id="{8A0B73F3-9592-42A3-AB6A-5888AC3A63DE}"/>
              </a:ext>
            </a:extLst>
          </p:cNvPr>
          <p:cNvSpPr>
            <a:spLocks noGrp="1"/>
          </p:cNvSpPr>
          <p:nvPr>
            <p:ph type="sldNum" sz="quarter" idx="4294967295"/>
          </p:nvPr>
        </p:nvSpPr>
        <p:spPr>
          <a:xfrm>
            <a:off x="6457950"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DF745-7D3F-47F4-83A3-874385CFAA69}"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1895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BD71E8-CE03-4BB8-A6DD-FFEA57750E54}"/>
              </a:ext>
            </a:extLst>
          </p:cNvPr>
          <p:cNvSpPr>
            <a:spLocks noGrp="1"/>
          </p:cNvSpPr>
          <p:nvPr>
            <p:ph type="ctrTitle"/>
          </p:nvPr>
        </p:nvSpPr>
        <p:spPr>
          <a:xfrm>
            <a:off x="685800" y="1710838"/>
            <a:ext cx="7772400" cy="2387600"/>
          </a:xfrm>
        </p:spPr>
        <p:txBody>
          <a:bodyPr>
            <a:normAutofit fontScale="90000"/>
          </a:bodyPr>
          <a:lstStyle/>
          <a:p>
            <a:r>
              <a:rPr lang="en-US" dirty="0"/>
              <a:t>Addressing Teacher </a:t>
            </a:r>
            <a:br>
              <a:rPr lang="en-US" dirty="0"/>
            </a:br>
            <a:r>
              <a:rPr lang="en-US" dirty="0"/>
              <a:t>Performance Issues and</a:t>
            </a:r>
            <a:br>
              <a:rPr lang="en-US" dirty="0"/>
            </a:br>
            <a:r>
              <a:rPr lang="en-US" dirty="0"/>
              <a:t>Contract Renewals</a:t>
            </a:r>
            <a:r>
              <a:rPr lang="en-US" sz="1500" b="1" dirty="0">
                <a:solidFill>
                  <a:prstClr val="black">
                    <a:lumMod val="85000"/>
                    <a:lumOff val="15000"/>
                  </a:prstClr>
                </a:solidFill>
                <a:latin typeface="Times New Roman"/>
                <a:cs typeface="Times New Roman"/>
              </a:rPr>
              <a:t> </a:t>
            </a:r>
            <a:r>
              <a:rPr lang="en-US" sz="2000" b="1" dirty="0">
                <a:latin typeface="Times New Roman"/>
                <a:cs typeface="Times New Roman"/>
              </a:rPr>
              <a:t>©</a:t>
            </a:r>
            <a:endParaRPr lang="en-US" sz="2000" dirty="0"/>
          </a:p>
        </p:txBody>
      </p:sp>
    </p:spTree>
    <p:extLst>
      <p:ext uri="{BB962C8B-B14F-4D97-AF65-F5344CB8AC3E}">
        <p14:creationId xmlns:p14="http://schemas.microsoft.com/office/powerpoint/2010/main" val="317026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r>
              <a:rPr lang="en-US" b="1" i="1" dirty="0"/>
              <a:t> </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12901" y="476517"/>
            <a:ext cx="5116969" cy="6117465"/>
          </a:xfrm>
        </p:spPr>
        <p:txBody>
          <a:bodyPr>
            <a:noAutofit/>
          </a:bodyPr>
          <a:lstStyle/>
          <a:p>
            <a:pPr>
              <a:lnSpc>
                <a:spcPct val="100000"/>
              </a:lnSpc>
              <a:spcBef>
                <a:spcPts val="0"/>
              </a:spcBef>
            </a:pPr>
            <a:r>
              <a:rPr lang="en-US" sz="2200" dirty="0"/>
              <a:t>Now, the school district must provide an IEP “reasonably calculated to enable a child to </a:t>
            </a:r>
            <a:r>
              <a:rPr lang="en-US" sz="2200" b="1" i="1" dirty="0"/>
              <a:t>make progress appropriate in light of the child’s circumstances</a:t>
            </a:r>
            <a:r>
              <a:rPr lang="en-US" sz="2200" dirty="0"/>
              <a:t>.”  The Court declined to provide a “bright-line” test on how to determine whether a school’s IEP meets this standard, however, the Court clearly stated that this new standard is </a:t>
            </a:r>
            <a:r>
              <a:rPr lang="en-US" sz="2200" b="1" dirty="0"/>
              <a:t>“markedly more demanding”</a:t>
            </a:r>
            <a:r>
              <a:rPr lang="en-US" sz="2200" dirty="0"/>
              <a:t> than the old standard. </a:t>
            </a:r>
          </a:p>
        </p:txBody>
      </p:sp>
    </p:spTree>
    <p:extLst>
      <p:ext uri="{BB962C8B-B14F-4D97-AF65-F5344CB8AC3E}">
        <p14:creationId xmlns:p14="http://schemas.microsoft.com/office/powerpoint/2010/main" val="4145065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4E153-312C-48AB-BAC7-7B02D24E0296}"/>
              </a:ext>
            </a:extLst>
          </p:cNvPr>
          <p:cNvSpPr>
            <a:spLocks noGrp="1"/>
          </p:cNvSpPr>
          <p:nvPr>
            <p:ph type="title"/>
          </p:nvPr>
        </p:nvSpPr>
        <p:spPr/>
        <p:txBody>
          <a:bodyPr>
            <a:noAutofit/>
          </a:bodyPr>
          <a:lstStyle/>
          <a:p>
            <a:r>
              <a:rPr lang="en-US" sz="3200" dirty="0">
                <a:latin typeface="Arial" panose="020B0604020202020204" pitchFamily="34" charset="0"/>
                <a:cs typeface="Arial" panose="020B0604020202020204" pitchFamily="34" charset="0"/>
              </a:rPr>
              <a:t>Teacher Contracts:  Tale of Two Statutes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(G.S. 115C-325 &amp; 325.1 et </a:t>
            </a:r>
            <a:r>
              <a:rPr lang="en-US" sz="3200" dirty="0" err="1">
                <a:latin typeface="Arial" panose="020B0604020202020204" pitchFamily="34" charset="0"/>
                <a:cs typeface="Arial" panose="020B0604020202020204" pitchFamily="34" charset="0"/>
              </a:rPr>
              <a:t>seq</a:t>
            </a:r>
            <a:r>
              <a:rPr lang="en-US" sz="3200" dirty="0">
                <a:latin typeface="Arial" panose="020B0604020202020204" pitchFamily="34" charset="0"/>
                <a:cs typeface="Arial" panose="020B0604020202020204" pitchFamily="34" charset="0"/>
              </a:rPr>
              <a:t>)</a:t>
            </a:r>
            <a:endParaRPr lang="en-US" sz="3200" dirty="0"/>
          </a:p>
        </p:txBody>
      </p:sp>
      <p:graphicFrame>
        <p:nvGraphicFramePr>
          <p:cNvPr id="5" name="Content Placeholder 3">
            <a:extLst>
              <a:ext uri="{FF2B5EF4-FFF2-40B4-BE49-F238E27FC236}">
                <a16:creationId xmlns:a16="http://schemas.microsoft.com/office/drawing/2014/main" id="{2C1F0155-A88B-499E-9527-AEEAB23364F9}"/>
              </a:ext>
            </a:extLst>
          </p:cNvPr>
          <p:cNvGraphicFramePr>
            <a:graphicFrameLocks/>
          </p:cNvGraphicFramePr>
          <p:nvPr>
            <p:extLst>
              <p:ext uri="{D42A27DB-BD31-4B8C-83A1-F6EECF244321}">
                <p14:modId xmlns:p14="http://schemas.microsoft.com/office/powerpoint/2010/main" val="1588191724"/>
              </p:ext>
            </p:extLst>
          </p:nvPr>
        </p:nvGraphicFramePr>
        <p:xfrm>
          <a:off x="628650" y="2235169"/>
          <a:ext cx="7890661" cy="2338072"/>
        </p:xfrm>
        <a:graphic>
          <a:graphicData uri="http://schemas.openxmlformats.org/drawingml/2006/table">
            <a:tbl>
              <a:tblPr firstRow="1" firstCol="1" bandRow="1"/>
              <a:tblGrid>
                <a:gridCol w="2257882">
                  <a:extLst>
                    <a:ext uri="{9D8B030D-6E8A-4147-A177-3AD203B41FA5}">
                      <a16:colId xmlns:a16="http://schemas.microsoft.com/office/drawing/2014/main" val="20000"/>
                    </a:ext>
                  </a:extLst>
                </a:gridCol>
                <a:gridCol w="2654189">
                  <a:extLst>
                    <a:ext uri="{9D8B030D-6E8A-4147-A177-3AD203B41FA5}">
                      <a16:colId xmlns:a16="http://schemas.microsoft.com/office/drawing/2014/main" val="20001"/>
                    </a:ext>
                  </a:extLst>
                </a:gridCol>
                <a:gridCol w="2978590">
                  <a:extLst>
                    <a:ext uri="{9D8B030D-6E8A-4147-A177-3AD203B41FA5}">
                      <a16:colId xmlns:a16="http://schemas.microsoft.com/office/drawing/2014/main" val="1791413948"/>
                    </a:ext>
                  </a:extLst>
                </a:gridCol>
              </a:tblGrid>
              <a:tr h="578431">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spcBef>
                          <a:spcPts val="0"/>
                        </a:spcBef>
                        <a:spcAft>
                          <a:spcPts val="0"/>
                        </a:spcAft>
                      </a:pPr>
                      <a:r>
                        <a:rPr lang="en-US" sz="1800" b="1" dirty="0">
                          <a:solidFill>
                            <a:schemeClr val="bg1"/>
                          </a:solidFill>
                          <a:effectLst/>
                          <a:latin typeface="Century" panose="02040604050505020304" pitchFamily="18" charset="0"/>
                        </a:rPr>
                        <a:t>Status as of </a:t>
                      </a:r>
                    </a:p>
                    <a:p>
                      <a:pPr marL="0" marR="0">
                        <a:spcBef>
                          <a:spcPts val="0"/>
                        </a:spcBef>
                        <a:spcAft>
                          <a:spcPts val="0"/>
                        </a:spcAft>
                      </a:pPr>
                      <a:r>
                        <a:rPr lang="en-US" sz="1800" b="1" dirty="0">
                          <a:solidFill>
                            <a:schemeClr val="bg1"/>
                          </a:solidFill>
                          <a:effectLst/>
                          <a:latin typeface="Century" panose="02040604050505020304" pitchFamily="18" charset="0"/>
                        </a:rPr>
                        <a:t>July 1, 2014</a:t>
                      </a:r>
                      <a:endParaRPr lang="en-US" sz="1800" b="1" dirty="0">
                        <a:solidFill>
                          <a:schemeClr val="bg1"/>
                        </a:solidFill>
                        <a:effectLst/>
                        <a:latin typeface="Century" panose="02040604050505020304" pitchFamily="18" charset="0"/>
                        <a:ea typeface="Calibri"/>
                        <a:cs typeface="Times New Roman"/>
                      </a:endParaRPr>
                    </a:p>
                  </a:txBody>
                  <a:tcPr marL="51435" marR="51435"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3010"/>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spcBef>
                          <a:spcPts val="0"/>
                        </a:spcBef>
                        <a:spcAft>
                          <a:spcPts val="0"/>
                        </a:spcAft>
                      </a:pPr>
                      <a:r>
                        <a:rPr lang="en-US" sz="1800" b="1" dirty="0">
                          <a:solidFill>
                            <a:schemeClr val="bg1"/>
                          </a:solidFill>
                          <a:effectLst/>
                          <a:latin typeface="Century" panose="02040604050505020304" pitchFamily="18" charset="0"/>
                        </a:rPr>
                        <a:t>Status Through </a:t>
                      </a:r>
                    </a:p>
                    <a:p>
                      <a:pPr marL="0" marR="0">
                        <a:spcBef>
                          <a:spcPts val="0"/>
                        </a:spcBef>
                        <a:spcAft>
                          <a:spcPts val="0"/>
                        </a:spcAft>
                      </a:pPr>
                      <a:r>
                        <a:rPr lang="en-US" sz="1800" b="1" dirty="0">
                          <a:solidFill>
                            <a:schemeClr val="bg1"/>
                          </a:solidFill>
                          <a:effectLst/>
                          <a:latin typeface="Century" panose="02040604050505020304" pitchFamily="18" charset="0"/>
                        </a:rPr>
                        <a:t>July</a:t>
                      </a:r>
                      <a:r>
                        <a:rPr lang="en-US" sz="1800" b="1" baseline="0" dirty="0">
                          <a:solidFill>
                            <a:schemeClr val="bg1"/>
                          </a:solidFill>
                          <a:effectLst/>
                          <a:latin typeface="Century" panose="02040604050505020304" pitchFamily="18" charset="0"/>
                        </a:rPr>
                        <a:t> 1, </a:t>
                      </a:r>
                      <a:r>
                        <a:rPr lang="en-US" sz="1800" b="1" dirty="0">
                          <a:solidFill>
                            <a:schemeClr val="bg1"/>
                          </a:solidFill>
                          <a:effectLst/>
                          <a:latin typeface="Century" panose="02040604050505020304" pitchFamily="18" charset="0"/>
                        </a:rPr>
                        <a:t>2018</a:t>
                      </a:r>
                      <a:endParaRPr lang="en-US" sz="1800" b="1" dirty="0">
                        <a:solidFill>
                          <a:schemeClr val="bg1"/>
                        </a:solidFill>
                        <a:effectLst/>
                        <a:latin typeface="Century" panose="02040604050505020304" pitchFamily="18" charset="0"/>
                        <a:ea typeface="Calibri"/>
                        <a:cs typeface="Times New Roman"/>
                      </a:endParaRPr>
                    </a:p>
                  </a:txBody>
                  <a:tcPr marL="51435" marR="51435"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3010"/>
                    </a:solidFill>
                  </a:tcPr>
                </a:tc>
                <a:tc>
                  <a:txBody>
                    <a:bodyPr/>
                    <a:lstStyle/>
                    <a:p>
                      <a:pPr marL="0" marR="0">
                        <a:spcBef>
                          <a:spcPts val="0"/>
                        </a:spcBef>
                        <a:spcAft>
                          <a:spcPts val="0"/>
                        </a:spcAft>
                      </a:pPr>
                      <a:r>
                        <a:rPr lang="en-US" sz="1800" b="1" dirty="0">
                          <a:solidFill>
                            <a:schemeClr val="bg1"/>
                          </a:solidFill>
                          <a:effectLst/>
                          <a:latin typeface="Century" panose="02040604050505020304" pitchFamily="18" charset="0"/>
                        </a:rPr>
                        <a:t>July 1, 2018 and Beyond</a:t>
                      </a:r>
                      <a:endParaRPr lang="en-US" sz="1800" b="1" dirty="0">
                        <a:solidFill>
                          <a:schemeClr val="bg1"/>
                        </a:solidFill>
                        <a:effectLst/>
                        <a:latin typeface="Century" panose="02040604050505020304" pitchFamily="18" charset="0"/>
                        <a:ea typeface="Calibri"/>
                        <a:cs typeface="Times New Roman"/>
                      </a:endParaRPr>
                    </a:p>
                  </a:txBody>
                  <a:tcPr marL="51435" marR="51435"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3010"/>
                    </a:solidFill>
                  </a:tcPr>
                </a:tc>
                <a:extLst>
                  <a:ext uri="{0D108BD9-81ED-4DB2-BD59-A6C34878D82A}">
                    <a16:rowId xmlns:a16="http://schemas.microsoft.com/office/drawing/2014/main" val="10000"/>
                  </a:ext>
                </a:extLst>
              </a:tr>
              <a:tr h="289215">
                <a:tc rowSpan="2">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spcBef>
                          <a:spcPts val="0"/>
                        </a:spcBef>
                        <a:spcAft>
                          <a:spcPts val="0"/>
                        </a:spcAft>
                      </a:pPr>
                      <a:r>
                        <a:rPr lang="en-US" sz="1800" dirty="0">
                          <a:effectLst/>
                          <a:latin typeface="Century" panose="02040604050505020304" pitchFamily="18" charset="0"/>
                        </a:rPr>
                        <a:t>Career Status (*earned by 8/1/13)</a:t>
                      </a:r>
                      <a:endParaRPr lang="en-US" sz="1800" dirty="0">
                        <a:effectLst/>
                        <a:latin typeface="Century" panose="02040604050505020304" pitchFamily="18" charset="0"/>
                        <a:ea typeface="Calibri"/>
                        <a:cs typeface="Times New Roman"/>
                      </a:endParaRPr>
                    </a:p>
                  </a:txBody>
                  <a:tcPr marL="51435" marR="51435"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spcBef>
                          <a:spcPts val="0"/>
                        </a:spcBef>
                        <a:spcAft>
                          <a:spcPts val="0"/>
                        </a:spcAft>
                      </a:pPr>
                      <a:r>
                        <a:rPr lang="en-US" sz="1800" dirty="0">
                          <a:effectLst/>
                          <a:latin typeface="+mn-lt"/>
                        </a:rPr>
                        <a:t>Maintains Career Status </a:t>
                      </a:r>
                      <a:endParaRPr lang="en-US" sz="1800" dirty="0">
                        <a:effectLst/>
                        <a:latin typeface="+mn-lt"/>
                        <a:ea typeface="Calibri"/>
                        <a:cs typeface="Times New Roman"/>
                      </a:endParaRPr>
                    </a:p>
                  </a:txBody>
                  <a:tcPr marL="51435" marR="51435"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blipFill>
                      <a:blip r:embed="rId2"/>
                      <a:tile tx="0" ty="0" sx="100000" sy="100000" flip="none" algn="tl"/>
                    </a:blipFill>
                  </a:tcPr>
                </a:tc>
                <a:tc>
                  <a:txBody>
                    <a:bodyPr/>
                    <a:lstStyle/>
                    <a:p>
                      <a:pPr marL="0" marR="0">
                        <a:spcBef>
                          <a:spcPts val="0"/>
                        </a:spcBef>
                        <a:spcAft>
                          <a:spcPts val="0"/>
                        </a:spcAft>
                      </a:pPr>
                      <a:r>
                        <a:rPr lang="en-US" sz="1800" dirty="0">
                          <a:effectLst/>
                          <a:latin typeface="+mn-lt"/>
                        </a:rPr>
                        <a:t>Maintains Career Status</a:t>
                      </a:r>
                      <a:endParaRPr lang="en-US" sz="1800" dirty="0">
                        <a:effectLst/>
                        <a:latin typeface="+mn-lt"/>
                        <a:ea typeface="Calibri"/>
                        <a:cs typeface="Times New Roman"/>
                      </a:endParaRPr>
                    </a:p>
                  </a:txBody>
                  <a:tcPr marL="51435" marR="51435"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2"/>
                  </a:ext>
                </a:extLst>
              </a:tr>
              <a:tr h="327512">
                <a:tc vMerge="1">
                  <a:txBody>
                    <a:bodyPr/>
                    <a:lstStyle/>
                    <a:p>
                      <a:pPr marL="0" marR="0">
                        <a:spcBef>
                          <a:spcPts val="0"/>
                        </a:spcBef>
                        <a:spcAft>
                          <a:spcPts val="0"/>
                        </a:spcAft>
                      </a:pPr>
                      <a:endParaRPr lang="en-US" sz="1200" dirty="0">
                        <a:effectLst/>
                        <a:latin typeface="Times New Roman"/>
                        <a:ea typeface="Calibri"/>
                        <a:cs typeface="Times New Roman"/>
                      </a:endParaRPr>
                    </a:p>
                  </a:txBody>
                  <a:tcPr marL="68580" marR="68580" marT="0" marB="0"/>
                </a:tc>
                <a:tc gridSpan="2">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spcBef>
                          <a:spcPts val="0"/>
                        </a:spcBef>
                        <a:spcAft>
                          <a:spcPts val="0"/>
                        </a:spcAft>
                      </a:pPr>
                      <a:r>
                        <a:rPr lang="en-US" sz="1800" dirty="0">
                          <a:effectLst/>
                          <a:latin typeface="+mn-lt"/>
                        </a:rPr>
                        <a:t>  </a:t>
                      </a:r>
                      <a:endParaRPr lang="en-US" sz="1800" dirty="0">
                        <a:effectLst/>
                        <a:latin typeface="+mn-lt"/>
                        <a:ea typeface="Calibri"/>
                        <a:cs typeface="Times New Roman"/>
                      </a:endParaRPr>
                    </a:p>
                  </a:txBody>
                  <a:tcPr marL="51435" marR="51435"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tc hMerge="1">
                  <a:txBody>
                    <a:bodyPr/>
                    <a:lstStyle/>
                    <a:p>
                      <a:pPr marL="0" marR="0">
                        <a:spcBef>
                          <a:spcPts val="0"/>
                        </a:spcBef>
                        <a:spcAft>
                          <a:spcPts val="0"/>
                        </a:spcAft>
                      </a:pPr>
                      <a:endParaRPr lang="en-US" sz="1800" dirty="0">
                        <a:effectLst/>
                        <a:latin typeface="+mn-lt"/>
                        <a:ea typeface="Calibri"/>
                        <a:cs typeface="Times New Roman"/>
                      </a:endParaRPr>
                    </a:p>
                  </a:txBody>
                  <a:tcPr marL="51435" marR="51435"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3010">
                        <a:tint val="20000"/>
                      </a:srgbClr>
                    </a:solidFill>
                  </a:tcPr>
                </a:tc>
                <a:extLst>
                  <a:ext uri="{0D108BD9-81ED-4DB2-BD59-A6C34878D82A}">
                    <a16:rowId xmlns:a16="http://schemas.microsoft.com/office/drawing/2014/main" val="10003"/>
                  </a:ext>
                </a:extLst>
              </a:tr>
              <a:tr h="289573">
                <a:tc rowSpan="2">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spcBef>
                          <a:spcPts val="0"/>
                        </a:spcBef>
                        <a:spcAft>
                          <a:spcPts val="0"/>
                        </a:spcAft>
                      </a:pPr>
                      <a:r>
                        <a:rPr lang="en-US" sz="1800" dirty="0">
                          <a:effectLst/>
                          <a:latin typeface="Century" panose="02040604050505020304" pitchFamily="18" charset="0"/>
                        </a:rPr>
                        <a:t>Contract Teacher</a:t>
                      </a:r>
                      <a:endParaRPr lang="en-US" sz="1800" dirty="0">
                        <a:effectLst/>
                        <a:latin typeface="Century" panose="02040604050505020304" pitchFamily="18" charset="0"/>
                        <a:ea typeface="Calibri"/>
                        <a:cs typeface="Times New Roman"/>
                      </a:endParaRPr>
                    </a:p>
                  </a:txBody>
                  <a:tcPr marL="51435" marR="51435"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spcBef>
                          <a:spcPts val="0"/>
                        </a:spcBef>
                        <a:spcAft>
                          <a:spcPts val="0"/>
                        </a:spcAft>
                      </a:pPr>
                      <a:r>
                        <a:rPr lang="en-US" sz="1800" dirty="0">
                          <a:effectLst/>
                          <a:latin typeface="+mn-lt"/>
                        </a:rPr>
                        <a:t>1 Year Contracts </a:t>
                      </a:r>
                      <a:endParaRPr lang="en-US" sz="1800" dirty="0">
                        <a:effectLst/>
                        <a:latin typeface="+mn-lt"/>
                        <a:ea typeface="Calibri"/>
                        <a:cs typeface="Times New Roman"/>
                      </a:endParaRPr>
                    </a:p>
                  </a:txBody>
                  <a:tcPr marL="51435" marR="51435"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blipFill>
                      <a:blip r:embed="rId2"/>
                      <a:tile tx="0" ty="0" sx="100000" sy="100000" flip="none" algn="tl"/>
                    </a:blipFill>
                  </a:tcPr>
                </a:tc>
                <a:tc>
                  <a:txBody>
                    <a:bodyPr/>
                    <a:lstStyle/>
                    <a:p>
                      <a:pPr marL="0" marR="0">
                        <a:spcBef>
                          <a:spcPts val="0"/>
                        </a:spcBef>
                        <a:spcAft>
                          <a:spcPts val="0"/>
                        </a:spcAft>
                      </a:pPr>
                      <a:r>
                        <a:rPr lang="en-US" sz="1800" dirty="0">
                          <a:effectLst/>
                          <a:latin typeface="+mn-lt"/>
                        </a:rPr>
                        <a:t>1, 2, or 4 year Contracts</a:t>
                      </a:r>
                      <a:endParaRPr lang="en-US" sz="1800" dirty="0">
                        <a:effectLst/>
                        <a:latin typeface="+mn-lt"/>
                        <a:ea typeface="Calibri"/>
                        <a:cs typeface="Times New Roman"/>
                      </a:endParaRPr>
                    </a:p>
                  </a:txBody>
                  <a:tcPr marL="51435" marR="51435"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4"/>
                  </a:ext>
                </a:extLst>
              </a:tr>
              <a:tr h="274910">
                <a:tc vMerge="1">
                  <a:txBody>
                    <a:bodyPr/>
                    <a:lstStyle/>
                    <a:p>
                      <a:pPr marL="0" marR="0">
                        <a:spcBef>
                          <a:spcPts val="0"/>
                        </a:spcBef>
                        <a:spcAft>
                          <a:spcPts val="0"/>
                        </a:spcAft>
                      </a:pPr>
                      <a:endParaRPr lang="en-US" sz="1200" dirty="0">
                        <a:effectLst/>
                        <a:latin typeface="Times New Roman"/>
                        <a:ea typeface="Calibri"/>
                        <a:cs typeface="Times New Roman"/>
                      </a:endParaRPr>
                    </a:p>
                  </a:txBody>
                  <a:tcPr marL="68580" marR="68580" marT="0" marB="0"/>
                </a:tc>
                <a:tc gridSpan="2">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spcBef>
                          <a:spcPts val="0"/>
                        </a:spcBef>
                        <a:spcAft>
                          <a:spcPts val="0"/>
                        </a:spcAft>
                      </a:pPr>
                      <a:endParaRPr lang="en-US" sz="1800" dirty="0">
                        <a:effectLst/>
                        <a:latin typeface="+mn-lt"/>
                        <a:ea typeface="Calibri"/>
                        <a:cs typeface="Times New Roman"/>
                      </a:endParaRPr>
                    </a:p>
                  </a:txBody>
                  <a:tcPr marL="51435" marR="51435"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tc hMerge="1">
                  <a:txBody>
                    <a:bodyPr/>
                    <a:lstStyle/>
                    <a:p>
                      <a:pPr marL="0" marR="0">
                        <a:spcBef>
                          <a:spcPts val="0"/>
                        </a:spcBef>
                        <a:spcAft>
                          <a:spcPts val="0"/>
                        </a:spcAft>
                      </a:pPr>
                      <a:endParaRPr lang="en-US" sz="1800" dirty="0">
                        <a:effectLst/>
                        <a:latin typeface="+mn-lt"/>
                        <a:ea typeface="Calibri"/>
                        <a:cs typeface="Times New Roman"/>
                      </a:endParaRPr>
                    </a:p>
                  </a:txBody>
                  <a:tcPr marL="51435" marR="51435"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3010">
                        <a:tint val="20000"/>
                      </a:srgbClr>
                    </a:solidFill>
                  </a:tcPr>
                </a:tc>
                <a:extLst>
                  <a:ext uri="{0D108BD9-81ED-4DB2-BD59-A6C34878D82A}">
                    <a16:rowId xmlns:a16="http://schemas.microsoft.com/office/drawing/2014/main" val="10005"/>
                  </a:ext>
                </a:extLst>
              </a:tr>
              <a:tr h="578431">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spcBef>
                          <a:spcPts val="0"/>
                        </a:spcBef>
                        <a:spcAft>
                          <a:spcPts val="0"/>
                        </a:spcAft>
                      </a:pPr>
                      <a:r>
                        <a:rPr lang="en-US" sz="1800" dirty="0">
                          <a:effectLst/>
                          <a:latin typeface="Century" panose="02040604050505020304" pitchFamily="18" charset="0"/>
                          <a:ea typeface="Calibri"/>
                          <a:cs typeface="Times New Roman"/>
                        </a:rPr>
                        <a:t>Career Status </a:t>
                      </a:r>
                    </a:p>
                    <a:p>
                      <a:pPr marL="0" marR="0">
                        <a:spcBef>
                          <a:spcPts val="0"/>
                        </a:spcBef>
                        <a:spcAft>
                          <a:spcPts val="0"/>
                        </a:spcAft>
                      </a:pPr>
                      <a:r>
                        <a:rPr lang="en-US" sz="1800" dirty="0">
                          <a:effectLst/>
                          <a:latin typeface="Century" panose="02040604050505020304" pitchFamily="18" charset="0"/>
                          <a:ea typeface="Calibri"/>
                          <a:cs typeface="Times New Roman"/>
                        </a:rPr>
                        <a:t>Teacher Moves</a:t>
                      </a:r>
                    </a:p>
                  </a:txBody>
                  <a:tcPr marL="51435" marR="51435"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spcBef>
                          <a:spcPts val="0"/>
                        </a:spcBef>
                        <a:spcAft>
                          <a:spcPts val="0"/>
                        </a:spcAft>
                      </a:pPr>
                      <a:r>
                        <a:rPr lang="en-US" sz="1800" dirty="0">
                          <a:effectLst/>
                          <a:latin typeface="+mn-lt"/>
                          <a:ea typeface="Calibri"/>
                          <a:cs typeface="Times New Roman"/>
                        </a:rPr>
                        <a:t>1 Year Contracts</a:t>
                      </a:r>
                    </a:p>
                  </a:txBody>
                  <a:tcPr marL="51435" marR="51435"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blipFill>
                      <a:blip r:embed="rId2"/>
                      <a:tile tx="0" ty="0" sx="100000" sy="100000" flip="none" algn="tl"/>
                    </a:blipFill>
                  </a:tcPr>
                </a:tc>
                <a:tc>
                  <a:txBody>
                    <a:bodyPr/>
                    <a:lstStyle/>
                    <a:p>
                      <a:pPr marL="0" marR="0">
                        <a:spcBef>
                          <a:spcPts val="0"/>
                        </a:spcBef>
                        <a:spcAft>
                          <a:spcPts val="0"/>
                        </a:spcAft>
                      </a:pPr>
                      <a:r>
                        <a:rPr lang="en-US" sz="1800" dirty="0">
                          <a:effectLst/>
                          <a:latin typeface="+mn-lt"/>
                          <a:ea typeface="Calibri"/>
                          <a:cs typeface="Times New Roman"/>
                        </a:rPr>
                        <a:t>1, 2, or 4 year Contracts</a:t>
                      </a:r>
                    </a:p>
                  </a:txBody>
                  <a:tcPr marL="51435" marR="51435"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49043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4E153-312C-48AB-BAC7-7B02D24E0296}"/>
              </a:ext>
            </a:extLst>
          </p:cNvPr>
          <p:cNvSpPr>
            <a:spLocks noGrp="1"/>
          </p:cNvSpPr>
          <p:nvPr>
            <p:ph type="title"/>
          </p:nvPr>
        </p:nvSpPr>
        <p:spPr/>
        <p:txBody>
          <a:bodyPr/>
          <a:lstStyle/>
          <a:p>
            <a:r>
              <a:rPr lang="en-US" dirty="0"/>
              <a:t>Teacher Contract Non-Renewals</a:t>
            </a:r>
          </a:p>
        </p:txBody>
      </p:sp>
      <p:sp>
        <p:nvSpPr>
          <p:cNvPr id="3" name="Content Placeholder 2">
            <a:extLst>
              <a:ext uri="{FF2B5EF4-FFF2-40B4-BE49-F238E27FC236}">
                <a16:creationId xmlns:a16="http://schemas.microsoft.com/office/drawing/2014/main" id="{E51A37A4-6A5E-4890-8EE1-DFF09C417B5E}"/>
              </a:ext>
            </a:extLst>
          </p:cNvPr>
          <p:cNvSpPr>
            <a:spLocks noGrp="1"/>
          </p:cNvSpPr>
          <p:nvPr>
            <p:ph idx="1"/>
          </p:nvPr>
        </p:nvSpPr>
        <p:spPr/>
        <p:txBody>
          <a:bodyPr/>
          <a:lstStyle/>
          <a:p>
            <a:pPr marL="461963" lvl="1" indent="-461963" defTabSz="511969">
              <a:lnSpc>
                <a:spcPct val="100000"/>
              </a:lnSpc>
              <a:spcBef>
                <a:spcPts val="0"/>
              </a:spcBef>
              <a:buAutoNum type="alphaUcPeriod"/>
            </a:pPr>
            <a:r>
              <a:rPr lang="en-US" dirty="0"/>
              <a:t>Legal Basis</a:t>
            </a:r>
          </a:p>
          <a:p>
            <a:pPr marL="385763" lvl="1" indent="-385763" defTabSz="511969">
              <a:lnSpc>
                <a:spcPct val="100000"/>
              </a:lnSpc>
              <a:spcBef>
                <a:spcPts val="0"/>
              </a:spcBef>
              <a:buAutoNum type="alphaUcPeriod"/>
            </a:pPr>
            <a:endParaRPr lang="en-US" dirty="0"/>
          </a:p>
          <a:p>
            <a:pPr marL="1141413" lvl="2">
              <a:lnSpc>
                <a:spcPct val="100000"/>
              </a:lnSpc>
              <a:spcBef>
                <a:spcPts val="0"/>
              </a:spcBef>
              <a:buFont typeface="+mj-lt"/>
              <a:buAutoNum type="arabicPeriod"/>
            </a:pPr>
            <a:r>
              <a:rPr lang="en-US" dirty="0"/>
              <a:t>Deadline to notify teacher = June 1</a:t>
            </a:r>
          </a:p>
          <a:p>
            <a:pPr marL="1141413" lvl="2">
              <a:lnSpc>
                <a:spcPct val="100000"/>
              </a:lnSpc>
              <a:spcBef>
                <a:spcPts val="0"/>
              </a:spcBef>
              <a:buFont typeface="+mj-lt"/>
              <a:buAutoNum type="arabicPeriod"/>
            </a:pPr>
            <a:endParaRPr lang="en-US" dirty="0"/>
          </a:p>
          <a:p>
            <a:pPr marL="1141413" lvl="2">
              <a:lnSpc>
                <a:spcPct val="100000"/>
              </a:lnSpc>
              <a:spcBef>
                <a:spcPts val="0"/>
              </a:spcBef>
              <a:buFont typeface="+mj-lt"/>
              <a:buAutoNum type="arabicPeriod"/>
            </a:pPr>
            <a:r>
              <a:rPr lang="en-US" dirty="0"/>
              <a:t>Teacher has right to “Petition” Board for hearing</a:t>
            </a:r>
          </a:p>
          <a:p>
            <a:pPr marL="0" indent="0">
              <a:buNone/>
            </a:pPr>
            <a:endParaRPr lang="en-US" dirty="0"/>
          </a:p>
        </p:txBody>
      </p:sp>
    </p:spTree>
    <p:extLst>
      <p:ext uri="{BB962C8B-B14F-4D97-AF65-F5344CB8AC3E}">
        <p14:creationId xmlns:p14="http://schemas.microsoft.com/office/powerpoint/2010/main" val="136300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4E153-312C-48AB-BAC7-7B02D24E0296}"/>
              </a:ext>
            </a:extLst>
          </p:cNvPr>
          <p:cNvSpPr>
            <a:spLocks noGrp="1"/>
          </p:cNvSpPr>
          <p:nvPr>
            <p:ph type="title"/>
          </p:nvPr>
        </p:nvSpPr>
        <p:spPr/>
        <p:txBody>
          <a:bodyPr/>
          <a:lstStyle/>
          <a:p>
            <a:r>
              <a:rPr lang="en-US" dirty="0"/>
              <a:t>Teacher Contract Non-Renewals</a:t>
            </a:r>
          </a:p>
        </p:txBody>
      </p:sp>
      <p:sp>
        <p:nvSpPr>
          <p:cNvPr id="3" name="Content Placeholder 2">
            <a:extLst>
              <a:ext uri="{FF2B5EF4-FFF2-40B4-BE49-F238E27FC236}">
                <a16:creationId xmlns:a16="http://schemas.microsoft.com/office/drawing/2014/main" id="{E51A37A4-6A5E-4890-8EE1-DFF09C417B5E}"/>
              </a:ext>
            </a:extLst>
          </p:cNvPr>
          <p:cNvSpPr>
            <a:spLocks noGrp="1"/>
          </p:cNvSpPr>
          <p:nvPr>
            <p:ph idx="1"/>
          </p:nvPr>
        </p:nvSpPr>
        <p:spPr/>
        <p:txBody>
          <a:bodyPr/>
          <a:lstStyle/>
          <a:p>
            <a:pPr marL="461963" lvl="1" indent="-461963" defTabSz="511969">
              <a:lnSpc>
                <a:spcPct val="100000"/>
              </a:lnSpc>
              <a:spcBef>
                <a:spcPts val="0"/>
              </a:spcBef>
              <a:buAutoNum type="alphaUcPeriod"/>
            </a:pPr>
            <a:r>
              <a:rPr lang="en-US" dirty="0"/>
              <a:t>Legal Basis</a:t>
            </a:r>
          </a:p>
          <a:p>
            <a:pPr marL="385763" lvl="1" indent="-385763" defTabSz="511969">
              <a:lnSpc>
                <a:spcPct val="100000"/>
              </a:lnSpc>
              <a:spcBef>
                <a:spcPts val="0"/>
              </a:spcBef>
              <a:buAutoNum type="alphaUcPeriod"/>
            </a:pPr>
            <a:endParaRPr lang="en-US" dirty="0"/>
          </a:p>
          <a:p>
            <a:pPr marL="1141413" lvl="2">
              <a:lnSpc>
                <a:spcPct val="100000"/>
              </a:lnSpc>
              <a:spcBef>
                <a:spcPts val="0"/>
              </a:spcBef>
              <a:buNone/>
            </a:pPr>
            <a:r>
              <a:rPr lang="en-US" dirty="0"/>
              <a:t>3.	Final decision from Board = June 15 or later if hearing</a:t>
            </a:r>
          </a:p>
          <a:p>
            <a:pPr marL="914400" lvl="2">
              <a:lnSpc>
                <a:spcPct val="100000"/>
              </a:lnSpc>
              <a:spcBef>
                <a:spcPts val="0"/>
              </a:spcBef>
              <a:buNone/>
            </a:pPr>
            <a:endParaRPr lang="en-US" dirty="0"/>
          </a:p>
          <a:p>
            <a:pPr marL="1141413" lvl="2">
              <a:lnSpc>
                <a:spcPct val="100000"/>
              </a:lnSpc>
              <a:spcBef>
                <a:spcPts val="0"/>
              </a:spcBef>
              <a:buNone/>
            </a:pPr>
            <a:r>
              <a:rPr lang="en-US" dirty="0"/>
              <a:t>4.	Reason for Recommendation = ANY RATIONAL BASIS</a:t>
            </a:r>
          </a:p>
          <a:p>
            <a:pPr marL="0" indent="0">
              <a:buNone/>
            </a:pPr>
            <a:endParaRPr lang="en-US" dirty="0"/>
          </a:p>
        </p:txBody>
      </p:sp>
    </p:spTree>
    <p:extLst>
      <p:ext uri="{BB962C8B-B14F-4D97-AF65-F5344CB8AC3E}">
        <p14:creationId xmlns:p14="http://schemas.microsoft.com/office/powerpoint/2010/main" val="3950576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CE8DD-A00E-45EC-96E4-D3A86C959413}"/>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33599D28-BD74-4CC0-889C-B09326DE58AE}"/>
              </a:ext>
            </a:extLst>
          </p:cNvPr>
          <p:cNvSpPr>
            <a:spLocks noGrp="1"/>
          </p:cNvSpPr>
          <p:nvPr>
            <p:ph idx="1"/>
          </p:nvPr>
        </p:nvSpPr>
        <p:spPr>
          <a:xfrm>
            <a:off x="628650" y="1825625"/>
            <a:ext cx="7886700" cy="4756244"/>
          </a:xfrm>
        </p:spPr>
        <p:txBody>
          <a:bodyPr>
            <a:normAutofit fontScale="70000" lnSpcReduction="20000"/>
          </a:bodyPr>
          <a:lstStyle/>
          <a:p>
            <a:pPr indent="-339329">
              <a:lnSpc>
                <a:spcPct val="120000"/>
              </a:lnSpc>
              <a:spcBef>
                <a:spcPts val="0"/>
              </a:spcBef>
            </a:pPr>
            <a:r>
              <a:rPr lang="en-US" sz="3400" dirty="0"/>
              <a:t>Principal must notify Superintendent before June 1 to allow time for Superintendent to meet with teacher (resignation)</a:t>
            </a:r>
          </a:p>
          <a:p>
            <a:pPr marL="860822" lvl="2">
              <a:lnSpc>
                <a:spcPct val="120000"/>
              </a:lnSpc>
              <a:spcBef>
                <a:spcPts val="0"/>
              </a:spcBef>
            </a:pPr>
            <a:endParaRPr lang="en-US" sz="3400" dirty="0"/>
          </a:p>
          <a:p>
            <a:pPr>
              <a:lnSpc>
                <a:spcPct val="120000"/>
              </a:lnSpc>
              <a:spcBef>
                <a:spcPts val="0"/>
              </a:spcBef>
            </a:pPr>
            <a:r>
              <a:rPr lang="en-US" sz="3400" dirty="0"/>
              <a:t>Principal should finish summative evaluation before recommending non-renewal to Superintendent (put problem employees on a faster track)</a:t>
            </a:r>
          </a:p>
          <a:p>
            <a:pPr>
              <a:lnSpc>
                <a:spcPct val="120000"/>
              </a:lnSpc>
              <a:spcBef>
                <a:spcPts val="0"/>
              </a:spcBef>
            </a:pPr>
            <a:endParaRPr lang="en-US" sz="3400" dirty="0"/>
          </a:p>
          <a:p>
            <a:pPr>
              <a:lnSpc>
                <a:spcPct val="120000"/>
              </a:lnSpc>
              <a:spcBef>
                <a:spcPts val="0"/>
              </a:spcBef>
            </a:pPr>
            <a:r>
              <a:rPr lang="en-US" sz="3400" dirty="0"/>
              <a:t>Principal must be able to articulate “reasons” and show them in the Personnel file to the Board of Education before making recommendation to Superintendent</a:t>
            </a:r>
          </a:p>
          <a:p>
            <a:pPr marL="0" indent="0">
              <a:buNone/>
            </a:pPr>
            <a:endParaRPr lang="en-US" dirty="0"/>
          </a:p>
        </p:txBody>
      </p:sp>
    </p:spTree>
    <p:extLst>
      <p:ext uri="{BB962C8B-B14F-4D97-AF65-F5344CB8AC3E}">
        <p14:creationId xmlns:p14="http://schemas.microsoft.com/office/powerpoint/2010/main" val="3989796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CC6FD-0CA9-43ED-94CC-6DF0F1CBFA62}"/>
              </a:ext>
            </a:extLst>
          </p:cNvPr>
          <p:cNvSpPr>
            <a:spLocks noGrp="1"/>
          </p:cNvSpPr>
          <p:nvPr>
            <p:ph type="title"/>
          </p:nvPr>
        </p:nvSpPr>
        <p:spPr/>
        <p:txBody>
          <a:bodyPr/>
          <a:lstStyle/>
          <a:p>
            <a:r>
              <a:rPr lang="en-US" dirty="0"/>
              <a:t>Employee Write-Ups</a:t>
            </a:r>
          </a:p>
        </p:txBody>
      </p:sp>
      <p:sp>
        <p:nvSpPr>
          <p:cNvPr id="3" name="Content Placeholder 2">
            <a:extLst>
              <a:ext uri="{FF2B5EF4-FFF2-40B4-BE49-F238E27FC236}">
                <a16:creationId xmlns:a16="http://schemas.microsoft.com/office/drawing/2014/main" id="{65FC52C1-0983-4257-86C1-93E33B9A3F4B}"/>
              </a:ext>
            </a:extLst>
          </p:cNvPr>
          <p:cNvSpPr>
            <a:spLocks noGrp="1"/>
          </p:cNvSpPr>
          <p:nvPr>
            <p:ph idx="1"/>
          </p:nvPr>
        </p:nvSpPr>
        <p:spPr/>
        <p:txBody>
          <a:bodyPr/>
          <a:lstStyle/>
          <a:p>
            <a:pPr marL="342900" lvl="1" indent="-342900">
              <a:spcBef>
                <a:spcPts val="0"/>
              </a:spcBef>
              <a:buFont typeface="Times New Roman" panose="02020603050405020304" pitchFamily="18" charset="0"/>
              <a:buChar char="●"/>
            </a:pPr>
            <a:r>
              <a:rPr lang="en-US" sz="2600" dirty="0"/>
              <a:t>Documentation</a:t>
            </a:r>
          </a:p>
          <a:p>
            <a:pPr lvl="1">
              <a:spcBef>
                <a:spcPts val="0"/>
              </a:spcBef>
            </a:pPr>
            <a:endParaRPr lang="en-US" sz="2600" dirty="0"/>
          </a:p>
          <a:p>
            <a:pPr marL="914400" lvl="2" indent="-430213">
              <a:spcBef>
                <a:spcPts val="0"/>
              </a:spcBef>
              <a:buFont typeface="Courier New" panose="02070309020205020404" pitchFamily="49" charset="0"/>
              <a:buChar char="o"/>
            </a:pPr>
            <a:r>
              <a:rPr lang="en-US" sz="2600" dirty="0"/>
              <a:t>Evaluations including artifacts and comments!</a:t>
            </a:r>
          </a:p>
          <a:p>
            <a:pPr marL="914400" lvl="2" indent="-430213">
              <a:spcBef>
                <a:spcPts val="0"/>
              </a:spcBef>
              <a:buFont typeface="Courier New" panose="02070309020205020404" pitchFamily="49" charset="0"/>
              <a:buChar char="o"/>
            </a:pPr>
            <a:endParaRPr lang="en-US" sz="2600" dirty="0"/>
          </a:p>
          <a:p>
            <a:pPr marL="914400" lvl="2" indent="-430213">
              <a:spcBef>
                <a:spcPts val="0"/>
              </a:spcBef>
              <a:buFont typeface="Courier New" panose="02070309020205020404" pitchFamily="49" charset="0"/>
              <a:buChar char="o"/>
            </a:pPr>
            <a:r>
              <a:rPr lang="en-US" sz="2600" dirty="0"/>
              <a:t>All written warnings, directives, and reprimands should be artifacts on the next evaluation.</a:t>
            </a:r>
          </a:p>
          <a:p>
            <a:endParaRPr lang="en-US" dirty="0"/>
          </a:p>
        </p:txBody>
      </p:sp>
    </p:spTree>
    <p:extLst>
      <p:ext uri="{BB962C8B-B14F-4D97-AF65-F5344CB8AC3E}">
        <p14:creationId xmlns:p14="http://schemas.microsoft.com/office/powerpoint/2010/main" val="1994969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090B5-ABB0-45FA-8509-7523A722DD9A}"/>
              </a:ext>
            </a:extLst>
          </p:cNvPr>
          <p:cNvSpPr>
            <a:spLocks noGrp="1"/>
          </p:cNvSpPr>
          <p:nvPr>
            <p:ph type="title"/>
          </p:nvPr>
        </p:nvSpPr>
        <p:spPr/>
        <p:txBody>
          <a:bodyPr/>
          <a:lstStyle/>
          <a:p>
            <a:r>
              <a:rPr lang="en-US" dirty="0"/>
              <a:t>Elements of a Write-Up</a:t>
            </a:r>
          </a:p>
        </p:txBody>
      </p:sp>
      <p:sp>
        <p:nvSpPr>
          <p:cNvPr id="3" name="Content Placeholder 2">
            <a:extLst>
              <a:ext uri="{FF2B5EF4-FFF2-40B4-BE49-F238E27FC236}">
                <a16:creationId xmlns:a16="http://schemas.microsoft.com/office/drawing/2014/main" id="{D3B98051-851D-4840-B06C-970F6CC6331B}"/>
              </a:ext>
            </a:extLst>
          </p:cNvPr>
          <p:cNvSpPr>
            <a:spLocks noGrp="1"/>
          </p:cNvSpPr>
          <p:nvPr>
            <p:ph idx="1"/>
          </p:nvPr>
        </p:nvSpPr>
        <p:spPr/>
        <p:txBody>
          <a:bodyPr/>
          <a:lstStyle/>
          <a:p>
            <a:pPr marL="461963" lvl="2" indent="-457200">
              <a:spcBef>
                <a:spcPts val="0"/>
              </a:spcBef>
              <a:buFont typeface="Times New Roman" panose="02020603050405020304" pitchFamily="18" charset="0"/>
              <a:buChar char="●"/>
            </a:pPr>
            <a:r>
              <a:rPr lang="en-US" sz="2600" dirty="0" err="1"/>
              <a:t>i</a:t>
            </a:r>
            <a:r>
              <a:rPr lang="en-US" sz="2600" dirty="0"/>
              <a:t>) the performance issue, ii) why it impacts students and/or the administration of the school, iii) any previous warnings, directives, reprimands, iv) all previous attempts to assist the employee in improving and v) a clear statement as to whether the employee has or has not made any improvement.</a:t>
            </a:r>
          </a:p>
          <a:p>
            <a:pPr marL="461963" lvl="2" indent="-457200">
              <a:spcBef>
                <a:spcPts val="0"/>
              </a:spcBef>
              <a:buFont typeface="Times New Roman" panose="02020603050405020304" pitchFamily="18" charset="0"/>
              <a:buChar char="●"/>
            </a:pPr>
            <a:endParaRPr lang="en-US" sz="2600" dirty="0"/>
          </a:p>
          <a:p>
            <a:pPr marL="461963" lvl="2" indent="-457200">
              <a:spcBef>
                <a:spcPts val="0"/>
              </a:spcBef>
              <a:buFont typeface="Times New Roman" panose="02020603050405020304" pitchFamily="18" charset="0"/>
              <a:buChar char="●"/>
            </a:pPr>
            <a:r>
              <a:rPr lang="en-US" sz="2600" dirty="0"/>
              <a:t>Use Plain English!</a:t>
            </a:r>
          </a:p>
          <a:p>
            <a:pPr marL="461963" lvl="2" indent="-457200">
              <a:spcBef>
                <a:spcPts val="0"/>
              </a:spcBef>
              <a:buFont typeface="Times New Roman" panose="02020603050405020304" pitchFamily="18" charset="0"/>
              <a:buChar char="●"/>
            </a:pPr>
            <a:endParaRPr lang="en-US" sz="2600" dirty="0"/>
          </a:p>
          <a:p>
            <a:pPr marL="461963" lvl="2" indent="-457200">
              <a:spcBef>
                <a:spcPts val="0"/>
              </a:spcBef>
              <a:buFont typeface="Times New Roman" panose="02020603050405020304" pitchFamily="18" charset="0"/>
              <a:buChar char="●"/>
            </a:pPr>
            <a:r>
              <a:rPr lang="en-US" sz="2600" dirty="0"/>
              <a:t>Your “audience” is the teacher AND the Board of Education</a:t>
            </a:r>
          </a:p>
          <a:p>
            <a:endParaRPr lang="en-US" dirty="0"/>
          </a:p>
        </p:txBody>
      </p:sp>
    </p:spTree>
    <p:extLst>
      <p:ext uri="{BB962C8B-B14F-4D97-AF65-F5344CB8AC3E}">
        <p14:creationId xmlns:p14="http://schemas.microsoft.com/office/powerpoint/2010/main" val="4126290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a:bodyPr>
          <a:lstStyle/>
          <a:p>
            <a:r>
              <a:rPr lang="en-US" dirty="0"/>
              <a:t>Use of Growth/</a:t>
            </a:r>
            <a:br>
              <a:rPr lang="en-US" dirty="0"/>
            </a:br>
            <a:r>
              <a:rPr lang="en-US" dirty="0"/>
              <a:t>Improvement Plans</a:t>
            </a:r>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628651" y="1756372"/>
            <a:ext cx="8053622" cy="5015620"/>
          </a:xfrm>
        </p:spPr>
        <p:txBody>
          <a:bodyPr>
            <a:noAutofit/>
          </a:bodyPr>
          <a:lstStyle/>
          <a:p>
            <a:pPr marL="0" lvl="1" indent="0" defTabSz="346472">
              <a:lnSpc>
                <a:spcPct val="100000"/>
              </a:lnSpc>
              <a:spcBef>
                <a:spcPts val="0"/>
              </a:spcBef>
              <a:buNone/>
            </a:pPr>
            <a:r>
              <a:rPr lang="en-US" sz="2400" dirty="0"/>
              <a:t>A.	Growth Plan Triggers</a:t>
            </a:r>
          </a:p>
          <a:p>
            <a:pPr marL="796925" lvl="2" indent="-338138">
              <a:lnSpc>
                <a:spcPct val="100000"/>
              </a:lnSpc>
              <a:spcBef>
                <a:spcPts val="0"/>
              </a:spcBef>
            </a:pPr>
            <a:r>
              <a:rPr lang="en-US" sz="2400" dirty="0"/>
              <a:t>Monitored  = At least one “developing” on the Summative Evaluation</a:t>
            </a:r>
          </a:p>
          <a:p>
            <a:pPr marL="796925" lvl="2" indent="-338138">
              <a:lnSpc>
                <a:spcPct val="100000"/>
              </a:lnSpc>
              <a:spcBef>
                <a:spcPts val="0"/>
              </a:spcBef>
            </a:pPr>
            <a:r>
              <a:rPr lang="en-US" sz="2400" dirty="0"/>
              <a:t>Directed = At least one “not demonstrated” or at least one “developing” two years in a row on the Summative Evaluation</a:t>
            </a:r>
          </a:p>
          <a:p>
            <a:pPr marL="796925" lvl="2" indent="-338138">
              <a:lnSpc>
                <a:spcPct val="100000"/>
              </a:lnSpc>
              <a:spcBef>
                <a:spcPts val="0"/>
              </a:spcBef>
            </a:pPr>
            <a:endParaRPr lang="en-US" sz="2400" dirty="0"/>
          </a:p>
          <a:p>
            <a:pPr marL="0" lvl="2" indent="0" defTabSz="346472">
              <a:lnSpc>
                <a:spcPct val="100000"/>
              </a:lnSpc>
              <a:spcBef>
                <a:spcPts val="0"/>
              </a:spcBef>
              <a:buNone/>
            </a:pPr>
            <a:r>
              <a:rPr lang="en-US" sz="2400" dirty="0"/>
              <a:t>B.	Growth Plan Timelines</a:t>
            </a:r>
          </a:p>
          <a:p>
            <a:pPr marL="796925" lvl="2" indent="-338138">
              <a:lnSpc>
                <a:spcPct val="100000"/>
              </a:lnSpc>
              <a:spcBef>
                <a:spcPts val="0"/>
              </a:spcBef>
            </a:pPr>
            <a:r>
              <a:rPr lang="en-US" sz="2400" dirty="0"/>
              <a:t>Monitored = 1 school year (even if mid-year)</a:t>
            </a:r>
          </a:p>
          <a:p>
            <a:pPr marL="796925" lvl="2" indent="-338138">
              <a:lnSpc>
                <a:spcPct val="100000"/>
              </a:lnSpc>
              <a:spcBef>
                <a:spcPts val="0"/>
              </a:spcBef>
            </a:pPr>
            <a:r>
              <a:rPr lang="en-US" sz="2400" dirty="0"/>
              <a:t>Directed = 1 school year or shorter as determined by LEA</a:t>
            </a:r>
          </a:p>
        </p:txBody>
      </p:sp>
    </p:spTree>
    <p:extLst>
      <p:ext uri="{BB962C8B-B14F-4D97-AF65-F5344CB8AC3E}">
        <p14:creationId xmlns:p14="http://schemas.microsoft.com/office/powerpoint/2010/main" val="1657689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1200152"/>
            <a:ext cx="5829300" cy="685799"/>
          </a:xfrm>
        </p:spPr>
        <p:txBody>
          <a:bodyPr>
            <a:normAutofit/>
          </a:bodyPr>
          <a:lstStyle/>
          <a:p>
            <a:r>
              <a:rPr lang="en-US" sz="1800" b="1" dirty="0">
                <a:solidFill>
                  <a:schemeClr val="bg1"/>
                </a:solidFill>
              </a:rPr>
              <a:t>CONTRACT TEACHERS</a:t>
            </a:r>
            <a:br>
              <a:rPr lang="en-US" sz="1800" dirty="0">
                <a:solidFill>
                  <a:schemeClr val="bg1"/>
                </a:solidFill>
              </a:rPr>
            </a:br>
            <a:r>
              <a:rPr lang="en-US" sz="1800" b="1" dirty="0">
                <a:solidFill>
                  <a:schemeClr val="bg1"/>
                </a:solidFill>
              </a:rPr>
              <a:t>(Principals' Action Timeline)</a:t>
            </a:r>
            <a:endParaRPr lang="en-US" sz="1800" dirty="0">
              <a:solidFill>
                <a:schemeClr val="bg1"/>
              </a:solidFill>
            </a:endParaRPr>
          </a:p>
        </p:txBody>
      </p:sp>
      <p:sp>
        <p:nvSpPr>
          <p:cNvPr id="3" name="Subtitle 2"/>
          <p:cNvSpPr>
            <a:spLocks noGrp="1"/>
          </p:cNvSpPr>
          <p:nvPr>
            <p:ph type="subTitle" idx="1"/>
          </p:nvPr>
        </p:nvSpPr>
        <p:spPr>
          <a:xfrm>
            <a:off x="1143000" y="1943100"/>
            <a:ext cx="6858000" cy="4057650"/>
          </a:xfrm>
        </p:spPr>
        <p:txBody>
          <a:bodyPr/>
          <a:lstStyle/>
          <a:p>
            <a:pPr algn="l"/>
            <a:endParaRPr lang="en-US" dirty="0"/>
          </a:p>
          <a:p>
            <a:pPr algn="l"/>
            <a:endParaRPr lang="en-US" dirty="0"/>
          </a:p>
        </p:txBody>
      </p:sp>
      <p:cxnSp>
        <p:nvCxnSpPr>
          <p:cNvPr id="5" name="Straight Connector 4"/>
          <p:cNvCxnSpPr/>
          <p:nvPr/>
        </p:nvCxnSpPr>
        <p:spPr>
          <a:xfrm>
            <a:off x="1314450" y="2514600"/>
            <a:ext cx="2457450" cy="11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71900" y="2800350"/>
            <a:ext cx="3771900" cy="11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26" name="Text Box 2"/>
          <p:cNvSpPr txBox="1">
            <a:spLocks noChangeArrowheads="1"/>
          </p:cNvSpPr>
          <p:nvPr/>
        </p:nvSpPr>
        <p:spPr bwMode="auto">
          <a:xfrm>
            <a:off x="1314451" y="2057401"/>
            <a:ext cx="550069" cy="221456"/>
          </a:xfrm>
          <a:prstGeom prst="rect">
            <a:avLst/>
          </a:prstGeom>
          <a:solidFill>
            <a:srgbClr val="92D050"/>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0" indent="0" algn="ctr" defTabSz="685800" rtl="0" eaLnBrk="1" fontAlgn="base" latinLnBrk="0" hangingPunct="1">
              <a:lnSpc>
                <a:spcPct val="100000"/>
              </a:lnSpc>
              <a:spcBef>
                <a:spcPct val="0"/>
              </a:spcBef>
              <a:spcAft>
                <a:spcPts val="75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August</a:t>
            </a:r>
            <a:endParaRPr kumimoji="0" 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027" name="Text Box 3"/>
          <p:cNvSpPr txBox="1">
            <a:spLocks noChangeArrowheads="1"/>
          </p:cNvSpPr>
          <p:nvPr/>
        </p:nvSpPr>
        <p:spPr bwMode="auto">
          <a:xfrm>
            <a:off x="3543300" y="2057401"/>
            <a:ext cx="541734" cy="221456"/>
          </a:xfrm>
          <a:prstGeom prst="rect">
            <a:avLst/>
          </a:prstGeom>
          <a:solidFill>
            <a:srgbClr val="FF0000"/>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0" indent="0" algn="ctr" defTabSz="685800" rtl="0" eaLnBrk="1" fontAlgn="base" latinLnBrk="0" hangingPunct="1">
              <a:lnSpc>
                <a:spcPct val="100000"/>
              </a:lnSpc>
              <a:spcBef>
                <a:spcPct val="0"/>
              </a:spcBef>
              <a:spcAft>
                <a:spcPts val="750"/>
              </a:spcAft>
              <a:buClrTx/>
              <a:buSzTx/>
              <a:buFontTx/>
              <a:buNone/>
              <a:tabLst/>
              <a:defRPr/>
            </a:pPr>
            <a:r>
              <a:rPr kumimoji="0" lang="en-US" sz="825" b="0" i="0" u="none" strike="noStrike" kern="1200" cap="none" spc="0" normalizeH="0" baseline="0" noProof="0" dirty="0">
                <a:ln>
                  <a:noFill/>
                </a:ln>
                <a:solidFill>
                  <a:prstClr val="white"/>
                </a:solidFill>
                <a:effectLst/>
                <a:uLnTx/>
                <a:uFillTx/>
                <a:latin typeface="Calibri"/>
                <a:ea typeface="+mn-ea"/>
                <a:cs typeface="Arial" pitchFamily="34" charset="0"/>
              </a:rPr>
              <a:t>May</a:t>
            </a:r>
            <a:endParaRPr kumimoji="0" lang="en-US" sz="135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1028" name="Text Box 4"/>
          <p:cNvSpPr txBox="1">
            <a:spLocks noChangeArrowheads="1"/>
          </p:cNvSpPr>
          <p:nvPr/>
        </p:nvSpPr>
        <p:spPr bwMode="auto">
          <a:xfrm>
            <a:off x="7143751" y="2057400"/>
            <a:ext cx="645319" cy="251222"/>
          </a:xfrm>
          <a:prstGeom prst="rect">
            <a:avLst/>
          </a:prstGeom>
          <a:solidFill>
            <a:srgbClr val="FF0000"/>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0" indent="0" algn="ctr" defTabSz="685800" rtl="0" eaLnBrk="1" fontAlgn="base" latinLnBrk="0" hangingPunct="1">
              <a:lnSpc>
                <a:spcPct val="100000"/>
              </a:lnSpc>
              <a:spcBef>
                <a:spcPct val="0"/>
              </a:spcBef>
              <a:spcAft>
                <a:spcPts val="750"/>
              </a:spcAft>
              <a:buClrTx/>
              <a:buSzTx/>
              <a:buFontTx/>
              <a:buNone/>
              <a:tabLst/>
              <a:defRPr/>
            </a:pPr>
            <a:r>
              <a:rPr kumimoji="0" lang="en-US" sz="825" b="1" i="0" u="none" strike="noStrike" kern="1200" cap="none" spc="0" normalizeH="0" baseline="0" noProof="0" dirty="0">
                <a:ln>
                  <a:noFill/>
                </a:ln>
                <a:solidFill>
                  <a:prstClr val="white"/>
                </a:solidFill>
                <a:effectLst/>
                <a:uLnTx/>
                <a:uFillTx/>
                <a:latin typeface="Calibri"/>
                <a:ea typeface="+mn-ea"/>
                <a:cs typeface="Arial" pitchFamily="34" charset="0"/>
              </a:rPr>
              <a:t>June 1</a:t>
            </a:r>
            <a:endParaRPr kumimoji="0" lang="en-US" sz="135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cxnSp>
        <p:nvCxnSpPr>
          <p:cNvPr id="13" name="Straight Connector 12"/>
          <p:cNvCxnSpPr/>
          <p:nvPr/>
        </p:nvCxnSpPr>
        <p:spPr>
          <a:xfrm rot="5400000">
            <a:off x="1200746" y="2514005"/>
            <a:ext cx="228600" cy="11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658196" y="2514005"/>
            <a:ext cx="228600" cy="11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658196" y="2799755"/>
            <a:ext cx="228600" cy="11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430096" y="2799755"/>
            <a:ext cx="228600" cy="119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29" name="Text Box 5"/>
          <p:cNvSpPr txBox="1">
            <a:spLocks noChangeArrowheads="1"/>
          </p:cNvSpPr>
          <p:nvPr/>
        </p:nvSpPr>
        <p:spPr bwMode="auto">
          <a:xfrm>
            <a:off x="1543052" y="2743201"/>
            <a:ext cx="1371599" cy="1428750"/>
          </a:xfrm>
          <a:prstGeom prst="rect">
            <a:avLst/>
          </a:prstGeom>
          <a:solidFill>
            <a:srgbClr val="FFFFFF"/>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1"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Counsel</a:t>
            </a:r>
          </a:p>
          <a:p>
            <a:pPr marL="0" marR="0" lvl="0"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Direct            </a:t>
            </a:r>
          </a:p>
          <a:p>
            <a:pPr marL="0" marR="0" lvl="0"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Warn	    In Writing</a:t>
            </a:r>
          </a:p>
          <a:p>
            <a:pPr marL="0" marR="0" lvl="0"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Reprimand</a:t>
            </a:r>
          </a:p>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825" b="0" i="0" u="none" strike="noStrike" kern="1200" cap="none" spc="0" normalizeH="0" baseline="0" noProof="0" dirty="0">
              <a:ln>
                <a:noFill/>
              </a:ln>
              <a:solidFill>
                <a:prstClr val="black"/>
              </a:solidFill>
              <a:effectLst/>
              <a:uLnTx/>
              <a:uFillTx/>
              <a:latin typeface="Times New Roman" pitchFamily="18" charset="0"/>
              <a:ea typeface="+mn-ea"/>
              <a:cs typeface="Arial" pitchFamily="34" charset="0"/>
            </a:endParaRPr>
          </a:p>
          <a:p>
            <a:pPr marL="0" marR="0" lvl="1"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Evaluate</a:t>
            </a:r>
          </a:p>
          <a:p>
            <a:pPr marL="169069" marR="0" lvl="2" indent="0" algn="l" defTabSz="685800" rtl="0" eaLnBrk="1" fontAlgn="base" latinLnBrk="0" hangingPunct="1">
              <a:lnSpc>
                <a:spcPct val="100000"/>
              </a:lnSpc>
              <a:spcBef>
                <a:spcPct val="0"/>
              </a:spcBef>
              <a:spcAft>
                <a:spcPct val="0"/>
              </a:spcAft>
              <a:buClrTx/>
              <a:buSzTx/>
              <a:buFont typeface="Times New Roman" pitchFamily="18" charset="0"/>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Artifacts!</a:t>
            </a:r>
          </a:p>
          <a:p>
            <a:pPr marL="169069" marR="0" lvl="0" indent="0" algn="l" defTabSz="685800" rtl="0" eaLnBrk="1" fontAlgn="base" latinLnBrk="0" hangingPunct="1">
              <a:lnSpc>
                <a:spcPct val="100000"/>
              </a:lnSpc>
              <a:spcBef>
                <a:spcPct val="0"/>
              </a:spcBef>
              <a:spcAft>
                <a:spcPct val="0"/>
              </a:spcAft>
              <a:buClrTx/>
              <a:buSzTx/>
              <a:buFont typeface="Times New Roman" pitchFamily="18" charset="0"/>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Comments!</a:t>
            </a:r>
          </a:p>
          <a:p>
            <a:pPr marL="169069" marR="0" lvl="0" indent="0" algn="l" defTabSz="685800" rtl="0" eaLnBrk="1" fontAlgn="base" latinLnBrk="0" hangingPunct="1">
              <a:lnSpc>
                <a:spcPct val="100000"/>
              </a:lnSpc>
              <a:spcBef>
                <a:spcPct val="0"/>
              </a:spcBef>
              <a:spcAft>
                <a:spcPct val="0"/>
              </a:spcAft>
              <a:buClrTx/>
              <a:buSzTx/>
              <a:buFontTx/>
              <a:buNone/>
              <a:tabLst/>
              <a:defRPr/>
            </a:pPr>
            <a:endPar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endParaRPr>
          </a:p>
          <a:p>
            <a:pPr marL="0" marR="0" lvl="1"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MIP?</a:t>
            </a:r>
          </a:p>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18" name="Right Brace 17"/>
          <p:cNvSpPr/>
          <p:nvPr/>
        </p:nvSpPr>
        <p:spPr>
          <a:xfrm>
            <a:off x="2228850" y="2971800"/>
            <a:ext cx="57150" cy="285750"/>
          </a:xfrm>
          <a:prstGeom prst="rightBrace">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1030" name="Text Box 6"/>
          <p:cNvSpPr txBox="1">
            <a:spLocks noChangeArrowheads="1"/>
          </p:cNvSpPr>
          <p:nvPr/>
        </p:nvSpPr>
        <p:spPr bwMode="auto">
          <a:xfrm>
            <a:off x="3371850" y="3429000"/>
            <a:ext cx="685800" cy="628650"/>
          </a:xfrm>
          <a:prstGeom prst="rect">
            <a:avLst/>
          </a:prstGeom>
          <a:solidFill>
            <a:srgbClr val="FFFF00"/>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0" indent="0" algn="ctr"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May 1 – 15</a:t>
            </a:r>
          </a:p>
          <a:p>
            <a:pPr marL="0" marR="0" lvl="0" indent="0" algn="ctr" defTabSz="685800" rtl="0" eaLnBrk="1" fontAlgn="base" latinLnBrk="0" hangingPunct="1">
              <a:lnSpc>
                <a:spcPct val="100000"/>
              </a:lnSpc>
              <a:spcBef>
                <a:spcPct val="0"/>
              </a:spcBef>
              <a:spcAft>
                <a:spcPts val="0"/>
              </a:spcAft>
              <a:buClrTx/>
              <a:buSzTx/>
              <a:buFontTx/>
              <a:buNone/>
              <a:tabLst/>
              <a:defRPr/>
            </a:pPr>
            <a:endPar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Complete Summative</a:t>
            </a:r>
            <a:endParaRPr kumimoji="0" 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031" name="Text Box 7"/>
          <p:cNvSpPr txBox="1">
            <a:spLocks noChangeArrowheads="1"/>
          </p:cNvSpPr>
          <p:nvPr/>
        </p:nvSpPr>
        <p:spPr bwMode="auto">
          <a:xfrm>
            <a:off x="4286250" y="3200400"/>
            <a:ext cx="1171575" cy="1257300"/>
          </a:xfrm>
          <a:prstGeom prst="rect">
            <a:avLst/>
          </a:prstGeom>
          <a:solidFill>
            <a:srgbClr val="FFFFFF"/>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Principal Recommendation </a:t>
            </a:r>
          </a:p>
          <a:p>
            <a:pPr marL="0" marR="0" lvl="0" indent="0" algn="l"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to Superintendent </a:t>
            </a:r>
          </a:p>
          <a:p>
            <a:pPr marL="0" marR="0" lvl="0" indent="0" algn="l" defTabSz="685800" rtl="0" eaLnBrk="1" fontAlgn="base" latinLnBrk="0" hangingPunct="1">
              <a:lnSpc>
                <a:spcPct val="100000"/>
              </a:lnSpc>
              <a:spcBef>
                <a:spcPct val="0"/>
              </a:spcBef>
              <a:spcAft>
                <a:spcPts val="750"/>
              </a:spcAft>
              <a:buClrTx/>
              <a:buSzTx/>
              <a:buFontTx/>
              <a:buNone/>
              <a:tabLst/>
              <a:defRPr/>
            </a:pPr>
            <a:endPar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endParaRPr>
          </a:p>
          <a:p>
            <a:pPr marL="0" marR="0" lvl="1"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Growth Plan</a:t>
            </a:r>
          </a:p>
          <a:p>
            <a:pPr marL="0" marR="0" lvl="0"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MIP</a:t>
            </a:r>
          </a:p>
          <a:p>
            <a:pPr marL="0" marR="0" lvl="0" indent="0" algn="l" defTabSz="685800" rtl="0" eaLnBrk="1" fontAlgn="base" latinLnBrk="0" hangingPunct="1">
              <a:lnSpc>
                <a:spcPct val="100000"/>
              </a:lnSpc>
              <a:spcBef>
                <a:spcPct val="0"/>
              </a:spcBef>
              <a:spcAft>
                <a:spcPct val="0"/>
              </a:spcAft>
              <a:buClrTx/>
              <a:buSzTx/>
              <a:buFont typeface="Symbol" pitchFamily="18" charset="2"/>
              <a:buChar char="·"/>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 Non-Renewal</a:t>
            </a:r>
            <a:endParaRPr kumimoji="0" 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032" name="Text Box 8"/>
          <p:cNvSpPr txBox="1">
            <a:spLocks noChangeArrowheads="1"/>
          </p:cNvSpPr>
          <p:nvPr/>
        </p:nvSpPr>
        <p:spPr bwMode="auto">
          <a:xfrm>
            <a:off x="5715000" y="3200400"/>
            <a:ext cx="1028700" cy="538163"/>
          </a:xfrm>
          <a:prstGeom prst="rect">
            <a:avLst/>
          </a:prstGeom>
          <a:solidFill>
            <a:srgbClr val="FFFFFF"/>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Superintendent / Designee meets </a:t>
            </a:r>
          </a:p>
          <a:p>
            <a:pPr marL="0" marR="0" lvl="0" indent="0" algn="l"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with Teacher </a:t>
            </a:r>
            <a:endParaRPr kumimoji="0" 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033" name="Text Box 9"/>
          <p:cNvSpPr txBox="1">
            <a:spLocks noChangeArrowheads="1"/>
          </p:cNvSpPr>
          <p:nvPr/>
        </p:nvSpPr>
        <p:spPr bwMode="auto">
          <a:xfrm>
            <a:off x="6743700" y="3943351"/>
            <a:ext cx="956072" cy="628650"/>
          </a:xfrm>
          <a:prstGeom prst="rect">
            <a:avLst/>
          </a:prstGeom>
          <a:solidFill>
            <a:srgbClr val="FFFFFF"/>
          </a:solidFill>
          <a:ln w="25400">
            <a:solidFill>
              <a:srgbClr val="000000"/>
            </a:solidFill>
            <a:miter lim="800000"/>
            <a:headEnd/>
            <a:tailEnd/>
          </a:ln>
        </p:spPr>
        <p:txBody>
          <a:bodyPr vert="horz" wrap="square" lIns="68580" tIns="34290" rIns="68580" bIns="34290"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Superintendent issues formal Notice of </a:t>
            </a:r>
          </a:p>
          <a:p>
            <a:pPr marL="0" marR="0" lvl="0" indent="0" algn="l" defTabSz="685800" rtl="0" eaLnBrk="1" fontAlgn="base" latinLnBrk="0" hangingPunct="1">
              <a:lnSpc>
                <a:spcPct val="100000"/>
              </a:lnSpc>
              <a:spcBef>
                <a:spcPct val="0"/>
              </a:spcBef>
              <a:spcAft>
                <a:spcPts val="0"/>
              </a:spcAft>
              <a:buClrTx/>
              <a:buSzTx/>
              <a:buFontTx/>
              <a:buNone/>
              <a:tabLst/>
              <a:defRPr/>
            </a:pPr>
            <a:r>
              <a:rPr kumimoji="0" lang="en-US" sz="825" b="0" i="0" u="none" strike="noStrike" kern="1200" cap="none" spc="0" normalizeH="0" baseline="0" noProof="0" dirty="0">
                <a:ln>
                  <a:noFill/>
                </a:ln>
                <a:solidFill>
                  <a:prstClr val="black"/>
                </a:solidFill>
                <a:effectLst/>
                <a:uLnTx/>
                <a:uFillTx/>
                <a:latin typeface="Calibri"/>
                <a:ea typeface="+mn-ea"/>
                <a:cs typeface="Arial" pitchFamily="34" charset="0"/>
              </a:rPr>
              <a:t>Non-Renewal</a:t>
            </a:r>
            <a:endParaRPr kumimoji="0" 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cxnSp>
        <p:nvCxnSpPr>
          <p:cNvPr id="24" name="Straight Arrow Connector 23"/>
          <p:cNvCxnSpPr/>
          <p:nvPr/>
        </p:nvCxnSpPr>
        <p:spPr>
          <a:xfrm rot="5400000">
            <a:off x="3600450" y="3200400"/>
            <a:ext cx="342900" cy="1191"/>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7087196" y="3371255"/>
            <a:ext cx="628650" cy="286941"/>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97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1027" grpId="0" animBg="1"/>
      <p:bldP spid="1028" grpId="0" animBg="1"/>
      <p:bldP spid="1029" grpId="0" animBg="1"/>
      <p:bldP spid="18" grpId="0" animBg="1"/>
      <p:bldP spid="1030" grpId="0" animBg="1"/>
      <p:bldP spid="1031" grpId="0" animBg="1"/>
      <p:bldP spid="1032" grpId="0" animBg="1"/>
      <p:bldP spid="103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a:bodyPr>
          <a:lstStyle/>
          <a:p>
            <a:r>
              <a:rPr lang="en-US" dirty="0"/>
              <a:t>1, 2 or 4 Year Teacher Contracts?</a:t>
            </a:r>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628651" y="1756372"/>
            <a:ext cx="8053622" cy="5015620"/>
          </a:xfrm>
        </p:spPr>
        <p:txBody>
          <a:bodyPr>
            <a:noAutofit/>
          </a:bodyPr>
          <a:lstStyle/>
          <a:p>
            <a:pPr marL="0" lvl="1" indent="0" defTabSz="346472">
              <a:lnSpc>
                <a:spcPct val="100000"/>
              </a:lnSpc>
              <a:spcBef>
                <a:spcPts val="0"/>
              </a:spcBef>
              <a:buNone/>
            </a:pPr>
            <a:r>
              <a:rPr lang="en-US" sz="2200" dirty="0"/>
              <a:t>115C-325.3 “Teacher Contract” – Superintendent’s Recommendation</a:t>
            </a:r>
          </a:p>
          <a:p>
            <a:pPr marL="574675" lvl="2" indent="-342900">
              <a:lnSpc>
                <a:spcPct val="100000"/>
              </a:lnSpc>
              <a:spcBef>
                <a:spcPts val="0"/>
              </a:spcBef>
              <a:buFont typeface="Arial" panose="020B0604020202020204" pitchFamily="34" charset="0"/>
              <a:buChar char="•"/>
            </a:pPr>
            <a:r>
              <a:rPr lang="en-US" sz="2200" dirty="0"/>
              <a:t>1 Year Contracts (2 groups)</a:t>
            </a:r>
          </a:p>
          <a:p>
            <a:pPr marL="1263650" lvl="3" indent="-342900">
              <a:lnSpc>
                <a:spcPct val="100000"/>
              </a:lnSpc>
              <a:spcBef>
                <a:spcPts val="0"/>
              </a:spcBef>
              <a:buFont typeface="Courier New" panose="02070309020205020404" pitchFamily="49" charset="0"/>
              <a:buChar char="o"/>
            </a:pPr>
            <a:r>
              <a:rPr lang="en-US" sz="2200" dirty="0"/>
              <a:t>Teacher who “has been employed by the LEA for less than three years.”</a:t>
            </a:r>
          </a:p>
          <a:p>
            <a:pPr marL="1263650" lvl="3" indent="-342900">
              <a:lnSpc>
                <a:spcPct val="100000"/>
              </a:lnSpc>
              <a:spcBef>
                <a:spcPts val="0"/>
              </a:spcBef>
              <a:buFont typeface="Courier New" panose="02070309020205020404" pitchFamily="49" charset="0"/>
              <a:buChar char="o"/>
            </a:pPr>
            <a:r>
              <a:rPr lang="en-US" sz="2200" dirty="0"/>
              <a:t>Teacher who has </a:t>
            </a:r>
            <a:r>
              <a:rPr lang="en-US" sz="2200" u="sng" dirty="0"/>
              <a:t>not</a:t>
            </a:r>
            <a:r>
              <a:rPr lang="en-US" sz="2200" dirty="0"/>
              <a:t> “shown effectiveness as demonstrated by </a:t>
            </a:r>
            <a:r>
              <a:rPr lang="en-US" sz="2200" u="sng" dirty="0"/>
              <a:t>proficiency on the evaluation instrument</a:t>
            </a:r>
            <a:r>
              <a:rPr lang="en-US" sz="2200" dirty="0"/>
              <a:t>”</a:t>
            </a:r>
          </a:p>
          <a:p>
            <a:pPr marL="574675" lvl="2" indent="-342900">
              <a:lnSpc>
                <a:spcPct val="100000"/>
              </a:lnSpc>
              <a:spcBef>
                <a:spcPts val="0"/>
              </a:spcBef>
              <a:buFont typeface="Arial" panose="020B0604020202020204" pitchFamily="34" charset="0"/>
              <a:buChar char="•"/>
            </a:pPr>
            <a:r>
              <a:rPr lang="en-US" sz="2200" dirty="0"/>
              <a:t>2 and 4 Year Contracts (1 group)</a:t>
            </a:r>
          </a:p>
          <a:p>
            <a:pPr marL="1263650" lvl="3" indent="-342900">
              <a:lnSpc>
                <a:spcPct val="100000"/>
              </a:lnSpc>
              <a:spcBef>
                <a:spcPts val="0"/>
              </a:spcBef>
              <a:buFont typeface="Courier New" panose="02070309020205020404" pitchFamily="49" charset="0"/>
              <a:buChar char="o"/>
            </a:pPr>
            <a:r>
              <a:rPr lang="en-US" sz="2200" dirty="0"/>
              <a:t>Teacher “who has been employed by the LEA for three years or more;” </a:t>
            </a:r>
            <a:r>
              <a:rPr lang="en-US" sz="2200" u="sng" dirty="0"/>
              <a:t>and</a:t>
            </a:r>
          </a:p>
          <a:p>
            <a:pPr marL="1263650" lvl="3" indent="-342900">
              <a:lnSpc>
                <a:spcPct val="100000"/>
              </a:lnSpc>
              <a:spcBef>
                <a:spcPts val="0"/>
              </a:spcBef>
              <a:buFont typeface="Courier New" panose="02070309020205020404" pitchFamily="49" charset="0"/>
              <a:buChar char="o"/>
            </a:pPr>
            <a:r>
              <a:rPr lang="en-US" sz="2200" dirty="0"/>
              <a:t>Teacher </a:t>
            </a:r>
            <a:r>
              <a:rPr lang="en-US" sz="2200" u="sng" dirty="0"/>
              <a:t>has</a:t>
            </a:r>
            <a:r>
              <a:rPr lang="en-US" sz="2200" dirty="0"/>
              <a:t> “shown effectiveness as demonstrated by proficiency on the evaluation instrument”</a:t>
            </a:r>
            <a:r>
              <a:rPr lang="en-US" sz="2200" u="sng" dirty="0"/>
              <a:t> </a:t>
            </a:r>
            <a:endParaRPr lang="en-US" sz="2200" dirty="0"/>
          </a:p>
        </p:txBody>
      </p:sp>
    </p:spTree>
    <p:extLst>
      <p:ext uri="{BB962C8B-B14F-4D97-AF65-F5344CB8AC3E}">
        <p14:creationId xmlns:p14="http://schemas.microsoft.com/office/powerpoint/2010/main" val="3663581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14A5DD-6983-42F4-B9D7-86C36FC26C47}"/>
              </a:ext>
            </a:extLst>
          </p:cNvPr>
          <p:cNvSpPr>
            <a:spLocks noGrp="1"/>
          </p:cNvSpPr>
          <p:nvPr>
            <p:ph type="ctrTitle"/>
          </p:nvPr>
        </p:nvSpPr>
        <p:spPr>
          <a:xfrm>
            <a:off x="676374" y="1848227"/>
            <a:ext cx="7772400" cy="2987724"/>
          </a:xfrm>
          <a:solidFill>
            <a:schemeClr val="tx1"/>
          </a:solidFill>
        </p:spPr>
        <p:txBody>
          <a:bodyPr anchor="ctr" anchorCtr="0">
            <a:normAutofit/>
          </a:bodyPr>
          <a:lstStyle/>
          <a:p>
            <a:pPr>
              <a:spcBef>
                <a:spcPts val="0"/>
              </a:spcBef>
            </a:pPr>
            <a:r>
              <a:rPr lang="en-US" sz="3200" dirty="0">
                <a:latin typeface="Eras Demi ITC" panose="020B0805030504020804" pitchFamily="34" charset="0"/>
              </a:rPr>
              <a:t>Campbell Shatley, PLLC</a:t>
            </a:r>
            <a:br>
              <a:rPr lang="en-US" sz="3200" dirty="0">
                <a:latin typeface="Eras Demi ITC" panose="020B0805030504020804" pitchFamily="34" charset="0"/>
              </a:rPr>
            </a:br>
            <a:r>
              <a:rPr lang="en-US" sz="3200" dirty="0">
                <a:latin typeface="Eras Demi ITC" panose="020B0805030504020804" pitchFamily="34" charset="0"/>
              </a:rPr>
              <a:t>674 Merrimon Ave.</a:t>
            </a:r>
            <a:br>
              <a:rPr lang="en-US" sz="3200" dirty="0">
                <a:latin typeface="Eras Demi ITC" panose="020B0805030504020804" pitchFamily="34" charset="0"/>
              </a:rPr>
            </a:br>
            <a:r>
              <a:rPr lang="en-US" sz="3200" dirty="0">
                <a:latin typeface="Eras Demi ITC" panose="020B0805030504020804" pitchFamily="34" charset="0"/>
              </a:rPr>
              <a:t>Suite 210</a:t>
            </a:r>
            <a:br>
              <a:rPr lang="en-US" sz="3200" dirty="0">
                <a:latin typeface="Eras Demi ITC" panose="020B0805030504020804" pitchFamily="34" charset="0"/>
              </a:rPr>
            </a:br>
            <a:r>
              <a:rPr lang="en-US" sz="3200" dirty="0">
                <a:latin typeface="Eras Demi ITC" panose="020B0805030504020804" pitchFamily="34" charset="0"/>
              </a:rPr>
              <a:t>Asheville, NC</a:t>
            </a:r>
            <a:br>
              <a:rPr lang="en-US" sz="3200" dirty="0">
                <a:latin typeface="Eras Demi ITC" panose="020B0805030504020804" pitchFamily="34" charset="0"/>
              </a:rPr>
            </a:br>
            <a:r>
              <a:rPr lang="en-US" sz="3200" dirty="0">
                <a:latin typeface="Eras Demi ITC" panose="020B0805030504020804" pitchFamily="34" charset="0"/>
              </a:rPr>
              <a:t>(828) 398-2775</a:t>
            </a:r>
            <a:endParaRPr lang="en-US" sz="3200" dirty="0"/>
          </a:p>
        </p:txBody>
      </p:sp>
    </p:spTree>
    <p:extLst>
      <p:ext uri="{BB962C8B-B14F-4D97-AF65-F5344CB8AC3E}">
        <p14:creationId xmlns:p14="http://schemas.microsoft.com/office/powerpoint/2010/main" val="193652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r>
              <a:rPr lang="en-US" b="1" i="1" dirty="0"/>
              <a:t> </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12901" y="204913"/>
            <a:ext cx="5350853" cy="6340742"/>
          </a:xfrm>
        </p:spPr>
        <p:txBody>
          <a:bodyPr>
            <a:noAutofit/>
          </a:bodyPr>
          <a:lstStyle/>
          <a:p>
            <a:pPr marL="0" indent="0" algn="just">
              <a:lnSpc>
                <a:spcPct val="100000"/>
              </a:lnSpc>
              <a:spcBef>
                <a:spcPts val="0"/>
              </a:spcBef>
              <a:buNone/>
            </a:pPr>
            <a:endParaRPr lang="en-US" dirty="0"/>
          </a:p>
          <a:p>
            <a:pPr marL="0" indent="0" algn="just">
              <a:lnSpc>
                <a:spcPct val="100000"/>
              </a:lnSpc>
              <a:spcBef>
                <a:spcPts val="0"/>
              </a:spcBef>
              <a:buNone/>
            </a:pPr>
            <a:r>
              <a:rPr lang="en-US" sz="2000" dirty="0"/>
              <a:t>“Clarity” from Chief Justice Roberts: </a:t>
            </a:r>
          </a:p>
          <a:p>
            <a:pPr marL="0" indent="0" algn="just">
              <a:lnSpc>
                <a:spcPct val="100000"/>
              </a:lnSpc>
              <a:spcBef>
                <a:spcPts val="0"/>
              </a:spcBef>
              <a:buNone/>
            </a:pPr>
            <a:endParaRPr lang="en-US" sz="2000" dirty="0"/>
          </a:p>
          <a:p>
            <a:pPr algn="just">
              <a:lnSpc>
                <a:spcPct val="100000"/>
              </a:lnSpc>
              <a:spcBef>
                <a:spcPts val="0"/>
              </a:spcBef>
              <a:buFont typeface="Arial" panose="020B0604020202020204" pitchFamily="34" charset="0"/>
              <a:buChar char="•"/>
            </a:pPr>
            <a:r>
              <a:rPr lang="en-US" sz="2000" dirty="0"/>
              <a:t>A child’s “educational program must be appropriately ambitious in light of his circumstances” and “every child should have the chance to meet challenging objectives.” </a:t>
            </a:r>
          </a:p>
          <a:p>
            <a:pPr marL="0" indent="0" algn="just">
              <a:lnSpc>
                <a:spcPct val="100000"/>
              </a:lnSpc>
              <a:spcBef>
                <a:spcPts val="0"/>
              </a:spcBef>
              <a:buNone/>
            </a:pPr>
            <a:endParaRPr lang="en-US" sz="2000" dirty="0"/>
          </a:p>
          <a:p>
            <a:pPr algn="just">
              <a:lnSpc>
                <a:spcPct val="100000"/>
              </a:lnSpc>
              <a:spcBef>
                <a:spcPts val="0"/>
              </a:spcBef>
              <a:buFont typeface="Arial" panose="020B0604020202020204" pitchFamily="34" charset="0"/>
              <a:buChar char="•"/>
            </a:pPr>
            <a:r>
              <a:rPr lang="en-US" sz="2000" dirty="0"/>
              <a:t>“When all is said and done, a student offered an educational program providing ‘merely more than </a:t>
            </a:r>
            <a:r>
              <a:rPr lang="en-US" sz="2000" i="1" dirty="0"/>
              <a:t>de </a:t>
            </a:r>
            <a:r>
              <a:rPr lang="en-US" sz="2000" i="1" dirty="0" err="1"/>
              <a:t>minimis</a:t>
            </a:r>
            <a:r>
              <a:rPr lang="en-US" sz="2000" dirty="0"/>
              <a:t>’ progress from year to year can hardly be said to have been offered an education at all.” </a:t>
            </a:r>
          </a:p>
          <a:p>
            <a:pPr algn="just">
              <a:lnSpc>
                <a:spcPct val="100000"/>
              </a:lnSpc>
              <a:spcBef>
                <a:spcPts val="0"/>
              </a:spcBef>
              <a:buFont typeface="Arial" panose="020B0604020202020204" pitchFamily="34" charset="0"/>
              <a:buChar char="•"/>
            </a:pPr>
            <a:endParaRPr lang="en-US" sz="2000" dirty="0"/>
          </a:p>
          <a:p>
            <a:pPr algn="just">
              <a:lnSpc>
                <a:spcPct val="100000"/>
              </a:lnSpc>
              <a:spcBef>
                <a:spcPts val="0"/>
              </a:spcBef>
              <a:buFont typeface="Arial" panose="020B0604020202020204" pitchFamily="34" charset="0"/>
              <a:buChar char="•"/>
            </a:pPr>
            <a:r>
              <a:rPr lang="en-US" sz="2000" dirty="0"/>
              <a:t>“For children with disabilities, receiving instruction that aims so low would be tantamount to ‘sitting idly… awaiting at the time when they were old enough to drop out.’” </a:t>
            </a:r>
          </a:p>
        </p:txBody>
      </p:sp>
    </p:spTree>
    <p:extLst>
      <p:ext uri="{BB962C8B-B14F-4D97-AF65-F5344CB8AC3E}">
        <p14:creationId xmlns:p14="http://schemas.microsoft.com/office/powerpoint/2010/main" val="337219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r>
              <a:rPr lang="en-US" b="1" i="1" dirty="0"/>
              <a:t> </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90175" y="321972"/>
            <a:ext cx="5255473" cy="6117465"/>
          </a:xfrm>
        </p:spPr>
        <p:txBody>
          <a:bodyPr>
            <a:normAutofit/>
          </a:bodyPr>
          <a:lstStyle/>
          <a:p>
            <a:pPr marL="0" indent="0">
              <a:lnSpc>
                <a:spcPct val="100000"/>
              </a:lnSpc>
              <a:spcBef>
                <a:spcPts val="0"/>
              </a:spcBef>
              <a:buNone/>
            </a:pPr>
            <a:r>
              <a:rPr lang="en-US" sz="2400" dirty="0"/>
              <a:t>The two most significant practical impacts:  </a:t>
            </a:r>
          </a:p>
          <a:p>
            <a:pPr marL="0" indent="0">
              <a:lnSpc>
                <a:spcPct val="100000"/>
              </a:lnSpc>
              <a:spcBef>
                <a:spcPts val="0"/>
              </a:spcBef>
              <a:buNone/>
            </a:pPr>
            <a:endParaRPr lang="en-US" sz="2400" dirty="0"/>
          </a:p>
          <a:p>
            <a:pPr>
              <a:lnSpc>
                <a:spcPct val="100000"/>
              </a:lnSpc>
              <a:spcBef>
                <a:spcPts val="0"/>
              </a:spcBef>
            </a:pPr>
            <a:r>
              <a:rPr lang="en-US" sz="2400" dirty="0"/>
              <a:t>First, </a:t>
            </a:r>
            <a:r>
              <a:rPr lang="en-US" sz="2400" u="sng" dirty="0"/>
              <a:t>School authorities must be able to offer a cogent and responsive explanation to show that the IEP is reasonably calculated to enable the child to make progress appropriate in light of his/her circumstances</a:t>
            </a:r>
            <a:r>
              <a:rPr lang="en-US" sz="2400" dirty="0"/>
              <a:t>.</a:t>
            </a:r>
          </a:p>
          <a:p>
            <a:pPr>
              <a:spcBef>
                <a:spcPts val="0"/>
              </a:spcBef>
            </a:pPr>
            <a:endParaRPr lang="en-US" dirty="0"/>
          </a:p>
        </p:txBody>
      </p:sp>
    </p:spTree>
    <p:extLst>
      <p:ext uri="{BB962C8B-B14F-4D97-AF65-F5344CB8AC3E}">
        <p14:creationId xmlns:p14="http://schemas.microsoft.com/office/powerpoint/2010/main" val="326945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r>
              <a:rPr lang="en-US" b="1" i="1" dirty="0"/>
              <a:t> </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00023" y="476518"/>
            <a:ext cx="5136637" cy="5834130"/>
          </a:xfrm>
        </p:spPr>
        <p:txBody>
          <a:bodyPr>
            <a:normAutofit/>
          </a:bodyPr>
          <a:lstStyle/>
          <a:p>
            <a:pPr marL="0" indent="0">
              <a:spcBef>
                <a:spcPts val="0"/>
              </a:spcBef>
              <a:buNone/>
            </a:pPr>
            <a:endParaRPr lang="en-US" dirty="0"/>
          </a:p>
          <a:p>
            <a:pPr>
              <a:lnSpc>
                <a:spcPct val="100000"/>
              </a:lnSpc>
              <a:spcBef>
                <a:spcPts val="0"/>
              </a:spcBef>
            </a:pPr>
            <a:r>
              <a:rPr lang="en-US" sz="2200" dirty="0"/>
              <a:t>Second, while affirming that courts must still defer to “the expertise of school officials,” the Court also stated that school officials must consider the parent’s input during the creation of the IEP.  For this reason, it will be important that “the IEP process ensures that parents and school representatives will fully air their respective opinions on the degree of progress a child’s IEP should pursue.”  </a:t>
            </a:r>
          </a:p>
        </p:txBody>
      </p:sp>
    </p:spTree>
    <p:extLst>
      <p:ext uri="{BB962C8B-B14F-4D97-AF65-F5344CB8AC3E}">
        <p14:creationId xmlns:p14="http://schemas.microsoft.com/office/powerpoint/2010/main" val="289437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r>
              <a:rPr lang="en-US" b="1" i="1" dirty="0"/>
              <a:t> </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12902" y="399245"/>
            <a:ext cx="5144130" cy="6040192"/>
          </a:xfrm>
        </p:spPr>
        <p:txBody>
          <a:bodyPr>
            <a:noAutofit/>
          </a:bodyPr>
          <a:lstStyle/>
          <a:p>
            <a:pPr marL="0" indent="0">
              <a:lnSpc>
                <a:spcPct val="100000"/>
              </a:lnSpc>
              <a:spcBef>
                <a:spcPts val="0"/>
              </a:spcBef>
              <a:buNone/>
            </a:pPr>
            <a:r>
              <a:rPr lang="en-US" sz="2200" dirty="0"/>
              <a:t>Practical guidance for immediate consideration and staff training regarding IEP development:  </a:t>
            </a:r>
          </a:p>
          <a:p>
            <a:pPr>
              <a:lnSpc>
                <a:spcPct val="100000"/>
              </a:lnSpc>
              <a:spcBef>
                <a:spcPts val="0"/>
              </a:spcBef>
            </a:pPr>
            <a:endParaRPr lang="en-US" sz="2200" dirty="0"/>
          </a:p>
          <a:p>
            <a:pPr>
              <a:lnSpc>
                <a:spcPct val="100000"/>
              </a:lnSpc>
              <a:spcBef>
                <a:spcPts val="0"/>
              </a:spcBef>
            </a:pPr>
            <a:r>
              <a:rPr lang="en-US" sz="2200" dirty="0"/>
              <a:t>An </a:t>
            </a:r>
            <a:r>
              <a:rPr lang="en-US" sz="2200" dirty="0" err="1"/>
              <a:t>IEP</a:t>
            </a:r>
            <a:r>
              <a:rPr lang="en-US" sz="2200" dirty="0"/>
              <a:t> must be reasonable and appropriate.  Creating an </a:t>
            </a:r>
            <a:r>
              <a:rPr lang="en-US" sz="2200" dirty="0" err="1"/>
              <a:t>IEP</a:t>
            </a:r>
            <a:r>
              <a:rPr lang="en-US" sz="2200" dirty="0"/>
              <a:t> “requires prospective judgment” by the school.</a:t>
            </a:r>
          </a:p>
          <a:p>
            <a:pPr marL="0" indent="0">
              <a:lnSpc>
                <a:spcPct val="100000"/>
              </a:lnSpc>
              <a:spcBef>
                <a:spcPts val="0"/>
              </a:spcBef>
              <a:buNone/>
            </a:pPr>
            <a:endParaRPr lang="en-US" sz="2200" dirty="0"/>
          </a:p>
          <a:p>
            <a:pPr>
              <a:lnSpc>
                <a:spcPct val="100000"/>
              </a:lnSpc>
              <a:spcBef>
                <a:spcPts val="0"/>
              </a:spcBef>
            </a:pPr>
            <a:r>
              <a:rPr lang="en-US" sz="2200" dirty="0"/>
              <a:t>Goals must be measurable and “appropriately ambitious.”</a:t>
            </a:r>
          </a:p>
          <a:p>
            <a:pPr marL="0" indent="0">
              <a:lnSpc>
                <a:spcPct val="100000"/>
              </a:lnSpc>
              <a:spcBef>
                <a:spcPts val="0"/>
              </a:spcBef>
              <a:buNone/>
            </a:pPr>
            <a:endParaRPr lang="en-US" sz="2200" dirty="0"/>
          </a:p>
          <a:p>
            <a:pPr>
              <a:lnSpc>
                <a:spcPct val="100000"/>
              </a:lnSpc>
              <a:spcBef>
                <a:spcPts val="0"/>
              </a:spcBef>
            </a:pPr>
            <a:r>
              <a:rPr lang="en-US" sz="2200" dirty="0"/>
              <a:t>Staff must maintain </a:t>
            </a:r>
            <a:r>
              <a:rPr lang="en-US" sz="2200" u="sng" dirty="0"/>
              <a:t>progress monitoring data</a:t>
            </a:r>
            <a:r>
              <a:rPr lang="en-US" sz="2200" dirty="0"/>
              <a:t> and data should be referenced in present levels and annual goals.</a:t>
            </a:r>
          </a:p>
          <a:p>
            <a:pPr marL="0" indent="0">
              <a:lnSpc>
                <a:spcPct val="100000"/>
              </a:lnSpc>
              <a:spcBef>
                <a:spcPts val="0"/>
              </a:spcBef>
              <a:buNone/>
            </a:pPr>
            <a:endParaRPr lang="en-US" sz="1275" dirty="0"/>
          </a:p>
        </p:txBody>
      </p:sp>
    </p:spTree>
    <p:extLst>
      <p:ext uri="{BB962C8B-B14F-4D97-AF65-F5344CB8AC3E}">
        <p14:creationId xmlns:p14="http://schemas.microsoft.com/office/powerpoint/2010/main" val="318184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r>
              <a:rPr lang="en-US" b="1" i="1" dirty="0"/>
              <a:t> </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12902" y="296214"/>
            <a:ext cx="5144130" cy="6220495"/>
          </a:xfrm>
        </p:spPr>
        <p:txBody>
          <a:bodyPr>
            <a:noAutofit/>
          </a:bodyPr>
          <a:lstStyle/>
          <a:p>
            <a:pPr>
              <a:lnSpc>
                <a:spcPct val="100000"/>
              </a:lnSpc>
              <a:spcBef>
                <a:spcPts val="0"/>
              </a:spcBef>
            </a:pPr>
            <a:r>
              <a:rPr lang="en-US" sz="2200" dirty="0"/>
              <a:t>The “respective opinion” of the parents needs to be detailed in the IEP documents.  The DEC 4 includes a section on “parent’s concerns for enhancing the student’s education” and “parent’s/student’s vision for student’s future.” </a:t>
            </a:r>
          </a:p>
          <a:p>
            <a:pPr>
              <a:lnSpc>
                <a:spcPct val="100000"/>
              </a:lnSpc>
              <a:spcBef>
                <a:spcPts val="0"/>
              </a:spcBef>
            </a:pPr>
            <a:endParaRPr lang="en-US" sz="2200" dirty="0"/>
          </a:p>
          <a:p>
            <a:pPr>
              <a:lnSpc>
                <a:spcPct val="100000"/>
              </a:lnSpc>
              <a:spcBef>
                <a:spcPts val="0"/>
              </a:spcBef>
            </a:pPr>
            <a:r>
              <a:rPr lang="en-US" sz="2200" dirty="0"/>
              <a:t>DEC 5 should now include each parent request that was accepted or rejected along with a detailed explanation of the functional and/or pedagogical reason for any rejection.  </a:t>
            </a:r>
          </a:p>
        </p:txBody>
      </p:sp>
    </p:spTree>
    <p:extLst>
      <p:ext uri="{BB962C8B-B14F-4D97-AF65-F5344CB8AC3E}">
        <p14:creationId xmlns:p14="http://schemas.microsoft.com/office/powerpoint/2010/main" val="314557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F847-92D9-4802-AE54-4119AD25EF24}"/>
              </a:ext>
            </a:extLst>
          </p:cNvPr>
          <p:cNvSpPr>
            <a:spLocks noGrp="1"/>
          </p:cNvSpPr>
          <p:nvPr>
            <p:ph type="title"/>
          </p:nvPr>
        </p:nvSpPr>
        <p:spPr/>
        <p:txBody>
          <a:bodyPr>
            <a:normAutofit fontScale="90000"/>
          </a:bodyPr>
          <a:lstStyle/>
          <a:p>
            <a:br>
              <a:rPr lang="en-US" dirty="0"/>
            </a:br>
            <a:r>
              <a:rPr lang="en-US" b="1" dirty="0"/>
              <a:t>Special Education </a:t>
            </a:r>
            <a:br>
              <a:rPr lang="en-US" dirty="0"/>
            </a:br>
            <a:r>
              <a:rPr lang="en-US" b="1" dirty="0"/>
              <a:t>Impact of </a:t>
            </a:r>
            <a:br>
              <a:rPr lang="en-US" b="1" dirty="0"/>
            </a:br>
            <a:r>
              <a:rPr lang="en-US" b="1" i="1" dirty="0" err="1"/>
              <a:t>Endrew</a:t>
            </a:r>
            <a:r>
              <a:rPr lang="en-US" b="1" i="1" dirty="0"/>
              <a:t> </a:t>
            </a:r>
            <a:br>
              <a:rPr lang="en-US" dirty="0"/>
            </a:br>
            <a:endParaRPr lang="en-US" dirty="0"/>
          </a:p>
        </p:txBody>
      </p:sp>
      <p:sp>
        <p:nvSpPr>
          <p:cNvPr id="3" name="Content Placeholder 2">
            <a:extLst>
              <a:ext uri="{FF2B5EF4-FFF2-40B4-BE49-F238E27FC236}">
                <a16:creationId xmlns:a16="http://schemas.microsoft.com/office/drawing/2014/main" id="{F070ECB0-213C-4F07-8DE6-21949DB5AEB5}"/>
              </a:ext>
            </a:extLst>
          </p:cNvPr>
          <p:cNvSpPr>
            <a:spLocks noGrp="1"/>
          </p:cNvSpPr>
          <p:nvPr>
            <p:ph idx="1"/>
          </p:nvPr>
        </p:nvSpPr>
        <p:spPr>
          <a:xfrm>
            <a:off x="3412902" y="479835"/>
            <a:ext cx="5157710" cy="5895208"/>
          </a:xfrm>
        </p:spPr>
        <p:txBody>
          <a:bodyPr>
            <a:noAutofit/>
          </a:bodyPr>
          <a:lstStyle/>
          <a:p>
            <a:pPr>
              <a:lnSpc>
                <a:spcPct val="100000"/>
              </a:lnSpc>
              <a:spcBef>
                <a:spcPts val="0"/>
              </a:spcBef>
            </a:pPr>
            <a:r>
              <a:rPr lang="en-US" sz="2400" dirty="0"/>
              <a:t>In the end, the reasoned judgment of professional educators based on meaningful parent input and current assessments, should prevail when an IEP is challenged in court.  In </a:t>
            </a:r>
            <a:r>
              <a:rPr lang="en-US" sz="2400" i="1" dirty="0" err="1"/>
              <a:t>Endrew</a:t>
            </a:r>
            <a:r>
              <a:rPr lang="en-US" sz="2400" dirty="0"/>
              <a:t>, the Supreme Court emphasized that the decision is not “an invitation to the courts to substitute their own notions of sound educational policy for those of the school authorities which they review.”  </a:t>
            </a:r>
          </a:p>
          <a:p>
            <a:pPr>
              <a:spcBef>
                <a:spcPts val="0"/>
              </a:spcBef>
            </a:pPr>
            <a:endParaRPr lang="en-US" sz="1650" dirty="0"/>
          </a:p>
        </p:txBody>
      </p:sp>
    </p:spTree>
    <p:extLst>
      <p:ext uri="{BB962C8B-B14F-4D97-AF65-F5344CB8AC3E}">
        <p14:creationId xmlns:p14="http://schemas.microsoft.com/office/powerpoint/2010/main" val="3713774174"/>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3.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4.xml><?xml version="1.0" encoding="utf-8"?>
<a:theme xmlns:a="http://schemas.openxmlformats.org/drawingml/2006/main" name="2_Office Theme">
  <a:themeElements>
    <a:clrScheme name="Custom 12">
      <a:dk1>
        <a:sysClr val="windowText" lastClr="000000"/>
      </a:dk1>
      <a:lt1>
        <a:sysClr val="window" lastClr="FFFFFF"/>
      </a:lt1>
      <a:dk2>
        <a:srgbClr val="0099CC"/>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11234</TotalTime>
  <Words>2348</Words>
  <Application>Microsoft Office PowerPoint</Application>
  <PresentationFormat>On-screen Show (4:3)</PresentationFormat>
  <Paragraphs>447</Paragraphs>
  <Slides>39</Slides>
  <Notes>0</Notes>
  <HiddenSlides>0</HiddenSlides>
  <MMClips>0</MMClips>
  <ScaleCrop>false</ScaleCrop>
  <HeadingPairs>
    <vt:vector size="6" baseType="variant">
      <vt:variant>
        <vt:lpstr>Fonts Used</vt:lpstr>
      </vt:variant>
      <vt:variant>
        <vt:i4>12</vt:i4>
      </vt:variant>
      <vt:variant>
        <vt:lpstr>Theme</vt:lpstr>
      </vt:variant>
      <vt:variant>
        <vt:i4>6</vt:i4>
      </vt:variant>
      <vt:variant>
        <vt:lpstr>Slide Titles</vt:lpstr>
      </vt:variant>
      <vt:variant>
        <vt:i4>39</vt:i4>
      </vt:variant>
    </vt:vector>
  </HeadingPairs>
  <TitlesOfParts>
    <vt:vector size="57" baseType="lpstr">
      <vt:lpstr>Arial</vt:lpstr>
      <vt:lpstr>Calibri</vt:lpstr>
      <vt:lpstr>Calibri Light</vt:lpstr>
      <vt:lpstr>Century</vt:lpstr>
      <vt:lpstr>Corbel</vt:lpstr>
      <vt:lpstr>Courier New</vt:lpstr>
      <vt:lpstr>Eras Demi ITC</vt:lpstr>
      <vt:lpstr>Rockwell</vt:lpstr>
      <vt:lpstr>Symbol</vt:lpstr>
      <vt:lpstr>Times New Roman</vt:lpstr>
      <vt:lpstr>Wingdings</vt:lpstr>
      <vt:lpstr>Wingdings 2</vt:lpstr>
      <vt:lpstr>Custom Design</vt:lpstr>
      <vt:lpstr>Atlas</vt:lpstr>
      <vt:lpstr>Banded</vt:lpstr>
      <vt:lpstr>2_Office Theme</vt:lpstr>
      <vt:lpstr>Office Theme</vt:lpstr>
      <vt:lpstr>1_Office Theme</vt:lpstr>
      <vt:lpstr>PowerPoint Presentation</vt:lpstr>
      <vt:lpstr> Special Education  Impact of  Endrew </vt:lpstr>
      <vt:lpstr> Special Education  Impact of  Endrew  </vt:lpstr>
      <vt:lpstr> Special Education  Impact of  Endrew  </vt:lpstr>
      <vt:lpstr> Special Education  Impact of  Endrew  </vt:lpstr>
      <vt:lpstr> Special Education  Impact of  Endrew  </vt:lpstr>
      <vt:lpstr> Special Education  Impact of  Endrew  </vt:lpstr>
      <vt:lpstr> Special Education  Impact of  Endrew  </vt:lpstr>
      <vt:lpstr> Special Education  Impact of  Endrew  </vt:lpstr>
      <vt:lpstr>Legislative Update</vt:lpstr>
      <vt:lpstr>HB 13/Class Sizes in K-3 Ratio Comparisons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Addressing Teacher  Performance Issues and Contract Renewals ©</vt:lpstr>
      <vt:lpstr>Teacher Contracts:  Tale of Two Statutes (G.S. 115C-325 &amp; 325.1 et seq)</vt:lpstr>
      <vt:lpstr>Teacher Contract Non-Renewals</vt:lpstr>
      <vt:lpstr>Teacher Contract Non-Renewals</vt:lpstr>
      <vt:lpstr>Take-Aways</vt:lpstr>
      <vt:lpstr>Employee Write-Ups</vt:lpstr>
      <vt:lpstr>Elements of a Write-Up</vt:lpstr>
      <vt:lpstr>Use of Growth/ Improvement Plans</vt:lpstr>
      <vt:lpstr>CONTRACT TEACHERS (Principals' Action Timeline)</vt:lpstr>
      <vt:lpstr>1, 2 or 4 Year Teacher Contracts?</vt:lpstr>
      <vt:lpstr>Campbell Shatley, PLLC 674 Merrimon Ave. Suite 210 Asheville, NC (828) 398-2775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you’re now a school employee</dc:title>
  <dc:creator>Dean Shatley</dc:creator>
  <cp:lastModifiedBy>Karen Sumner</cp:lastModifiedBy>
  <cp:revision>225</cp:revision>
  <cp:lastPrinted>2017-08-22T13:52:38Z</cp:lastPrinted>
  <dcterms:created xsi:type="dcterms:W3CDTF">2016-06-04T15:57:29Z</dcterms:created>
  <dcterms:modified xsi:type="dcterms:W3CDTF">2017-09-01T15:33:30Z</dcterms:modified>
</cp:coreProperties>
</file>