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8"/>
  </p:notesMasterIdLst>
  <p:sldIdLst>
    <p:sldId id="257" r:id="rId2"/>
    <p:sldId id="311" r:id="rId3"/>
    <p:sldId id="298" r:id="rId4"/>
    <p:sldId id="303" r:id="rId5"/>
    <p:sldId id="307" r:id="rId6"/>
    <p:sldId id="321" r:id="rId7"/>
    <p:sldId id="299" r:id="rId8"/>
    <p:sldId id="300" r:id="rId9"/>
    <p:sldId id="301" r:id="rId10"/>
    <p:sldId id="304" r:id="rId11"/>
    <p:sldId id="302" r:id="rId12"/>
    <p:sldId id="309" r:id="rId13"/>
    <p:sldId id="310" r:id="rId14"/>
    <p:sldId id="320" r:id="rId15"/>
    <p:sldId id="306" r:id="rId16"/>
    <p:sldId id="322" r:id="rId17"/>
  </p:sldIdLst>
  <p:sldSz cx="9144000" cy="6858000" type="screen4x3"/>
  <p:notesSz cx="6954838" cy="923925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85" autoAdjust="0"/>
    <p:restoredTop sz="83240" autoAdjust="0"/>
  </p:normalViewPr>
  <p:slideViewPr>
    <p:cSldViewPr>
      <p:cViewPr varScale="1">
        <p:scale>
          <a:sx n="101" d="100"/>
          <a:sy n="101" d="100"/>
        </p:scale>
        <p:origin x="-215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76D07F8E-C478-4903-A58F-58C9E68E41E8}"/>
              </a:ext>
            </a:extLst>
          </p:cNvPr>
          <p:cNvSpPr>
            <a:spLocks noGrp="1" noChangeArrowheads="1"/>
          </p:cNvSpPr>
          <p:nvPr>
            <p:ph type="hdr" sz="quarter"/>
          </p:nvPr>
        </p:nvSpPr>
        <p:spPr bwMode="auto">
          <a:xfrm>
            <a:off x="0" y="0"/>
            <a:ext cx="30130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537" tIns="46269" rIns="92537" bIns="46269" numCol="1" anchor="t" anchorCtr="0" compatLnSpc="1">
            <a:prstTxWarp prst="textNoShape">
              <a:avLst/>
            </a:prstTxWarp>
          </a:bodyPr>
          <a:lstStyle>
            <a:lvl1pPr>
              <a:defRPr sz="1200"/>
            </a:lvl1pPr>
          </a:lstStyle>
          <a:p>
            <a:pPr>
              <a:defRPr/>
            </a:pPr>
            <a:endParaRPr lang="en-US" altLang="en-US"/>
          </a:p>
        </p:txBody>
      </p:sp>
      <p:sp>
        <p:nvSpPr>
          <p:cNvPr id="5123" name="Rectangle 3">
            <a:extLst>
              <a:ext uri="{FF2B5EF4-FFF2-40B4-BE49-F238E27FC236}">
                <a16:creationId xmlns:a16="http://schemas.microsoft.com/office/drawing/2014/main" xmlns="" id="{F5BDB7FF-E889-4491-B370-12A774A61A7E}"/>
              </a:ext>
            </a:extLst>
          </p:cNvPr>
          <p:cNvSpPr>
            <a:spLocks noGrp="1" noChangeArrowheads="1"/>
          </p:cNvSpPr>
          <p:nvPr>
            <p:ph type="dt" idx="1"/>
          </p:nvPr>
        </p:nvSpPr>
        <p:spPr bwMode="auto">
          <a:xfrm>
            <a:off x="3941763" y="0"/>
            <a:ext cx="30130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537" tIns="46269" rIns="92537" bIns="46269" numCol="1" anchor="t" anchorCtr="0" compatLnSpc="1">
            <a:prstTxWarp prst="textNoShape">
              <a:avLst/>
            </a:prstTxWarp>
          </a:bodyPr>
          <a:lstStyle>
            <a:lvl1pPr algn="r">
              <a:defRPr sz="1200"/>
            </a:lvl1pPr>
          </a:lstStyle>
          <a:p>
            <a:pPr>
              <a:defRPr/>
            </a:pPr>
            <a:endParaRPr lang="en-US" altLang="en-US"/>
          </a:p>
        </p:txBody>
      </p:sp>
      <p:sp>
        <p:nvSpPr>
          <p:cNvPr id="4100" name="Rectangle 4">
            <a:extLst>
              <a:ext uri="{FF2B5EF4-FFF2-40B4-BE49-F238E27FC236}">
                <a16:creationId xmlns:a16="http://schemas.microsoft.com/office/drawing/2014/main" xmlns="" id="{5423BB77-D586-4780-9C01-4E3631501E8A}"/>
              </a:ext>
            </a:extLst>
          </p:cNvPr>
          <p:cNvSpPr>
            <a:spLocks noGrp="1" noRot="1" noChangeAspect="1" noChangeArrowheads="1" noTextEdit="1"/>
          </p:cNvSpPr>
          <p:nvPr>
            <p:ph type="sldImg" idx="2"/>
          </p:nvPr>
        </p:nvSpPr>
        <p:spPr bwMode="auto">
          <a:xfrm>
            <a:off x="1168400" y="693738"/>
            <a:ext cx="4618038"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xmlns="" id="{F1ACD630-F766-4BA9-A7FA-8E5E7425A18E}"/>
              </a:ext>
            </a:extLst>
          </p:cNvPr>
          <p:cNvSpPr>
            <a:spLocks noGrp="1" noChangeArrowheads="1"/>
          </p:cNvSpPr>
          <p:nvPr>
            <p:ph type="body" sz="quarter" idx="3"/>
          </p:nvPr>
        </p:nvSpPr>
        <p:spPr bwMode="auto">
          <a:xfrm>
            <a:off x="927100" y="4389438"/>
            <a:ext cx="5100638" cy="4157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537" tIns="46269" rIns="92537" bIns="4626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126" name="Rectangle 6">
            <a:extLst>
              <a:ext uri="{FF2B5EF4-FFF2-40B4-BE49-F238E27FC236}">
                <a16:creationId xmlns:a16="http://schemas.microsoft.com/office/drawing/2014/main" xmlns="" id="{DE64F6F5-D617-4A19-8B20-EAEBC49CAA42}"/>
              </a:ext>
            </a:extLst>
          </p:cNvPr>
          <p:cNvSpPr>
            <a:spLocks noGrp="1" noChangeArrowheads="1"/>
          </p:cNvSpPr>
          <p:nvPr>
            <p:ph type="ftr" sz="quarter" idx="4"/>
          </p:nvPr>
        </p:nvSpPr>
        <p:spPr bwMode="auto">
          <a:xfrm>
            <a:off x="0" y="8777288"/>
            <a:ext cx="3013075" cy="461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537" tIns="46269" rIns="92537" bIns="46269" numCol="1" anchor="b" anchorCtr="0" compatLnSpc="1">
            <a:prstTxWarp prst="textNoShape">
              <a:avLst/>
            </a:prstTxWarp>
          </a:bodyPr>
          <a:lstStyle>
            <a:lvl1pPr>
              <a:defRPr sz="1200"/>
            </a:lvl1pPr>
          </a:lstStyle>
          <a:p>
            <a:pPr>
              <a:defRPr/>
            </a:pPr>
            <a:endParaRPr lang="en-US" altLang="en-US"/>
          </a:p>
        </p:txBody>
      </p:sp>
      <p:sp>
        <p:nvSpPr>
          <p:cNvPr id="5127" name="Rectangle 7">
            <a:extLst>
              <a:ext uri="{FF2B5EF4-FFF2-40B4-BE49-F238E27FC236}">
                <a16:creationId xmlns:a16="http://schemas.microsoft.com/office/drawing/2014/main" xmlns="" id="{5AD80264-25A5-4BC0-AFF6-F9A10A5F00CF}"/>
              </a:ext>
            </a:extLst>
          </p:cNvPr>
          <p:cNvSpPr>
            <a:spLocks noGrp="1" noChangeArrowheads="1"/>
          </p:cNvSpPr>
          <p:nvPr>
            <p:ph type="sldNum" sz="quarter" idx="5"/>
          </p:nvPr>
        </p:nvSpPr>
        <p:spPr bwMode="auto">
          <a:xfrm>
            <a:off x="3941763" y="8777288"/>
            <a:ext cx="3013075" cy="461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537" tIns="46269" rIns="92537" bIns="46269" numCol="1" anchor="b" anchorCtr="0" compatLnSpc="1">
            <a:prstTxWarp prst="textNoShape">
              <a:avLst/>
            </a:prstTxWarp>
          </a:bodyPr>
          <a:lstStyle>
            <a:lvl1pPr algn="r">
              <a:defRPr sz="1200"/>
            </a:lvl1pPr>
          </a:lstStyle>
          <a:p>
            <a:pPr>
              <a:defRPr/>
            </a:pPr>
            <a:fld id="{5706C11A-D419-4922-B88F-86E6F300C3AE}" type="slidenum">
              <a:rPr lang="en-US" altLang="en-US"/>
              <a:pPr>
                <a:defRPr/>
              </a:pPr>
              <a:t>‹#›</a:t>
            </a:fld>
            <a:endParaRPr lang="en-US" altLang="en-US"/>
          </a:p>
        </p:txBody>
      </p:sp>
    </p:spTree>
    <p:extLst>
      <p:ext uri="{BB962C8B-B14F-4D97-AF65-F5344CB8AC3E}">
        <p14:creationId xmlns:p14="http://schemas.microsoft.com/office/powerpoint/2010/main" val="25011677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ヒラギノ角ゴ Pro W3" pitchFamily="1"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ヒラギノ角ゴ Pro W3" pitchFamily="1"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ヒラギノ角ゴ Pro W3" pitchFamily="1"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ヒラギノ角ゴ Pro W3" pitchFamily="1"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ヒラギノ角ゴ Pro W3"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xmlns="" id="{3148AB99-40DC-42BE-819A-C73DBFAEAB64}"/>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50888" indent="-288925">
              <a:defRPr sz="2400">
                <a:solidFill>
                  <a:schemeClr val="tx1"/>
                </a:solidFill>
                <a:latin typeface="Arial" panose="020B0604020202020204" pitchFamily="34" charset="0"/>
                <a:ea typeface="ヒラギノ角ゴ Pro W3" pitchFamily="1" charset="-128"/>
              </a:defRPr>
            </a:lvl2pPr>
            <a:lvl3pPr marL="1155700" indent="-230188">
              <a:defRPr sz="2400">
                <a:solidFill>
                  <a:schemeClr val="tx1"/>
                </a:solidFill>
                <a:latin typeface="Arial" panose="020B0604020202020204" pitchFamily="34" charset="0"/>
                <a:ea typeface="ヒラギノ角ゴ Pro W3" pitchFamily="1" charset="-128"/>
              </a:defRPr>
            </a:lvl3pPr>
            <a:lvl4pPr marL="1619250" indent="-230188">
              <a:defRPr sz="2400">
                <a:solidFill>
                  <a:schemeClr val="tx1"/>
                </a:solidFill>
                <a:latin typeface="Arial" panose="020B0604020202020204" pitchFamily="34" charset="0"/>
                <a:ea typeface="ヒラギノ角ゴ Pro W3" pitchFamily="1" charset="-128"/>
              </a:defRPr>
            </a:lvl4pPr>
            <a:lvl5pPr marL="2081213" indent="-230188">
              <a:defRPr sz="2400">
                <a:solidFill>
                  <a:schemeClr val="tx1"/>
                </a:solidFill>
                <a:latin typeface="Arial" panose="020B0604020202020204" pitchFamily="34" charset="0"/>
                <a:ea typeface="ヒラギノ角ゴ Pro W3" pitchFamily="1" charset="-128"/>
              </a:defRPr>
            </a:lvl5pPr>
            <a:lvl6pPr marL="2538413" indent="-230188"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95613" indent="-230188"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52813" indent="-230188"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910013" indent="-230188"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fld id="{51A05A9B-1149-4E2B-B35C-DA5F030D646D}" type="slidenum">
              <a:rPr lang="en-US" altLang="en-US" sz="1200" smtClean="0"/>
              <a:pPr/>
              <a:t>1</a:t>
            </a:fld>
            <a:endParaRPr lang="en-US" altLang="en-US" sz="1200"/>
          </a:p>
        </p:txBody>
      </p:sp>
      <p:sp>
        <p:nvSpPr>
          <p:cNvPr id="6147" name="Rectangle 2">
            <a:extLst>
              <a:ext uri="{FF2B5EF4-FFF2-40B4-BE49-F238E27FC236}">
                <a16:creationId xmlns:a16="http://schemas.microsoft.com/office/drawing/2014/main" xmlns="" id="{BFBFB5DD-3B69-4724-8FEE-6AEC8E481475}"/>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xmlns="" id="{07BD62F3-D1CE-4C3B-A31F-3623538202BA}"/>
              </a:ext>
            </a:extLst>
          </p:cNvPr>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BluebackPPTCover1">
            <a:extLst>
              <a:ext uri="{FF2B5EF4-FFF2-40B4-BE49-F238E27FC236}">
                <a16:creationId xmlns:a16="http://schemas.microsoft.com/office/drawing/2014/main" xmlns="" id="{D22A9E1F-B459-46C5-8753-4A15F9D52E1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Rectangle 2">
            <a:extLst>
              <a:ext uri="{FF2B5EF4-FFF2-40B4-BE49-F238E27FC236}">
                <a16:creationId xmlns:a16="http://schemas.microsoft.com/office/drawing/2014/main" xmlns="" id="{C859803E-BD2A-404B-B6B9-D4FDA237D71C}"/>
              </a:ext>
            </a:extLst>
          </p:cNvPr>
          <p:cNvSpPr>
            <a:spLocks noGrp="1" noChangeArrowheads="1"/>
          </p:cNvSpPr>
          <p:nvPr>
            <p:ph type="ctrTitle"/>
          </p:nvPr>
        </p:nvSpPr>
        <p:spPr>
          <a:xfrm>
            <a:off x="685800" y="2286000"/>
            <a:ext cx="7772400" cy="1143000"/>
          </a:xfrm>
        </p:spPr>
        <p:txBody>
          <a:bodyPr/>
          <a:lstStyle>
            <a:lvl1pPr algn="ctr">
              <a:defRPr sz="4000"/>
            </a:lvl1pPr>
          </a:lstStyle>
          <a:p>
            <a:pPr lvl="0"/>
            <a:r>
              <a:rPr lang="en-US" altLang="en-US" noProof="0"/>
              <a:t>Click to edit Master title style</a:t>
            </a:r>
          </a:p>
        </p:txBody>
      </p:sp>
      <p:sp>
        <p:nvSpPr>
          <p:cNvPr id="9219" name="Rectangle 3">
            <a:extLst>
              <a:ext uri="{FF2B5EF4-FFF2-40B4-BE49-F238E27FC236}">
                <a16:creationId xmlns:a16="http://schemas.microsoft.com/office/drawing/2014/main" xmlns="" id="{F9F999CD-5FEB-4F05-8EBB-7EDB58D3DD93}"/>
              </a:ext>
            </a:extLst>
          </p:cNvPr>
          <p:cNvSpPr>
            <a:spLocks noGrp="1" noChangeArrowheads="1"/>
          </p:cNvSpPr>
          <p:nvPr>
            <p:ph type="subTitle" idx="1"/>
          </p:nvPr>
        </p:nvSpPr>
        <p:spPr>
          <a:xfrm>
            <a:off x="1371600" y="3886200"/>
            <a:ext cx="6400800" cy="1752600"/>
          </a:xfrm>
        </p:spPr>
        <p:txBody>
          <a:bodyPr/>
          <a:lstStyle>
            <a:lvl1pPr marL="0" indent="0" algn="ctr">
              <a:buFontTx/>
              <a:buNone/>
              <a:defRPr sz="2800"/>
            </a:lvl1pPr>
          </a:lstStyle>
          <a:p>
            <a:pPr lvl="0"/>
            <a:r>
              <a:rPr lang="en-US" altLang="en-US" noProof="0"/>
              <a:t>Click to edit Master subtitle style</a:t>
            </a:r>
          </a:p>
        </p:txBody>
      </p:sp>
      <p:sp>
        <p:nvSpPr>
          <p:cNvPr id="5" name="Slide Number Placeholder 6">
            <a:extLst>
              <a:ext uri="{FF2B5EF4-FFF2-40B4-BE49-F238E27FC236}">
                <a16:creationId xmlns:a16="http://schemas.microsoft.com/office/drawing/2014/main" xmlns="" id="{FBB9E190-6118-4D32-950C-12973DEAA982}"/>
              </a:ext>
            </a:extLst>
          </p:cNvPr>
          <p:cNvSpPr>
            <a:spLocks noGrp="1" noChangeArrowheads="1"/>
          </p:cNvSpPr>
          <p:nvPr>
            <p:ph type="sldNum" sz="quarter" idx="10"/>
          </p:nvPr>
        </p:nvSpPr>
        <p:spPr/>
        <p:txBody>
          <a:bodyPr/>
          <a:lstStyle>
            <a:lvl1pPr>
              <a:defRPr/>
            </a:lvl1pPr>
          </a:lstStyle>
          <a:p>
            <a:pPr>
              <a:defRPr/>
            </a:pPr>
            <a:fld id="{6BEE08D6-940D-4FFD-933B-C0B63053DFD4}" type="slidenum">
              <a:rPr lang="en-US" altLang="en-US"/>
              <a:pPr>
                <a:defRPr/>
              </a:pPr>
              <a:t>‹#›</a:t>
            </a:fld>
            <a:endParaRPr lang="en-US" altLang="en-US"/>
          </a:p>
        </p:txBody>
      </p:sp>
    </p:spTree>
    <p:extLst>
      <p:ext uri="{BB962C8B-B14F-4D97-AF65-F5344CB8AC3E}">
        <p14:creationId xmlns:p14="http://schemas.microsoft.com/office/powerpoint/2010/main" val="1338750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BB725F-5970-469B-89DA-64AF4CC85C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AF17373-E236-4183-9356-6D85E0458E4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xmlns="" id="{BC3D94FD-0F5E-44A0-B0F4-7B02E4BA84FB}"/>
              </a:ext>
            </a:extLst>
          </p:cNvPr>
          <p:cNvSpPr>
            <a:spLocks noGrp="1" noChangeArrowheads="1"/>
          </p:cNvSpPr>
          <p:nvPr>
            <p:ph type="sldNum" sz="quarter" idx="10"/>
          </p:nvPr>
        </p:nvSpPr>
        <p:spPr>
          <a:ln/>
        </p:spPr>
        <p:txBody>
          <a:bodyPr/>
          <a:lstStyle>
            <a:lvl1pPr>
              <a:defRPr/>
            </a:lvl1pPr>
          </a:lstStyle>
          <a:p>
            <a:pPr>
              <a:defRPr/>
            </a:pPr>
            <a:fld id="{5AD7A28A-B376-447D-8E57-F6EA68382EA0}"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3971867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DB39FBD-41EC-4C20-A503-C755210557B7}"/>
              </a:ext>
            </a:extLst>
          </p:cNvPr>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9986FAA-3332-4BA8-BE79-C2B90D1049B9}"/>
              </a:ext>
            </a:extLst>
          </p:cNvPr>
          <p:cNvSpPr>
            <a:spLocks noGrp="1"/>
          </p:cNvSpPr>
          <p:nvPr>
            <p:ph type="body" orient="vert" idx="1"/>
          </p:nvPr>
        </p:nvSpPr>
        <p:spPr>
          <a:xfrm>
            <a:off x="685800" y="304800"/>
            <a:ext cx="5676900" cy="5791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xmlns="" id="{F66382E5-F4D6-4D6B-AE3A-40A107E8982C}"/>
              </a:ext>
            </a:extLst>
          </p:cNvPr>
          <p:cNvSpPr>
            <a:spLocks noGrp="1" noChangeArrowheads="1"/>
          </p:cNvSpPr>
          <p:nvPr>
            <p:ph type="sldNum" sz="quarter" idx="10"/>
          </p:nvPr>
        </p:nvSpPr>
        <p:spPr>
          <a:ln/>
        </p:spPr>
        <p:txBody>
          <a:bodyPr/>
          <a:lstStyle>
            <a:lvl1pPr>
              <a:defRPr/>
            </a:lvl1pPr>
          </a:lstStyle>
          <a:p>
            <a:pPr>
              <a:defRPr/>
            </a:pPr>
            <a:fld id="{62FB7331-2738-42C4-B5C5-9FADAD9269BD}"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3874910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5CB844-C000-4C28-AE14-A3440615BD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64CC8F0-40B8-4324-B900-5436DD5191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xmlns="" id="{2B3DCD9F-F356-4D89-B43F-6CF0B74F6382}"/>
              </a:ext>
            </a:extLst>
          </p:cNvPr>
          <p:cNvSpPr>
            <a:spLocks noGrp="1" noChangeArrowheads="1"/>
          </p:cNvSpPr>
          <p:nvPr>
            <p:ph type="sldNum" sz="quarter" idx="10"/>
          </p:nvPr>
        </p:nvSpPr>
        <p:spPr/>
        <p:txBody>
          <a:bodyPr/>
          <a:lstStyle>
            <a:lvl1pPr>
              <a:defRPr sz="1100" dirty="0" smtClean="0">
                <a:solidFill>
                  <a:schemeClr val="tx1"/>
                </a:solidFill>
              </a:defRPr>
            </a:lvl1pPr>
          </a:lstStyle>
          <a:p>
            <a:pPr>
              <a:defRPr/>
            </a:pPr>
            <a:endParaRPr lang="en-US" altLang="en-US"/>
          </a:p>
          <a:p>
            <a:pPr>
              <a:defRPr/>
            </a:pPr>
            <a:fld id="{76A91512-52C7-403A-A110-0F10C1CC3636}" type="slidenum">
              <a:rPr lang="en-US" altLang="en-US"/>
              <a:pPr>
                <a:defRPr/>
              </a:pPr>
              <a:t>‹#›</a:t>
            </a:fld>
            <a:endParaRPr lang="en-US" altLang="en-US"/>
          </a:p>
        </p:txBody>
      </p:sp>
    </p:spTree>
    <p:extLst>
      <p:ext uri="{BB962C8B-B14F-4D97-AF65-F5344CB8AC3E}">
        <p14:creationId xmlns:p14="http://schemas.microsoft.com/office/powerpoint/2010/main" val="541313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900CF-AB11-4FBE-854D-89E231DA58A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B995661-5136-4599-A1DF-871DE05FA2A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6">
            <a:extLst>
              <a:ext uri="{FF2B5EF4-FFF2-40B4-BE49-F238E27FC236}">
                <a16:creationId xmlns:a16="http://schemas.microsoft.com/office/drawing/2014/main" xmlns="" id="{73DAC897-2849-4C7C-A4A6-5024888F8C7A}"/>
              </a:ext>
            </a:extLst>
          </p:cNvPr>
          <p:cNvSpPr>
            <a:spLocks noGrp="1" noChangeArrowheads="1"/>
          </p:cNvSpPr>
          <p:nvPr>
            <p:ph type="sldNum" sz="quarter" idx="10"/>
          </p:nvPr>
        </p:nvSpPr>
        <p:spPr>
          <a:ln/>
        </p:spPr>
        <p:txBody>
          <a:bodyPr/>
          <a:lstStyle>
            <a:lvl1pPr>
              <a:defRPr/>
            </a:lvl1pPr>
          </a:lstStyle>
          <a:p>
            <a:pPr>
              <a:defRPr/>
            </a:pPr>
            <a:fld id="{C7D9ABA1-1082-49C8-8E7A-BBDCCD1508BA}"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260776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5702BD-1EFC-43FA-8956-9EF5C31B52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09E3CA0-E67E-4F38-A396-E399A118695D}"/>
              </a:ext>
            </a:extLst>
          </p:cNvPr>
          <p:cNvSpPr>
            <a:spLocks noGrp="1"/>
          </p:cNvSpPr>
          <p:nvPr>
            <p:ph sz="half" idx="1"/>
          </p:nvPr>
        </p:nvSpPr>
        <p:spPr>
          <a:xfrm>
            <a:off x="685800" y="1600200"/>
            <a:ext cx="38100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B53DCBB-9ACF-4C05-8680-DE849E50BB1A}"/>
              </a:ext>
            </a:extLst>
          </p:cNvPr>
          <p:cNvSpPr>
            <a:spLocks noGrp="1"/>
          </p:cNvSpPr>
          <p:nvPr>
            <p:ph sz="half" idx="2"/>
          </p:nvPr>
        </p:nvSpPr>
        <p:spPr>
          <a:xfrm>
            <a:off x="4648200" y="1600200"/>
            <a:ext cx="38100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xmlns="" id="{BAB0358A-386E-4ADD-928C-06A463CF427D}"/>
              </a:ext>
            </a:extLst>
          </p:cNvPr>
          <p:cNvSpPr>
            <a:spLocks noGrp="1" noChangeArrowheads="1"/>
          </p:cNvSpPr>
          <p:nvPr>
            <p:ph type="sldNum" sz="quarter" idx="10"/>
          </p:nvPr>
        </p:nvSpPr>
        <p:spPr>
          <a:ln/>
        </p:spPr>
        <p:txBody>
          <a:bodyPr/>
          <a:lstStyle>
            <a:lvl1pPr>
              <a:defRPr/>
            </a:lvl1pPr>
          </a:lstStyle>
          <a:p>
            <a:pPr>
              <a:defRPr/>
            </a:pPr>
            <a:fld id="{C5BA3887-6EEC-46E6-9B4E-8C22BEE4D9C1}"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339867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B6937F-3CE2-4DD8-9411-816CA9F4A48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9AEBEEF5-7EE7-4349-B79C-5A2F84A155D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C1CB3B9-6433-4F2A-A6CC-5C1A4BFB0A1D}"/>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87B63B9-5783-4E2C-AAE6-50EC6EB849E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AD4B7547-DFB4-4504-859B-33CF66D81D06}"/>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xmlns="" id="{29CB7CC1-91EA-4B69-824E-F0D37409A214}"/>
              </a:ext>
            </a:extLst>
          </p:cNvPr>
          <p:cNvSpPr>
            <a:spLocks noGrp="1" noChangeArrowheads="1"/>
          </p:cNvSpPr>
          <p:nvPr>
            <p:ph type="sldNum" sz="quarter" idx="10"/>
          </p:nvPr>
        </p:nvSpPr>
        <p:spPr>
          <a:ln/>
        </p:spPr>
        <p:txBody>
          <a:bodyPr/>
          <a:lstStyle>
            <a:lvl1pPr>
              <a:defRPr/>
            </a:lvl1pPr>
          </a:lstStyle>
          <a:p>
            <a:pPr>
              <a:defRPr/>
            </a:pPr>
            <a:fld id="{3585FC20-488F-4F16-A698-75FD4C8000AE}"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2937757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53B791-14AA-4DA2-B399-225646F99D6D}"/>
              </a:ext>
            </a:extLst>
          </p:cNvPr>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xmlns="" id="{9D4F3461-5E9E-4FFD-9144-0041BC5D9917}"/>
              </a:ext>
            </a:extLst>
          </p:cNvPr>
          <p:cNvSpPr>
            <a:spLocks noGrp="1" noChangeArrowheads="1"/>
          </p:cNvSpPr>
          <p:nvPr>
            <p:ph type="sldNum" sz="quarter" idx="10"/>
          </p:nvPr>
        </p:nvSpPr>
        <p:spPr>
          <a:ln/>
        </p:spPr>
        <p:txBody>
          <a:bodyPr/>
          <a:lstStyle>
            <a:lvl1pPr>
              <a:defRPr/>
            </a:lvl1pPr>
          </a:lstStyle>
          <a:p>
            <a:pPr>
              <a:defRPr/>
            </a:pPr>
            <a:fld id="{F458D6D2-E0DA-4718-AEE9-D4ACD2DEDD77}"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779145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xmlns="" id="{A1AB656E-BF86-4B52-A4B3-36F8B08E6D78}"/>
              </a:ext>
            </a:extLst>
          </p:cNvPr>
          <p:cNvSpPr>
            <a:spLocks noGrp="1" noChangeArrowheads="1"/>
          </p:cNvSpPr>
          <p:nvPr>
            <p:ph type="sldNum" sz="quarter" idx="10"/>
          </p:nvPr>
        </p:nvSpPr>
        <p:spPr>
          <a:ln/>
        </p:spPr>
        <p:txBody>
          <a:bodyPr/>
          <a:lstStyle>
            <a:lvl1pPr>
              <a:defRPr/>
            </a:lvl1pPr>
          </a:lstStyle>
          <a:p>
            <a:pPr>
              <a:defRPr/>
            </a:pPr>
            <a:fld id="{DE77D864-C270-4A2E-ACE3-783A87CD528E}"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206664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CB1A56-EA0A-435B-BA4D-3C72ED26EEA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0207CB3-7F95-412B-B094-D14490FD095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1D52E07-6A87-4017-AE14-EAA259B17D3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
            <a:extLst>
              <a:ext uri="{FF2B5EF4-FFF2-40B4-BE49-F238E27FC236}">
                <a16:creationId xmlns:a16="http://schemas.microsoft.com/office/drawing/2014/main" xmlns="" id="{A8CCBB02-02E7-4F07-B766-BE32C763389D}"/>
              </a:ext>
            </a:extLst>
          </p:cNvPr>
          <p:cNvSpPr>
            <a:spLocks noGrp="1" noChangeArrowheads="1"/>
          </p:cNvSpPr>
          <p:nvPr>
            <p:ph type="sldNum" sz="quarter" idx="10"/>
          </p:nvPr>
        </p:nvSpPr>
        <p:spPr>
          <a:ln/>
        </p:spPr>
        <p:txBody>
          <a:bodyPr/>
          <a:lstStyle>
            <a:lvl1pPr>
              <a:defRPr/>
            </a:lvl1pPr>
          </a:lstStyle>
          <a:p>
            <a:pPr>
              <a:defRPr/>
            </a:pPr>
            <a:fld id="{CEFEFF65-4A0F-4EE4-9AA7-7ECE16F6FDE0}"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2429408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946AB0-02E3-4977-827C-64CC0E3EEE6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514AC86-89DF-46D4-8EDA-EBBE64EA9B5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xmlns="" id="{E7D0E8D6-5191-4550-B921-8F15D89D40D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
            <a:extLst>
              <a:ext uri="{FF2B5EF4-FFF2-40B4-BE49-F238E27FC236}">
                <a16:creationId xmlns:a16="http://schemas.microsoft.com/office/drawing/2014/main" xmlns="" id="{7CE5C25C-9136-46C4-8E61-AC428229A55E}"/>
              </a:ext>
            </a:extLst>
          </p:cNvPr>
          <p:cNvSpPr>
            <a:spLocks noGrp="1" noChangeArrowheads="1"/>
          </p:cNvSpPr>
          <p:nvPr>
            <p:ph type="sldNum" sz="quarter" idx="10"/>
          </p:nvPr>
        </p:nvSpPr>
        <p:spPr>
          <a:ln/>
        </p:spPr>
        <p:txBody>
          <a:bodyPr/>
          <a:lstStyle>
            <a:lvl1pPr>
              <a:defRPr/>
            </a:lvl1pPr>
          </a:lstStyle>
          <a:p>
            <a:pPr>
              <a:defRPr/>
            </a:pPr>
            <a:fld id="{34BD4F3F-5272-4B59-BB4A-16768BFAC484}"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34176080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BluebackPPTCover3">
            <a:extLst>
              <a:ext uri="{FF2B5EF4-FFF2-40B4-BE49-F238E27FC236}">
                <a16:creationId xmlns:a16="http://schemas.microsoft.com/office/drawing/2014/main" xmlns="" id="{28C20E73-5581-48C4-B912-FEC81EE7B6A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xmlns="" id="{F4E4FE99-6451-49B4-A3D5-E5DF3BD4B627}"/>
              </a:ext>
            </a:extLst>
          </p:cNvPr>
          <p:cNvSpPr>
            <a:spLocks noGrp="1" noChangeArrowheads="1"/>
          </p:cNvSpPr>
          <p:nvPr>
            <p:ph type="title"/>
          </p:nvPr>
        </p:nvSpPr>
        <p:spPr bwMode="auto">
          <a:xfrm>
            <a:off x="685800" y="304800"/>
            <a:ext cx="77724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xmlns="" id="{3029FABE-FE44-4A1F-85C6-8809EA77817E}"/>
              </a:ext>
            </a:extLst>
          </p:cNvPr>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xmlns="" id="{B2A4D833-15E3-49FD-90F7-ED4F70CE54F7}"/>
              </a:ext>
            </a:extLst>
          </p:cNvPr>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solidFill>
                  <a:schemeClr val="folHlink"/>
                </a:solidFill>
              </a:defRPr>
            </a:lvl1pPr>
          </a:lstStyle>
          <a:p>
            <a:pPr>
              <a:defRPr/>
            </a:pPr>
            <a:fld id="{7BF51B57-1C6D-4907-8D4C-4A0E50DBBCD7}" type="slidenum">
              <a:rPr lang="en-US" altLang="en-US"/>
              <a:pPr>
                <a:defRPr/>
              </a:pPr>
              <a:t>‹#›</a:t>
            </a:fld>
            <a:endParaRPr lang="en-US" alt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911" r:id="rId1"/>
    <p:sldLayoutId id="2147483912"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hf hdr="0" ftr="0" dt="0"/>
  <p:txStyles>
    <p:titleStyle>
      <a:lvl1pPr algn="l" rtl="0" eaLnBrk="0" fontAlgn="base" hangingPunct="0">
        <a:spcBef>
          <a:spcPct val="0"/>
        </a:spcBef>
        <a:spcAft>
          <a:spcPct val="0"/>
        </a:spcAft>
        <a:defRPr sz="3800" b="1" kern="1200">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Arial" panose="020B0604020202020204" pitchFamily="34" charset="0"/>
          <a:ea typeface="ヒラギノ角ゴ Pro W3" pitchFamily="1" charset="-128"/>
        </a:defRPr>
      </a:lvl2pPr>
      <a:lvl3pPr algn="l" rtl="0" eaLnBrk="0" fontAlgn="base" hangingPunct="0">
        <a:spcBef>
          <a:spcPct val="0"/>
        </a:spcBef>
        <a:spcAft>
          <a:spcPct val="0"/>
        </a:spcAft>
        <a:defRPr sz="3800" b="1">
          <a:solidFill>
            <a:schemeClr val="bg1"/>
          </a:solidFill>
          <a:latin typeface="Arial" panose="020B0604020202020204" pitchFamily="34" charset="0"/>
          <a:ea typeface="ヒラギノ角ゴ Pro W3" pitchFamily="1" charset="-128"/>
        </a:defRPr>
      </a:lvl3pPr>
      <a:lvl4pPr algn="l" rtl="0" eaLnBrk="0" fontAlgn="base" hangingPunct="0">
        <a:spcBef>
          <a:spcPct val="0"/>
        </a:spcBef>
        <a:spcAft>
          <a:spcPct val="0"/>
        </a:spcAft>
        <a:defRPr sz="3800" b="1">
          <a:solidFill>
            <a:schemeClr val="bg1"/>
          </a:solidFill>
          <a:latin typeface="Arial" panose="020B0604020202020204" pitchFamily="34" charset="0"/>
          <a:ea typeface="ヒラギノ角ゴ Pro W3" pitchFamily="1" charset="-128"/>
        </a:defRPr>
      </a:lvl4pPr>
      <a:lvl5pPr algn="l" rtl="0" eaLnBrk="0" fontAlgn="base" hangingPunct="0">
        <a:spcBef>
          <a:spcPct val="0"/>
        </a:spcBef>
        <a:spcAft>
          <a:spcPct val="0"/>
        </a:spcAft>
        <a:defRPr sz="3800" b="1">
          <a:solidFill>
            <a:schemeClr val="bg1"/>
          </a:solidFill>
          <a:latin typeface="Arial" panose="020B0604020202020204" pitchFamily="34" charset="0"/>
          <a:ea typeface="ヒラギノ角ゴ Pro W3" pitchFamily="1" charset="-128"/>
        </a:defRPr>
      </a:lvl5pPr>
      <a:lvl6pPr marL="457200" algn="l" rtl="0" fontAlgn="base">
        <a:spcBef>
          <a:spcPct val="0"/>
        </a:spcBef>
        <a:spcAft>
          <a:spcPct val="0"/>
        </a:spcAft>
        <a:defRPr sz="3800" b="1">
          <a:solidFill>
            <a:schemeClr val="bg1"/>
          </a:solidFill>
          <a:latin typeface="Arial" panose="020B0604020202020204" pitchFamily="34" charset="0"/>
          <a:ea typeface="ヒラギノ角ゴ Pro W3" pitchFamily="1" charset="-128"/>
        </a:defRPr>
      </a:lvl6pPr>
      <a:lvl7pPr marL="914400" algn="l" rtl="0" fontAlgn="base">
        <a:spcBef>
          <a:spcPct val="0"/>
        </a:spcBef>
        <a:spcAft>
          <a:spcPct val="0"/>
        </a:spcAft>
        <a:defRPr sz="3800" b="1">
          <a:solidFill>
            <a:schemeClr val="bg1"/>
          </a:solidFill>
          <a:latin typeface="Arial" panose="020B0604020202020204" pitchFamily="34" charset="0"/>
          <a:ea typeface="ヒラギノ角ゴ Pro W3" pitchFamily="1" charset="-128"/>
        </a:defRPr>
      </a:lvl7pPr>
      <a:lvl8pPr marL="1371600" algn="l" rtl="0" fontAlgn="base">
        <a:spcBef>
          <a:spcPct val="0"/>
        </a:spcBef>
        <a:spcAft>
          <a:spcPct val="0"/>
        </a:spcAft>
        <a:defRPr sz="3800" b="1">
          <a:solidFill>
            <a:schemeClr val="bg1"/>
          </a:solidFill>
          <a:latin typeface="Arial" panose="020B0604020202020204" pitchFamily="34" charset="0"/>
          <a:ea typeface="ヒラギノ角ゴ Pro W3" pitchFamily="1" charset="-128"/>
        </a:defRPr>
      </a:lvl8pPr>
      <a:lvl9pPr marL="1828800" algn="l" rtl="0" fontAlgn="base">
        <a:spcBef>
          <a:spcPct val="0"/>
        </a:spcBef>
        <a:spcAft>
          <a:spcPct val="0"/>
        </a:spcAft>
        <a:defRPr sz="3800" b="1">
          <a:solidFill>
            <a:schemeClr val="bg1"/>
          </a:solidFill>
          <a:latin typeface="Arial" panose="020B0604020202020204" pitchFamily="34" charset="0"/>
          <a:ea typeface="ヒラギノ角ゴ Pro W3" pitchFamily="1" charset="-128"/>
        </a:defRPr>
      </a:lvl9pPr>
    </p:titleStyle>
    <p:bodyStyle>
      <a:lvl1pPr marL="342900" indent="-342900" algn="l" rtl="0" eaLnBrk="0" fontAlgn="base" hangingPunct="0">
        <a:spcBef>
          <a:spcPct val="20000"/>
        </a:spcBef>
        <a:spcAft>
          <a:spcPct val="0"/>
        </a:spcAft>
        <a:buChar char="•"/>
        <a:defRPr sz="3000" kern="1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F6243361-6E86-4634-B4C5-1EE1ECF4D146}"/>
              </a:ext>
            </a:extLst>
          </p:cNvPr>
          <p:cNvSpPr>
            <a:spLocks noGrp="1" noChangeArrowheads="1"/>
          </p:cNvSpPr>
          <p:nvPr>
            <p:ph type="ctrTitle"/>
          </p:nvPr>
        </p:nvSpPr>
        <p:spPr>
          <a:xfrm>
            <a:off x="533400" y="1219200"/>
            <a:ext cx="8153400" cy="1828800"/>
          </a:xfrm>
        </p:spPr>
        <p:txBody>
          <a:bodyPr/>
          <a:lstStyle/>
          <a:p>
            <a:pPr eaLnBrk="1" hangingPunct="1"/>
            <a:r>
              <a:rPr lang="en-US" altLang="en-US" dirty="0"/>
              <a:t>School Improvement:</a:t>
            </a:r>
            <a:br>
              <a:rPr lang="en-US" altLang="en-US" dirty="0"/>
            </a:br>
            <a:r>
              <a:rPr lang="en-US" altLang="en-US" dirty="0"/>
              <a:t>Federal and State Requirements</a:t>
            </a:r>
          </a:p>
        </p:txBody>
      </p:sp>
      <p:sp>
        <p:nvSpPr>
          <p:cNvPr id="5" name="Rectangle 3">
            <a:extLst>
              <a:ext uri="{FF2B5EF4-FFF2-40B4-BE49-F238E27FC236}">
                <a16:creationId xmlns:a16="http://schemas.microsoft.com/office/drawing/2014/main" xmlns="" id="{D05EC77D-0A21-4CCE-85F4-61B8488040AF}"/>
              </a:ext>
            </a:extLst>
          </p:cNvPr>
          <p:cNvSpPr txBox="1">
            <a:spLocks noChangeArrowheads="1"/>
          </p:cNvSpPr>
          <p:nvPr/>
        </p:nvSpPr>
        <p:spPr bwMode="auto">
          <a:xfrm>
            <a:off x="1905000" y="4038600"/>
            <a:ext cx="5410200" cy="96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000">
                <a:solidFill>
                  <a:schemeClr val="bg1"/>
                </a:solidFill>
                <a:latin typeface="Arial" panose="020B0604020202020204" pitchFamily="34" charset="0"/>
                <a:ea typeface="ヒラギノ角ゴ Pro W3" pitchFamily="1" charset="-128"/>
              </a:defRPr>
            </a:lvl1pPr>
            <a:lvl2pPr marL="742950" indent="-285750">
              <a:spcBef>
                <a:spcPct val="20000"/>
              </a:spcBef>
              <a:buChar char="–"/>
              <a:defRPr sz="2800">
                <a:solidFill>
                  <a:schemeClr val="bg1"/>
                </a:solidFill>
                <a:latin typeface="Arial" panose="020B0604020202020204" pitchFamily="34" charset="0"/>
                <a:ea typeface="ヒラギノ角ゴ Pro W3" pitchFamily="1" charset="-128"/>
              </a:defRPr>
            </a:lvl2pPr>
            <a:lvl3pPr marL="1143000" indent="-228600">
              <a:spcBef>
                <a:spcPct val="20000"/>
              </a:spcBef>
              <a:buChar char="•"/>
              <a:defRPr sz="2400">
                <a:solidFill>
                  <a:schemeClr val="bg1"/>
                </a:solidFill>
                <a:latin typeface="Arial" panose="020B0604020202020204" pitchFamily="34" charset="0"/>
                <a:ea typeface="ヒラギノ角ゴ Pro W3" pitchFamily="1" charset="-128"/>
              </a:defRPr>
            </a:lvl3pPr>
            <a:lvl4pPr marL="1600200" indent="-228600">
              <a:spcBef>
                <a:spcPct val="20000"/>
              </a:spcBef>
              <a:buChar char="–"/>
              <a:defRPr sz="2000">
                <a:solidFill>
                  <a:schemeClr val="bg1"/>
                </a:solidFill>
                <a:latin typeface="Arial" panose="020B0604020202020204" pitchFamily="34" charset="0"/>
                <a:ea typeface="ヒラギノ角ゴ Pro W3" pitchFamily="1" charset="-128"/>
              </a:defRPr>
            </a:lvl4pPr>
            <a:lvl5pPr marL="2057400" indent="-228600">
              <a:spcBef>
                <a:spcPct val="20000"/>
              </a:spcBef>
              <a:buChar char="»"/>
              <a:defRPr sz="2000">
                <a:solidFill>
                  <a:schemeClr val="bg1"/>
                </a:solidFill>
                <a:latin typeface="Arial" panose="020B0604020202020204" pitchFamily="34" charset="0"/>
                <a:ea typeface="ヒラギノ角ゴ Pro W3" pitchFamily="1" charset="-128"/>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ea typeface="ヒラギノ角ゴ Pro W3" pitchFamily="1" charset="-128"/>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ea typeface="ヒラギノ角ゴ Pro W3" pitchFamily="1" charset="-128"/>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ea typeface="ヒラギノ角ゴ Pro W3" pitchFamily="1" charset="-128"/>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ea typeface="ヒラギノ角ゴ Pro W3" pitchFamily="1" charset="-128"/>
              </a:defRPr>
            </a:lvl9pPr>
          </a:lstStyle>
          <a:p>
            <a:pPr algn="ctr" eaLnBrk="1" hangingPunct="1">
              <a:buFontTx/>
              <a:buNone/>
            </a:pPr>
            <a:r>
              <a:rPr lang="en-US" altLang="en-US" sz="2000" dirty="0"/>
              <a:t>Dr. Tammy Howard</a:t>
            </a:r>
          </a:p>
          <a:p>
            <a:pPr algn="ctr" eaLnBrk="1" hangingPunct="1">
              <a:buFontTx/>
              <a:buNone/>
            </a:pPr>
            <a:r>
              <a:rPr lang="en-US" altLang="en-US" sz="1800" dirty="0"/>
              <a:t>Director, Accountability Services</a:t>
            </a:r>
          </a:p>
          <a:p>
            <a:pPr algn="ctr" eaLnBrk="1" hangingPunct="1">
              <a:buFontTx/>
              <a:buNone/>
            </a:pPr>
            <a:r>
              <a:rPr lang="en-US" altLang="en-US" sz="1800" dirty="0"/>
              <a:t>North Carolina Department of Public Instruction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D879C9FF-C160-4E75-BDED-FDE025F90956}"/>
              </a:ext>
            </a:extLst>
          </p:cNvPr>
          <p:cNvSpPr>
            <a:spLocks noGrp="1" noChangeArrowheads="1"/>
          </p:cNvSpPr>
          <p:nvPr>
            <p:ph type="title"/>
          </p:nvPr>
        </p:nvSpPr>
        <p:spPr>
          <a:xfrm>
            <a:off x="685800" y="304800"/>
            <a:ext cx="7772400" cy="1295400"/>
          </a:xfrm>
        </p:spPr>
        <p:txBody>
          <a:bodyPr/>
          <a:lstStyle/>
          <a:p>
            <a:pPr algn="ctr"/>
            <a:r>
              <a:rPr lang="en-US" altLang="en-US" dirty="0"/>
              <a:t>TSI - Schools with Consistently Underperforming Subgroups</a:t>
            </a:r>
          </a:p>
        </p:txBody>
      </p:sp>
      <p:sp>
        <p:nvSpPr>
          <p:cNvPr id="7171" name="Content Placeholder 2">
            <a:extLst>
              <a:ext uri="{FF2B5EF4-FFF2-40B4-BE49-F238E27FC236}">
                <a16:creationId xmlns:a16="http://schemas.microsoft.com/office/drawing/2014/main" xmlns="" id="{740558DF-7D70-4FED-891B-B0A821352B18}"/>
              </a:ext>
            </a:extLst>
          </p:cNvPr>
          <p:cNvSpPr>
            <a:spLocks noGrp="1" noChangeArrowheads="1"/>
          </p:cNvSpPr>
          <p:nvPr>
            <p:ph idx="1"/>
          </p:nvPr>
        </p:nvSpPr>
        <p:spPr>
          <a:xfrm>
            <a:off x="533400" y="1828800"/>
            <a:ext cx="8001000" cy="4572000"/>
          </a:xfrm>
        </p:spPr>
        <p:txBody>
          <a:bodyPr/>
          <a:lstStyle/>
          <a:p>
            <a:r>
              <a:rPr lang="en-US" altLang="en-US" sz="2800" dirty="0"/>
              <a:t>Exit Criteria</a:t>
            </a:r>
          </a:p>
          <a:p>
            <a:pPr lvl="1"/>
            <a:r>
              <a:rPr lang="en-US" altLang="en-US" sz="2600" dirty="0"/>
              <a:t>Schools will annually exit this identification if the identified subgroup(s) receives a grade of “D” or above for the most recent and the previous year in the exit year.</a:t>
            </a:r>
          </a:p>
          <a:p>
            <a:pPr lvl="1"/>
            <a:r>
              <a:rPr lang="en-US" altLang="en-US" sz="2600" dirty="0"/>
              <a:t>After 2020–21, the exit year is annually</a:t>
            </a:r>
          </a:p>
        </p:txBody>
      </p:sp>
      <p:sp>
        <p:nvSpPr>
          <p:cNvPr id="7172" name="Slide Number Placeholder 1">
            <a:extLst>
              <a:ext uri="{FF2B5EF4-FFF2-40B4-BE49-F238E27FC236}">
                <a16:creationId xmlns:a16="http://schemas.microsoft.com/office/drawing/2014/main" xmlns="" id="{EE2F2F65-9BA6-4FE7-9984-0A576170ADE2}"/>
              </a:ext>
            </a:extLst>
          </p:cNvPr>
          <p:cNvSpPr>
            <a:spLocks noGrp="1"/>
          </p:cNvSpPr>
          <p:nvPr>
            <p:ph type="sldNum" sz="quarter" idx="10"/>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US" altLang="en-US" sz="1100"/>
          </a:p>
          <a:p>
            <a:fld id="{0D49ACA3-1F44-41DD-AB4F-AEDF3D4C267A}" type="slidenum">
              <a:rPr lang="en-US" altLang="en-US" sz="1100"/>
              <a:pPr/>
              <a:t>10</a:t>
            </a:fld>
            <a:endParaRPr lang="en-US" altLang="en-US" sz="1100"/>
          </a:p>
        </p:txBody>
      </p:sp>
    </p:spTree>
    <p:extLst>
      <p:ext uri="{BB962C8B-B14F-4D97-AF65-F5344CB8AC3E}">
        <p14:creationId xmlns:p14="http://schemas.microsoft.com/office/powerpoint/2010/main" val="4011106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D879C9FF-C160-4E75-BDED-FDE025F90956}"/>
              </a:ext>
            </a:extLst>
          </p:cNvPr>
          <p:cNvSpPr>
            <a:spLocks noGrp="1" noChangeArrowheads="1"/>
          </p:cNvSpPr>
          <p:nvPr>
            <p:ph type="title"/>
          </p:nvPr>
        </p:nvSpPr>
        <p:spPr>
          <a:xfrm>
            <a:off x="838200" y="304799"/>
            <a:ext cx="7620000" cy="1416627"/>
          </a:xfrm>
        </p:spPr>
        <p:txBody>
          <a:bodyPr/>
          <a:lstStyle/>
          <a:p>
            <a:pPr algn="ctr"/>
            <a:r>
              <a:rPr lang="en-US" altLang="en-US" dirty="0"/>
              <a:t>TSI - Additional Targeted Support</a:t>
            </a:r>
          </a:p>
        </p:txBody>
      </p:sp>
      <p:sp>
        <p:nvSpPr>
          <p:cNvPr id="7171" name="Content Placeholder 2">
            <a:extLst>
              <a:ext uri="{FF2B5EF4-FFF2-40B4-BE49-F238E27FC236}">
                <a16:creationId xmlns:a16="http://schemas.microsoft.com/office/drawing/2014/main" xmlns="" id="{740558DF-7D70-4FED-891B-B0A821352B18}"/>
              </a:ext>
            </a:extLst>
          </p:cNvPr>
          <p:cNvSpPr>
            <a:spLocks noGrp="1" noChangeArrowheads="1"/>
          </p:cNvSpPr>
          <p:nvPr>
            <p:ph idx="1"/>
          </p:nvPr>
        </p:nvSpPr>
        <p:spPr>
          <a:xfrm>
            <a:off x="838200" y="1905000"/>
            <a:ext cx="7772400" cy="3764973"/>
          </a:xfrm>
        </p:spPr>
        <p:txBody>
          <a:bodyPr/>
          <a:lstStyle/>
          <a:p>
            <a:r>
              <a:rPr lang="en-US" altLang="en-US" sz="2800" dirty="0"/>
              <a:t>All schools except CSI-LP</a:t>
            </a:r>
          </a:p>
          <a:p>
            <a:r>
              <a:rPr lang="en-US" altLang="en-US" sz="2800" dirty="0"/>
              <a:t>Identified every three years, beginning with the 2017–18 data</a:t>
            </a:r>
          </a:p>
          <a:p>
            <a:r>
              <a:rPr lang="en-US" altLang="en-US" sz="2800" dirty="0"/>
              <a:t>Any school with a subgroup that on its own would be identified as CSI-Low performing</a:t>
            </a:r>
          </a:p>
          <a:p>
            <a:pPr lvl="1"/>
            <a:r>
              <a:rPr lang="en-US" altLang="en-US" sz="2600" dirty="0"/>
              <a:t>A school with any subgroup where the School Performance Grade score is lower than the school’s All Students group total score</a:t>
            </a:r>
          </a:p>
        </p:txBody>
      </p:sp>
      <p:sp>
        <p:nvSpPr>
          <p:cNvPr id="7172" name="Slide Number Placeholder 1">
            <a:extLst>
              <a:ext uri="{FF2B5EF4-FFF2-40B4-BE49-F238E27FC236}">
                <a16:creationId xmlns:a16="http://schemas.microsoft.com/office/drawing/2014/main" xmlns="" id="{EE2F2F65-9BA6-4FE7-9984-0A576170ADE2}"/>
              </a:ext>
            </a:extLst>
          </p:cNvPr>
          <p:cNvSpPr>
            <a:spLocks noGrp="1"/>
          </p:cNvSpPr>
          <p:nvPr>
            <p:ph type="sldNum" sz="quarter" idx="10"/>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US" altLang="en-US" sz="1100"/>
          </a:p>
          <a:p>
            <a:fld id="{0D49ACA3-1F44-41DD-AB4F-AEDF3D4C267A}" type="slidenum">
              <a:rPr lang="en-US" altLang="en-US" sz="1100"/>
              <a:pPr/>
              <a:t>11</a:t>
            </a:fld>
            <a:endParaRPr lang="en-US" altLang="en-US" sz="1100"/>
          </a:p>
        </p:txBody>
      </p:sp>
    </p:spTree>
    <p:extLst>
      <p:ext uri="{BB962C8B-B14F-4D97-AF65-F5344CB8AC3E}">
        <p14:creationId xmlns:p14="http://schemas.microsoft.com/office/powerpoint/2010/main" val="3681619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D879C9FF-C160-4E75-BDED-FDE025F90956}"/>
              </a:ext>
            </a:extLst>
          </p:cNvPr>
          <p:cNvSpPr>
            <a:spLocks noGrp="1" noChangeArrowheads="1"/>
          </p:cNvSpPr>
          <p:nvPr>
            <p:ph type="title"/>
          </p:nvPr>
        </p:nvSpPr>
        <p:spPr>
          <a:xfrm>
            <a:off x="838200" y="304799"/>
            <a:ext cx="7620000" cy="1416627"/>
          </a:xfrm>
        </p:spPr>
        <p:txBody>
          <a:bodyPr/>
          <a:lstStyle/>
          <a:p>
            <a:pPr algn="ctr"/>
            <a:r>
              <a:rPr lang="en-US" altLang="en-US" dirty="0"/>
              <a:t>TSI - Additional Targeted Support Exit Criteria</a:t>
            </a:r>
          </a:p>
        </p:txBody>
      </p:sp>
      <p:sp>
        <p:nvSpPr>
          <p:cNvPr id="7171" name="Content Placeholder 2">
            <a:extLst>
              <a:ext uri="{FF2B5EF4-FFF2-40B4-BE49-F238E27FC236}">
                <a16:creationId xmlns:a16="http://schemas.microsoft.com/office/drawing/2014/main" xmlns="" id="{740558DF-7D70-4FED-891B-B0A821352B18}"/>
              </a:ext>
            </a:extLst>
          </p:cNvPr>
          <p:cNvSpPr>
            <a:spLocks noGrp="1" noChangeArrowheads="1"/>
          </p:cNvSpPr>
          <p:nvPr>
            <p:ph idx="1"/>
          </p:nvPr>
        </p:nvSpPr>
        <p:spPr>
          <a:xfrm>
            <a:off x="838200" y="1981200"/>
            <a:ext cx="7772400" cy="3764973"/>
          </a:xfrm>
        </p:spPr>
        <p:txBody>
          <a:bodyPr/>
          <a:lstStyle/>
          <a:p>
            <a:r>
              <a:rPr lang="en-US" altLang="en-US" sz="2800" dirty="0"/>
              <a:t>School obtains an index score of 1.0 or higher on their three-year growth score in the EVAAS system for the identified subgroups identified in the exit year</a:t>
            </a:r>
          </a:p>
          <a:p>
            <a:r>
              <a:rPr lang="en-US" altLang="en-US" sz="2800" dirty="0"/>
              <a:t>The three-year growth score is a recalculated score that includes growth results spanning three (3) years for each subgroup within the school, OR</a:t>
            </a:r>
            <a:endParaRPr lang="en-US" altLang="en-US" sz="2600" dirty="0"/>
          </a:p>
        </p:txBody>
      </p:sp>
      <p:sp>
        <p:nvSpPr>
          <p:cNvPr id="7172" name="Slide Number Placeholder 1">
            <a:extLst>
              <a:ext uri="{FF2B5EF4-FFF2-40B4-BE49-F238E27FC236}">
                <a16:creationId xmlns:a16="http://schemas.microsoft.com/office/drawing/2014/main" xmlns="" id="{EE2F2F65-9BA6-4FE7-9984-0A576170ADE2}"/>
              </a:ext>
            </a:extLst>
          </p:cNvPr>
          <p:cNvSpPr>
            <a:spLocks noGrp="1"/>
          </p:cNvSpPr>
          <p:nvPr>
            <p:ph type="sldNum" sz="quarter" idx="10"/>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US" altLang="en-US" sz="1100"/>
          </a:p>
          <a:p>
            <a:fld id="{0D49ACA3-1F44-41DD-AB4F-AEDF3D4C267A}" type="slidenum">
              <a:rPr lang="en-US" altLang="en-US" sz="1100"/>
              <a:pPr/>
              <a:t>12</a:t>
            </a:fld>
            <a:endParaRPr lang="en-US" altLang="en-US" sz="1100"/>
          </a:p>
        </p:txBody>
      </p:sp>
    </p:spTree>
    <p:extLst>
      <p:ext uri="{BB962C8B-B14F-4D97-AF65-F5344CB8AC3E}">
        <p14:creationId xmlns:p14="http://schemas.microsoft.com/office/powerpoint/2010/main" val="4275474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D879C9FF-C160-4E75-BDED-FDE025F90956}"/>
              </a:ext>
            </a:extLst>
          </p:cNvPr>
          <p:cNvSpPr>
            <a:spLocks noGrp="1" noChangeArrowheads="1"/>
          </p:cNvSpPr>
          <p:nvPr>
            <p:ph type="title"/>
          </p:nvPr>
        </p:nvSpPr>
        <p:spPr>
          <a:xfrm>
            <a:off x="838200" y="304799"/>
            <a:ext cx="7620000" cy="1416627"/>
          </a:xfrm>
        </p:spPr>
        <p:txBody>
          <a:bodyPr/>
          <a:lstStyle/>
          <a:p>
            <a:pPr algn="ctr"/>
            <a:r>
              <a:rPr lang="en-US" altLang="en-US" dirty="0"/>
              <a:t>TSI - Additional Targeted Support Exit Criteria</a:t>
            </a:r>
          </a:p>
        </p:txBody>
      </p:sp>
      <p:sp>
        <p:nvSpPr>
          <p:cNvPr id="7171" name="Content Placeholder 2">
            <a:extLst>
              <a:ext uri="{FF2B5EF4-FFF2-40B4-BE49-F238E27FC236}">
                <a16:creationId xmlns:a16="http://schemas.microsoft.com/office/drawing/2014/main" xmlns="" id="{740558DF-7D70-4FED-891B-B0A821352B18}"/>
              </a:ext>
            </a:extLst>
          </p:cNvPr>
          <p:cNvSpPr>
            <a:spLocks noGrp="1" noChangeArrowheads="1"/>
          </p:cNvSpPr>
          <p:nvPr>
            <p:ph idx="1"/>
          </p:nvPr>
        </p:nvSpPr>
        <p:spPr>
          <a:xfrm>
            <a:off x="838200" y="1828800"/>
            <a:ext cx="7772400" cy="3764973"/>
          </a:xfrm>
        </p:spPr>
        <p:txBody>
          <a:bodyPr/>
          <a:lstStyle/>
          <a:p>
            <a:r>
              <a:rPr lang="en-US" altLang="en-US" sz="2800" dirty="0"/>
              <a:t>If at the next report on the measures of interim progress, the subgroup(s) initially identified as needing additional targeted support is/are classified as being on-target to reach the long-term proficiency goal in ELA and math. </a:t>
            </a:r>
          </a:p>
          <a:p>
            <a:r>
              <a:rPr lang="en-US" altLang="en-US" sz="2800" dirty="0"/>
              <a:t>Exit criteria for these schools will be applied every three (3) years beginning in the    2021–22 school year.</a:t>
            </a:r>
          </a:p>
        </p:txBody>
      </p:sp>
      <p:sp>
        <p:nvSpPr>
          <p:cNvPr id="7172" name="Slide Number Placeholder 1">
            <a:extLst>
              <a:ext uri="{FF2B5EF4-FFF2-40B4-BE49-F238E27FC236}">
                <a16:creationId xmlns:a16="http://schemas.microsoft.com/office/drawing/2014/main" xmlns="" id="{EE2F2F65-9BA6-4FE7-9984-0A576170ADE2}"/>
              </a:ext>
            </a:extLst>
          </p:cNvPr>
          <p:cNvSpPr>
            <a:spLocks noGrp="1"/>
          </p:cNvSpPr>
          <p:nvPr>
            <p:ph type="sldNum" sz="quarter" idx="10"/>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US" altLang="en-US" sz="1100"/>
          </a:p>
          <a:p>
            <a:fld id="{0D49ACA3-1F44-41DD-AB4F-AEDF3D4C267A}" type="slidenum">
              <a:rPr lang="en-US" altLang="en-US" sz="1100"/>
              <a:pPr/>
              <a:t>13</a:t>
            </a:fld>
            <a:endParaRPr lang="en-US" altLang="en-US" sz="1100"/>
          </a:p>
        </p:txBody>
      </p:sp>
    </p:spTree>
    <p:extLst>
      <p:ext uri="{BB962C8B-B14F-4D97-AF65-F5344CB8AC3E}">
        <p14:creationId xmlns:p14="http://schemas.microsoft.com/office/powerpoint/2010/main" val="2920706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D879C9FF-C160-4E75-BDED-FDE025F90956}"/>
              </a:ext>
            </a:extLst>
          </p:cNvPr>
          <p:cNvSpPr>
            <a:spLocks noGrp="1" noChangeArrowheads="1"/>
          </p:cNvSpPr>
          <p:nvPr>
            <p:ph type="title"/>
          </p:nvPr>
        </p:nvSpPr>
        <p:spPr>
          <a:xfrm>
            <a:off x="838200" y="304799"/>
            <a:ext cx="7620000" cy="1416627"/>
          </a:xfrm>
        </p:spPr>
        <p:txBody>
          <a:bodyPr/>
          <a:lstStyle/>
          <a:p>
            <a:pPr algn="ctr"/>
            <a:r>
              <a:rPr lang="en-US" altLang="en-US" dirty="0"/>
              <a:t>TSI - Additional Targeted Support Criteria for 2021-22</a:t>
            </a:r>
          </a:p>
        </p:txBody>
      </p:sp>
      <p:sp>
        <p:nvSpPr>
          <p:cNvPr id="7171" name="Content Placeholder 2">
            <a:extLst>
              <a:ext uri="{FF2B5EF4-FFF2-40B4-BE49-F238E27FC236}">
                <a16:creationId xmlns:a16="http://schemas.microsoft.com/office/drawing/2014/main" xmlns="" id="{740558DF-7D70-4FED-891B-B0A821352B18}"/>
              </a:ext>
            </a:extLst>
          </p:cNvPr>
          <p:cNvSpPr>
            <a:spLocks noGrp="1" noChangeArrowheads="1"/>
          </p:cNvSpPr>
          <p:nvPr>
            <p:ph idx="1"/>
          </p:nvPr>
        </p:nvSpPr>
        <p:spPr>
          <a:xfrm>
            <a:off x="838200" y="1828800"/>
            <a:ext cx="7772400" cy="3764973"/>
          </a:xfrm>
        </p:spPr>
        <p:txBody>
          <a:bodyPr/>
          <a:lstStyle/>
          <a:p>
            <a:r>
              <a:rPr lang="en-US" altLang="en-US" sz="2800" dirty="0"/>
              <a:t>Selected from the TSI-CU list, not all schools</a:t>
            </a:r>
          </a:p>
          <a:p>
            <a:pPr lvl="1"/>
            <a:r>
              <a:rPr lang="en-US" altLang="en-US" sz="2600" dirty="0"/>
              <a:t>Schools that remain on the TSI-CU list after three years</a:t>
            </a:r>
          </a:p>
          <a:p>
            <a:pPr lvl="1"/>
            <a:r>
              <a:rPr lang="en-US" altLang="en-US" sz="2600"/>
              <a:t>Will use three years of data</a:t>
            </a:r>
          </a:p>
          <a:p>
            <a:pPr marL="457200" lvl="1" indent="0">
              <a:buNone/>
            </a:pPr>
            <a:endParaRPr lang="en-US" altLang="en-US" sz="2600" dirty="0"/>
          </a:p>
        </p:txBody>
      </p:sp>
      <p:sp>
        <p:nvSpPr>
          <p:cNvPr id="7172" name="Slide Number Placeholder 1">
            <a:extLst>
              <a:ext uri="{FF2B5EF4-FFF2-40B4-BE49-F238E27FC236}">
                <a16:creationId xmlns:a16="http://schemas.microsoft.com/office/drawing/2014/main" xmlns="" id="{EE2F2F65-9BA6-4FE7-9984-0A576170ADE2}"/>
              </a:ext>
            </a:extLst>
          </p:cNvPr>
          <p:cNvSpPr>
            <a:spLocks noGrp="1"/>
          </p:cNvSpPr>
          <p:nvPr>
            <p:ph type="sldNum" sz="quarter" idx="10"/>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US" altLang="en-US" sz="1100"/>
          </a:p>
          <a:p>
            <a:fld id="{0D49ACA3-1F44-41DD-AB4F-AEDF3D4C267A}" type="slidenum">
              <a:rPr lang="en-US" altLang="en-US" sz="1100"/>
              <a:pPr/>
              <a:t>14</a:t>
            </a:fld>
            <a:endParaRPr lang="en-US" altLang="en-US" sz="1100"/>
          </a:p>
        </p:txBody>
      </p:sp>
    </p:spTree>
    <p:extLst>
      <p:ext uri="{BB962C8B-B14F-4D97-AF65-F5344CB8AC3E}">
        <p14:creationId xmlns:p14="http://schemas.microsoft.com/office/powerpoint/2010/main" val="2742052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D879C9FF-C160-4E75-BDED-FDE025F90956}"/>
              </a:ext>
            </a:extLst>
          </p:cNvPr>
          <p:cNvSpPr>
            <a:spLocks noGrp="1" noChangeArrowheads="1"/>
          </p:cNvSpPr>
          <p:nvPr>
            <p:ph type="title"/>
          </p:nvPr>
        </p:nvSpPr>
        <p:spPr>
          <a:xfrm>
            <a:off x="533400" y="304799"/>
            <a:ext cx="8077200" cy="1416627"/>
          </a:xfrm>
        </p:spPr>
        <p:txBody>
          <a:bodyPr/>
          <a:lstStyle/>
          <a:p>
            <a:pPr algn="ctr"/>
            <a:r>
              <a:rPr lang="en-US" altLang="en-US" dirty="0"/>
              <a:t>TSI - Additional Targeted Support Not Exiting Such Status</a:t>
            </a:r>
          </a:p>
        </p:txBody>
      </p:sp>
      <p:sp>
        <p:nvSpPr>
          <p:cNvPr id="7171" name="Content Placeholder 2">
            <a:extLst>
              <a:ext uri="{FF2B5EF4-FFF2-40B4-BE49-F238E27FC236}">
                <a16:creationId xmlns:a16="http://schemas.microsoft.com/office/drawing/2014/main" xmlns="" id="{740558DF-7D70-4FED-891B-B0A821352B18}"/>
              </a:ext>
            </a:extLst>
          </p:cNvPr>
          <p:cNvSpPr>
            <a:spLocks noGrp="1" noChangeArrowheads="1"/>
          </p:cNvSpPr>
          <p:nvPr>
            <p:ph idx="1"/>
          </p:nvPr>
        </p:nvSpPr>
        <p:spPr>
          <a:xfrm>
            <a:off x="838200" y="1873827"/>
            <a:ext cx="7772400" cy="3764973"/>
          </a:xfrm>
        </p:spPr>
        <p:txBody>
          <a:bodyPr/>
          <a:lstStyle/>
          <a:p>
            <a:r>
              <a:rPr lang="en-US" altLang="en-US" sz="2800" dirty="0"/>
              <a:t>Title I Served schools that do not exit Additional Targeted Support in three years will be identified as TSI-Additional Targeted Support Not Exiting Such Status</a:t>
            </a:r>
          </a:p>
          <a:p>
            <a:r>
              <a:rPr lang="en-US" altLang="en-US" sz="2800" dirty="0"/>
              <a:t>Identified every three years, beginning with 2021–22</a:t>
            </a:r>
          </a:p>
          <a:p>
            <a:r>
              <a:rPr lang="en-US" altLang="en-US" sz="2800" dirty="0"/>
              <a:t>The exit criteria is the same as for TSI-Additional Targeted Support (every 4 years)</a:t>
            </a:r>
            <a:endParaRPr lang="en-US" altLang="en-US" sz="2600" dirty="0"/>
          </a:p>
        </p:txBody>
      </p:sp>
      <p:sp>
        <p:nvSpPr>
          <p:cNvPr id="7172" name="Slide Number Placeholder 1">
            <a:extLst>
              <a:ext uri="{FF2B5EF4-FFF2-40B4-BE49-F238E27FC236}">
                <a16:creationId xmlns:a16="http://schemas.microsoft.com/office/drawing/2014/main" xmlns="" id="{EE2F2F65-9BA6-4FE7-9984-0A576170ADE2}"/>
              </a:ext>
            </a:extLst>
          </p:cNvPr>
          <p:cNvSpPr>
            <a:spLocks noGrp="1"/>
          </p:cNvSpPr>
          <p:nvPr>
            <p:ph type="sldNum" sz="quarter" idx="10"/>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US" altLang="en-US" sz="1100"/>
          </a:p>
          <a:p>
            <a:fld id="{0D49ACA3-1F44-41DD-AB4F-AEDF3D4C267A}" type="slidenum">
              <a:rPr lang="en-US" altLang="en-US" sz="1100"/>
              <a:pPr/>
              <a:t>15</a:t>
            </a:fld>
            <a:endParaRPr lang="en-US" altLang="en-US" sz="1100"/>
          </a:p>
        </p:txBody>
      </p:sp>
    </p:spTree>
    <p:extLst>
      <p:ext uri="{BB962C8B-B14F-4D97-AF65-F5344CB8AC3E}">
        <p14:creationId xmlns:p14="http://schemas.microsoft.com/office/powerpoint/2010/main" val="187252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D879C9FF-C160-4E75-BDED-FDE025F90956}"/>
              </a:ext>
            </a:extLst>
          </p:cNvPr>
          <p:cNvSpPr>
            <a:spLocks noGrp="1" noChangeArrowheads="1"/>
          </p:cNvSpPr>
          <p:nvPr>
            <p:ph type="title"/>
          </p:nvPr>
        </p:nvSpPr>
        <p:spPr>
          <a:xfrm>
            <a:off x="533400" y="304799"/>
            <a:ext cx="8077200" cy="1416627"/>
          </a:xfrm>
        </p:spPr>
        <p:txBody>
          <a:bodyPr/>
          <a:lstStyle/>
          <a:p>
            <a:pPr algn="ctr"/>
            <a:r>
              <a:rPr lang="en-US" altLang="en-US" dirty="0"/>
              <a:t>TSI - Additional Targeted Support Not Exiting Such Status</a:t>
            </a:r>
          </a:p>
        </p:txBody>
      </p:sp>
      <p:sp>
        <p:nvSpPr>
          <p:cNvPr id="7171" name="Content Placeholder 2">
            <a:extLst>
              <a:ext uri="{FF2B5EF4-FFF2-40B4-BE49-F238E27FC236}">
                <a16:creationId xmlns:a16="http://schemas.microsoft.com/office/drawing/2014/main" xmlns="" id="{740558DF-7D70-4FED-891B-B0A821352B18}"/>
              </a:ext>
            </a:extLst>
          </p:cNvPr>
          <p:cNvSpPr>
            <a:spLocks noGrp="1" noChangeArrowheads="1"/>
          </p:cNvSpPr>
          <p:nvPr>
            <p:ph idx="1"/>
          </p:nvPr>
        </p:nvSpPr>
        <p:spPr>
          <a:xfrm>
            <a:off x="838200" y="1873827"/>
            <a:ext cx="7772400" cy="3764973"/>
          </a:xfrm>
        </p:spPr>
        <p:txBody>
          <a:bodyPr/>
          <a:lstStyle/>
          <a:p>
            <a:r>
              <a:rPr lang="en-US" altLang="en-US" sz="2600" dirty="0"/>
              <a:t>TSI-Additional Support: 1635</a:t>
            </a:r>
          </a:p>
          <a:p>
            <a:pPr lvl="1"/>
            <a:r>
              <a:rPr lang="en-US" altLang="en-US" sz="2400" dirty="0"/>
              <a:t>Most identified subgroup is Students with Disabilities</a:t>
            </a:r>
          </a:p>
          <a:p>
            <a:pPr lvl="1"/>
            <a:endParaRPr lang="en-US" altLang="en-US" sz="2400" dirty="0"/>
          </a:p>
          <a:p>
            <a:pPr marL="457200" lvl="1" indent="0">
              <a:buNone/>
            </a:pPr>
            <a:endParaRPr lang="en-US" altLang="en-US" sz="2400" dirty="0"/>
          </a:p>
        </p:txBody>
      </p:sp>
      <p:sp>
        <p:nvSpPr>
          <p:cNvPr id="7172" name="Slide Number Placeholder 1">
            <a:extLst>
              <a:ext uri="{FF2B5EF4-FFF2-40B4-BE49-F238E27FC236}">
                <a16:creationId xmlns:a16="http://schemas.microsoft.com/office/drawing/2014/main" xmlns="" id="{EE2F2F65-9BA6-4FE7-9984-0A576170ADE2}"/>
              </a:ext>
            </a:extLst>
          </p:cNvPr>
          <p:cNvSpPr>
            <a:spLocks noGrp="1"/>
          </p:cNvSpPr>
          <p:nvPr>
            <p:ph type="sldNum" sz="quarter" idx="10"/>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US" altLang="en-US" sz="1100"/>
          </a:p>
          <a:p>
            <a:fld id="{0D49ACA3-1F44-41DD-AB4F-AEDF3D4C267A}" type="slidenum">
              <a:rPr lang="en-US" altLang="en-US" sz="1100"/>
              <a:pPr/>
              <a:t>16</a:t>
            </a:fld>
            <a:endParaRPr lang="en-US" altLang="en-US" sz="1100"/>
          </a:p>
        </p:txBody>
      </p:sp>
    </p:spTree>
    <p:extLst>
      <p:ext uri="{BB962C8B-B14F-4D97-AF65-F5344CB8AC3E}">
        <p14:creationId xmlns:p14="http://schemas.microsoft.com/office/powerpoint/2010/main" val="3420572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D879C9FF-C160-4E75-BDED-FDE025F90956}"/>
              </a:ext>
            </a:extLst>
          </p:cNvPr>
          <p:cNvSpPr>
            <a:spLocks noGrp="1" noChangeArrowheads="1"/>
          </p:cNvSpPr>
          <p:nvPr>
            <p:ph type="title"/>
          </p:nvPr>
        </p:nvSpPr>
        <p:spPr>
          <a:xfrm>
            <a:off x="685800" y="304800"/>
            <a:ext cx="7772400" cy="1295400"/>
          </a:xfrm>
        </p:spPr>
        <p:txBody>
          <a:bodyPr/>
          <a:lstStyle/>
          <a:p>
            <a:pPr algn="ctr"/>
            <a:r>
              <a:rPr lang="en-US" altLang="en-US" dirty="0"/>
              <a:t>Comprehensive Support and Improvement (CSI)</a:t>
            </a:r>
          </a:p>
        </p:txBody>
      </p:sp>
      <p:sp>
        <p:nvSpPr>
          <p:cNvPr id="7171" name="Content Placeholder 2">
            <a:extLst>
              <a:ext uri="{FF2B5EF4-FFF2-40B4-BE49-F238E27FC236}">
                <a16:creationId xmlns:a16="http://schemas.microsoft.com/office/drawing/2014/main" xmlns="" id="{740558DF-7D70-4FED-891B-B0A821352B18}"/>
              </a:ext>
            </a:extLst>
          </p:cNvPr>
          <p:cNvSpPr>
            <a:spLocks noGrp="1" noChangeArrowheads="1"/>
          </p:cNvSpPr>
          <p:nvPr>
            <p:ph idx="1"/>
          </p:nvPr>
        </p:nvSpPr>
        <p:spPr>
          <a:xfrm>
            <a:off x="685800" y="1676400"/>
            <a:ext cx="8001000" cy="4724400"/>
          </a:xfrm>
        </p:spPr>
        <p:txBody>
          <a:bodyPr/>
          <a:lstStyle/>
          <a:p>
            <a:pPr>
              <a:spcBef>
                <a:spcPts val="1200"/>
              </a:spcBef>
            </a:pPr>
            <a:r>
              <a:rPr lang="en-US" altLang="en-US" sz="2800" dirty="0"/>
              <a:t>CSI-Low Performing (identified every 3 years) </a:t>
            </a:r>
          </a:p>
          <a:p>
            <a:pPr lvl="1">
              <a:spcBef>
                <a:spcPts val="1200"/>
              </a:spcBef>
            </a:pPr>
            <a:r>
              <a:rPr lang="en-US" altLang="en-US" sz="2600" dirty="0"/>
              <a:t>Title I served schools only</a:t>
            </a:r>
          </a:p>
          <a:p>
            <a:pPr lvl="1">
              <a:spcBef>
                <a:spcPts val="1200"/>
              </a:spcBef>
            </a:pPr>
            <a:r>
              <a:rPr lang="en-US" altLang="en-US" sz="2600" dirty="0"/>
              <a:t>Bottom five percent of School Performance Grade scores</a:t>
            </a:r>
          </a:p>
          <a:p>
            <a:pPr lvl="1">
              <a:spcBef>
                <a:spcPts val="1200"/>
              </a:spcBef>
            </a:pPr>
            <a:r>
              <a:rPr lang="en-US" altLang="en-US" sz="2600" dirty="0"/>
              <a:t>If two or more schools have same score at the top of the bottom five percent, all schools with the same score are included, so the actual number of schools on the list is 77, which is greater than five percent</a:t>
            </a:r>
          </a:p>
          <a:p>
            <a:pPr lvl="1"/>
            <a:endParaRPr lang="en-US" altLang="en-US" sz="2600" dirty="0"/>
          </a:p>
          <a:p>
            <a:endParaRPr lang="en-US" altLang="en-US" sz="2000" dirty="0"/>
          </a:p>
        </p:txBody>
      </p:sp>
      <p:sp>
        <p:nvSpPr>
          <p:cNvPr id="7172" name="Slide Number Placeholder 1">
            <a:extLst>
              <a:ext uri="{FF2B5EF4-FFF2-40B4-BE49-F238E27FC236}">
                <a16:creationId xmlns:a16="http://schemas.microsoft.com/office/drawing/2014/main" xmlns="" id="{EE2F2F65-9BA6-4FE7-9984-0A576170ADE2}"/>
              </a:ext>
            </a:extLst>
          </p:cNvPr>
          <p:cNvSpPr>
            <a:spLocks noGrp="1"/>
          </p:cNvSpPr>
          <p:nvPr>
            <p:ph type="sldNum" sz="quarter" idx="10"/>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US" altLang="en-US" sz="1100"/>
          </a:p>
          <a:p>
            <a:fld id="{0D49ACA3-1F44-41DD-AB4F-AEDF3D4C267A}" type="slidenum">
              <a:rPr lang="en-US" altLang="en-US" sz="1100"/>
              <a:pPr/>
              <a:t>2</a:t>
            </a:fld>
            <a:endParaRPr lang="en-US" altLang="en-US" sz="1100"/>
          </a:p>
        </p:txBody>
      </p:sp>
    </p:spTree>
    <p:extLst>
      <p:ext uri="{BB962C8B-B14F-4D97-AF65-F5344CB8AC3E}">
        <p14:creationId xmlns:p14="http://schemas.microsoft.com/office/powerpoint/2010/main" val="2775920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D879C9FF-C160-4E75-BDED-FDE025F90956}"/>
              </a:ext>
            </a:extLst>
          </p:cNvPr>
          <p:cNvSpPr>
            <a:spLocks noGrp="1" noChangeArrowheads="1"/>
          </p:cNvSpPr>
          <p:nvPr>
            <p:ph type="title"/>
          </p:nvPr>
        </p:nvSpPr>
        <p:spPr>
          <a:xfrm>
            <a:off x="685800" y="304800"/>
            <a:ext cx="7772400" cy="1295400"/>
          </a:xfrm>
        </p:spPr>
        <p:txBody>
          <a:bodyPr/>
          <a:lstStyle/>
          <a:p>
            <a:pPr algn="ctr"/>
            <a:r>
              <a:rPr lang="en-US" altLang="en-US" dirty="0"/>
              <a:t>Comprehensive Support and Improvement (CSI)</a:t>
            </a:r>
          </a:p>
        </p:txBody>
      </p:sp>
      <p:sp>
        <p:nvSpPr>
          <p:cNvPr id="7171" name="Content Placeholder 2">
            <a:extLst>
              <a:ext uri="{FF2B5EF4-FFF2-40B4-BE49-F238E27FC236}">
                <a16:creationId xmlns:a16="http://schemas.microsoft.com/office/drawing/2014/main" xmlns="" id="{740558DF-7D70-4FED-891B-B0A821352B18}"/>
              </a:ext>
            </a:extLst>
          </p:cNvPr>
          <p:cNvSpPr>
            <a:spLocks noGrp="1" noChangeArrowheads="1"/>
          </p:cNvSpPr>
          <p:nvPr>
            <p:ph idx="1"/>
          </p:nvPr>
        </p:nvSpPr>
        <p:spPr>
          <a:xfrm>
            <a:off x="685800" y="1752600"/>
            <a:ext cx="7772400" cy="4724400"/>
          </a:xfrm>
        </p:spPr>
        <p:txBody>
          <a:bodyPr/>
          <a:lstStyle/>
          <a:p>
            <a:pPr>
              <a:spcBef>
                <a:spcPts val="600"/>
              </a:spcBef>
            </a:pPr>
            <a:r>
              <a:rPr lang="en-US" altLang="en-US" sz="2800" dirty="0"/>
              <a:t>CSI-Low Graduation Rate (every 3 years)</a:t>
            </a:r>
          </a:p>
          <a:p>
            <a:pPr marL="803275" lvl="1" indent="-346075">
              <a:spcBef>
                <a:spcPts val="600"/>
              </a:spcBef>
            </a:pPr>
            <a:r>
              <a:rPr lang="en-US" altLang="en-US" sz="2600" dirty="0"/>
              <a:t>All schools are eligible, not only Title I</a:t>
            </a:r>
          </a:p>
          <a:p>
            <a:pPr marL="803275" lvl="1" indent="-346075">
              <a:spcBef>
                <a:spcPts val="600"/>
              </a:spcBef>
            </a:pPr>
            <a:r>
              <a:rPr lang="en-US" altLang="en-US" sz="2600" dirty="0"/>
              <a:t>Cohort Graduation Rate less than 66.7%</a:t>
            </a:r>
          </a:p>
          <a:p>
            <a:pPr marL="803275" lvl="1" indent="-346075">
              <a:spcBef>
                <a:spcPts val="600"/>
              </a:spcBef>
            </a:pPr>
            <a:r>
              <a:rPr lang="en-US" altLang="en-US" sz="2600" dirty="0"/>
              <a:t>Schools with an average of fewer than 100 students over a four year period</a:t>
            </a:r>
          </a:p>
          <a:p>
            <a:pPr lvl="2">
              <a:spcBef>
                <a:spcPts val="600"/>
              </a:spcBef>
              <a:buFont typeface="Wingdings" panose="05000000000000000000" pitchFamily="2" charset="2"/>
              <a:buChar char="§"/>
            </a:pPr>
            <a:r>
              <a:rPr lang="en-US" altLang="en-US" dirty="0"/>
              <a:t>Use current and previous two years of data</a:t>
            </a:r>
          </a:p>
          <a:p>
            <a:pPr lvl="2">
              <a:spcBef>
                <a:spcPts val="600"/>
              </a:spcBef>
              <a:buFont typeface="Wingdings" panose="05000000000000000000" pitchFamily="2" charset="2"/>
              <a:buChar char="§"/>
            </a:pPr>
            <a:r>
              <a:rPr lang="en-US" altLang="en-US" u="sng" dirty="0"/>
              <a:t>Year 1 + Year 2 + Current Year Graduates</a:t>
            </a:r>
            <a:endParaRPr lang="en-US" altLang="en-US" dirty="0"/>
          </a:p>
          <a:p>
            <a:pPr marL="1371600" lvl="3" indent="0">
              <a:spcBef>
                <a:spcPts val="600"/>
              </a:spcBef>
              <a:buNone/>
            </a:pPr>
            <a:r>
              <a:rPr lang="en-US" altLang="en-US" sz="2400" dirty="0"/>
              <a:t>Year 1 + Year 2 + Current Year Cohorts</a:t>
            </a:r>
          </a:p>
          <a:p>
            <a:pPr marL="803275" lvl="1" indent="-346075">
              <a:spcBef>
                <a:spcPts val="600"/>
              </a:spcBef>
            </a:pPr>
            <a:r>
              <a:rPr lang="en-US" altLang="en-US" sz="2600" dirty="0"/>
              <a:t>For 2018–19 there are 42 schools identified</a:t>
            </a:r>
            <a:endParaRPr lang="en-US" altLang="en-US" sz="3000" dirty="0"/>
          </a:p>
        </p:txBody>
      </p:sp>
      <p:sp>
        <p:nvSpPr>
          <p:cNvPr id="7172" name="Slide Number Placeholder 1">
            <a:extLst>
              <a:ext uri="{FF2B5EF4-FFF2-40B4-BE49-F238E27FC236}">
                <a16:creationId xmlns:a16="http://schemas.microsoft.com/office/drawing/2014/main" xmlns="" id="{EE2F2F65-9BA6-4FE7-9984-0A576170ADE2}"/>
              </a:ext>
            </a:extLst>
          </p:cNvPr>
          <p:cNvSpPr>
            <a:spLocks noGrp="1"/>
          </p:cNvSpPr>
          <p:nvPr>
            <p:ph type="sldNum" sz="quarter" idx="10"/>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US" altLang="en-US" sz="1100"/>
          </a:p>
          <a:p>
            <a:fld id="{0D49ACA3-1F44-41DD-AB4F-AEDF3D4C267A}" type="slidenum">
              <a:rPr lang="en-US" altLang="en-US" sz="1100"/>
              <a:pPr/>
              <a:t>3</a:t>
            </a:fld>
            <a:endParaRPr lang="en-US" altLang="en-US" sz="1100"/>
          </a:p>
        </p:txBody>
      </p:sp>
    </p:spTree>
    <p:extLst>
      <p:ext uri="{BB962C8B-B14F-4D97-AF65-F5344CB8AC3E}">
        <p14:creationId xmlns:p14="http://schemas.microsoft.com/office/powerpoint/2010/main" val="627794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D879C9FF-C160-4E75-BDED-FDE025F90956}"/>
              </a:ext>
            </a:extLst>
          </p:cNvPr>
          <p:cNvSpPr>
            <a:spLocks noGrp="1" noChangeArrowheads="1"/>
          </p:cNvSpPr>
          <p:nvPr>
            <p:ph type="title"/>
          </p:nvPr>
        </p:nvSpPr>
        <p:spPr>
          <a:xfrm>
            <a:off x="685800" y="304800"/>
            <a:ext cx="7772400" cy="1295400"/>
          </a:xfrm>
        </p:spPr>
        <p:txBody>
          <a:bodyPr/>
          <a:lstStyle/>
          <a:p>
            <a:pPr algn="ctr"/>
            <a:r>
              <a:rPr lang="en-US" altLang="en-US" dirty="0"/>
              <a:t>Comprehensive Support and Improvement (CSI)</a:t>
            </a:r>
          </a:p>
        </p:txBody>
      </p:sp>
      <p:sp>
        <p:nvSpPr>
          <p:cNvPr id="7171" name="Content Placeholder 2">
            <a:extLst>
              <a:ext uri="{FF2B5EF4-FFF2-40B4-BE49-F238E27FC236}">
                <a16:creationId xmlns:a16="http://schemas.microsoft.com/office/drawing/2014/main" xmlns="" id="{740558DF-7D70-4FED-891B-B0A821352B18}"/>
              </a:ext>
            </a:extLst>
          </p:cNvPr>
          <p:cNvSpPr>
            <a:spLocks noGrp="1" noChangeArrowheads="1"/>
          </p:cNvSpPr>
          <p:nvPr>
            <p:ph idx="1"/>
          </p:nvPr>
        </p:nvSpPr>
        <p:spPr>
          <a:xfrm>
            <a:off x="685800" y="1752600"/>
            <a:ext cx="8001000" cy="4724400"/>
          </a:xfrm>
        </p:spPr>
        <p:txBody>
          <a:bodyPr/>
          <a:lstStyle/>
          <a:p>
            <a:r>
              <a:rPr lang="en-US" altLang="en-US" sz="2800" dirty="0"/>
              <a:t>Exit Criteria for CSI-Low Performing (every 4 years)</a:t>
            </a:r>
          </a:p>
          <a:p>
            <a:pPr lvl="1"/>
            <a:r>
              <a:rPr lang="en-US" altLang="en-US" sz="2600" dirty="0"/>
              <a:t>The school meets its Measure of Interim Progress goal for the All Students group in all subjects (reading and math) for the exit year (every four years), AND</a:t>
            </a:r>
          </a:p>
          <a:p>
            <a:pPr lvl="1"/>
            <a:r>
              <a:rPr lang="en-US" altLang="en-US" sz="2600" dirty="0"/>
              <a:t>The school’s total School Performance Grade score is above the lowest five percent of all Title I schools in the exit year</a:t>
            </a:r>
          </a:p>
        </p:txBody>
      </p:sp>
      <p:sp>
        <p:nvSpPr>
          <p:cNvPr id="7172" name="Slide Number Placeholder 1">
            <a:extLst>
              <a:ext uri="{FF2B5EF4-FFF2-40B4-BE49-F238E27FC236}">
                <a16:creationId xmlns:a16="http://schemas.microsoft.com/office/drawing/2014/main" xmlns="" id="{EE2F2F65-9BA6-4FE7-9984-0A576170ADE2}"/>
              </a:ext>
            </a:extLst>
          </p:cNvPr>
          <p:cNvSpPr>
            <a:spLocks noGrp="1"/>
          </p:cNvSpPr>
          <p:nvPr>
            <p:ph type="sldNum" sz="quarter" idx="10"/>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US" altLang="en-US" sz="1100"/>
          </a:p>
          <a:p>
            <a:fld id="{0D49ACA3-1F44-41DD-AB4F-AEDF3D4C267A}" type="slidenum">
              <a:rPr lang="en-US" altLang="en-US" sz="1100"/>
              <a:pPr/>
              <a:t>4</a:t>
            </a:fld>
            <a:endParaRPr lang="en-US" altLang="en-US" sz="1100"/>
          </a:p>
        </p:txBody>
      </p:sp>
    </p:spTree>
    <p:extLst>
      <p:ext uri="{BB962C8B-B14F-4D97-AF65-F5344CB8AC3E}">
        <p14:creationId xmlns:p14="http://schemas.microsoft.com/office/powerpoint/2010/main" val="3268806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D879C9FF-C160-4E75-BDED-FDE025F90956}"/>
              </a:ext>
            </a:extLst>
          </p:cNvPr>
          <p:cNvSpPr>
            <a:spLocks noGrp="1" noChangeArrowheads="1"/>
          </p:cNvSpPr>
          <p:nvPr>
            <p:ph type="title"/>
          </p:nvPr>
        </p:nvSpPr>
        <p:spPr>
          <a:xfrm>
            <a:off x="685800" y="304800"/>
            <a:ext cx="7772400" cy="1295400"/>
          </a:xfrm>
        </p:spPr>
        <p:txBody>
          <a:bodyPr/>
          <a:lstStyle/>
          <a:p>
            <a:pPr algn="ctr"/>
            <a:r>
              <a:rPr lang="en-US" altLang="en-US" dirty="0"/>
              <a:t>Comprehensive Support and Improvement (CSI)</a:t>
            </a:r>
          </a:p>
        </p:txBody>
      </p:sp>
      <p:sp>
        <p:nvSpPr>
          <p:cNvPr id="7171" name="Content Placeholder 2">
            <a:extLst>
              <a:ext uri="{FF2B5EF4-FFF2-40B4-BE49-F238E27FC236}">
                <a16:creationId xmlns:a16="http://schemas.microsoft.com/office/drawing/2014/main" xmlns="" id="{740558DF-7D70-4FED-891B-B0A821352B18}"/>
              </a:ext>
            </a:extLst>
          </p:cNvPr>
          <p:cNvSpPr>
            <a:spLocks noGrp="1" noChangeArrowheads="1"/>
          </p:cNvSpPr>
          <p:nvPr>
            <p:ph idx="1"/>
          </p:nvPr>
        </p:nvSpPr>
        <p:spPr>
          <a:xfrm>
            <a:off x="685800" y="1828800"/>
            <a:ext cx="7772400" cy="3505200"/>
          </a:xfrm>
        </p:spPr>
        <p:txBody>
          <a:bodyPr/>
          <a:lstStyle/>
          <a:p>
            <a:r>
              <a:rPr lang="en-US" altLang="en-US" sz="2800" dirty="0"/>
              <a:t>Exit Criteria for CSI-Low Graduation Rate</a:t>
            </a:r>
          </a:p>
          <a:p>
            <a:pPr lvl="1"/>
            <a:r>
              <a:rPr lang="en-US" altLang="en-US" sz="2600" dirty="0"/>
              <a:t>Schools will exit a designation of CSI-Low Graduation Rate by increasing their four-year cohort graduation rate to a percent greater than or equal to 66.7 percent for the most recent and previous year.</a:t>
            </a:r>
          </a:p>
        </p:txBody>
      </p:sp>
      <p:sp>
        <p:nvSpPr>
          <p:cNvPr id="7172" name="Slide Number Placeholder 1">
            <a:extLst>
              <a:ext uri="{FF2B5EF4-FFF2-40B4-BE49-F238E27FC236}">
                <a16:creationId xmlns:a16="http://schemas.microsoft.com/office/drawing/2014/main" xmlns="" id="{EE2F2F65-9BA6-4FE7-9984-0A576170ADE2}"/>
              </a:ext>
            </a:extLst>
          </p:cNvPr>
          <p:cNvSpPr>
            <a:spLocks noGrp="1"/>
          </p:cNvSpPr>
          <p:nvPr>
            <p:ph type="sldNum" sz="quarter" idx="10"/>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US" altLang="en-US" sz="1100"/>
          </a:p>
          <a:p>
            <a:fld id="{0D49ACA3-1F44-41DD-AB4F-AEDF3D4C267A}" type="slidenum">
              <a:rPr lang="en-US" altLang="en-US" sz="1100"/>
              <a:pPr/>
              <a:t>5</a:t>
            </a:fld>
            <a:endParaRPr lang="en-US" altLang="en-US" sz="1100"/>
          </a:p>
        </p:txBody>
      </p:sp>
    </p:spTree>
    <p:extLst>
      <p:ext uri="{BB962C8B-B14F-4D97-AF65-F5344CB8AC3E}">
        <p14:creationId xmlns:p14="http://schemas.microsoft.com/office/powerpoint/2010/main" val="803322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D879C9FF-C160-4E75-BDED-FDE025F90956}"/>
              </a:ext>
            </a:extLst>
          </p:cNvPr>
          <p:cNvSpPr>
            <a:spLocks noGrp="1" noChangeArrowheads="1"/>
          </p:cNvSpPr>
          <p:nvPr>
            <p:ph type="title"/>
          </p:nvPr>
        </p:nvSpPr>
        <p:spPr>
          <a:xfrm>
            <a:off x="685800" y="304800"/>
            <a:ext cx="7772400" cy="1295400"/>
          </a:xfrm>
        </p:spPr>
        <p:txBody>
          <a:bodyPr/>
          <a:lstStyle/>
          <a:p>
            <a:pPr algn="ctr"/>
            <a:r>
              <a:rPr lang="en-US" altLang="en-US" dirty="0"/>
              <a:t>Comprehensive Support and Improvement (CSI)</a:t>
            </a:r>
          </a:p>
        </p:txBody>
      </p:sp>
      <p:graphicFrame>
        <p:nvGraphicFramePr>
          <p:cNvPr id="2" name="Content Placeholder 1">
            <a:extLst>
              <a:ext uri="{FF2B5EF4-FFF2-40B4-BE49-F238E27FC236}">
                <a16:creationId xmlns:a16="http://schemas.microsoft.com/office/drawing/2014/main" xmlns="" id="{A53C893A-41A7-49F4-A73B-7ABCB6B0EEAC}"/>
              </a:ext>
            </a:extLst>
          </p:cNvPr>
          <p:cNvGraphicFramePr>
            <a:graphicFrameLocks noGrp="1"/>
          </p:cNvGraphicFramePr>
          <p:nvPr>
            <p:ph idx="1"/>
            <p:extLst>
              <p:ext uri="{D42A27DB-BD31-4B8C-83A1-F6EECF244321}">
                <p14:modId xmlns:p14="http://schemas.microsoft.com/office/powerpoint/2010/main" val="2310292516"/>
              </p:ext>
            </p:extLst>
          </p:nvPr>
        </p:nvGraphicFramePr>
        <p:xfrm>
          <a:off x="685800" y="1828800"/>
          <a:ext cx="7772400" cy="222504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xmlns="" val="1758837120"/>
                    </a:ext>
                  </a:extLst>
                </a:gridCol>
                <a:gridCol w="3886200">
                  <a:extLst>
                    <a:ext uri="{9D8B030D-6E8A-4147-A177-3AD203B41FA5}">
                      <a16:colId xmlns:a16="http://schemas.microsoft.com/office/drawing/2014/main" xmlns="" val="649634763"/>
                    </a:ext>
                  </a:extLst>
                </a:gridCol>
              </a:tblGrid>
              <a:tr h="370840">
                <a:tc>
                  <a:txBody>
                    <a:bodyPr/>
                    <a:lstStyle/>
                    <a:p>
                      <a:pPr algn="ctr"/>
                      <a:r>
                        <a:rPr lang="en-US" dirty="0"/>
                        <a:t>Identification</a:t>
                      </a:r>
                    </a:p>
                  </a:txBody>
                  <a:tcPr/>
                </a:tc>
                <a:tc>
                  <a:txBody>
                    <a:bodyPr/>
                    <a:lstStyle/>
                    <a:p>
                      <a:pPr algn="ctr"/>
                      <a:r>
                        <a:rPr lang="en-US" dirty="0"/>
                        <a:t>Number of Schools</a:t>
                      </a:r>
                    </a:p>
                  </a:txBody>
                  <a:tcPr/>
                </a:tc>
                <a:extLst>
                  <a:ext uri="{0D108BD9-81ED-4DB2-BD59-A6C34878D82A}">
                    <a16:rowId xmlns:a16="http://schemas.microsoft.com/office/drawing/2014/main" xmlns="" val="1604812252"/>
                  </a:ext>
                </a:extLst>
              </a:tr>
              <a:tr h="370840">
                <a:tc>
                  <a:txBody>
                    <a:bodyPr/>
                    <a:lstStyle/>
                    <a:p>
                      <a:r>
                        <a:rPr lang="en-US" dirty="0"/>
                        <a:t>CSI Low Preforming</a:t>
                      </a:r>
                    </a:p>
                  </a:txBody>
                  <a:tcPr/>
                </a:tc>
                <a:tc>
                  <a:txBody>
                    <a:bodyPr/>
                    <a:lstStyle/>
                    <a:p>
                      <a:r>
                        <a:rPr lang="en-US" dirty="0"/>
                        <a:t>71</a:t>
                      </a:r>
                    </a:p>
                  </a:txBody>
                  <a:tcPr/>
                </a:tc>
                <a:extLst>
                  <a:ext uri="{0D108BD9-81ED-4DB2-BD59-A6C34878D82A}">
                    <a16:rowId xmlns:a16="http://schemas.microsoft.com/office/drawing/2014/main" xmlns="" val="4053472383"/>
                  </a:ext>
                </a:extLst>
              </a:tr>
              <a:tr h="370840">
                <a:tc>
                  <a:txBody>
                    <a:bodyPr/>
                    <a:lstStyle/>
                    <a:p>
                      <a:r>
                        <a:rPr lang="en-US" dirty="0"/>
                        <a:t>CSI Low Graduation</a:t>
                      </a:r>
                    </a:p>
                  </a:txBody>
                  <a:tcPr/>
                </a:tc>
                <a:tc>
                  <a:txBody>
                    <a:bodyPr/>
                    <a:lstStyle/>
                    <a:p>
                      <a:r>
                        <a:rPr lang="en-US" dirty="0"/>
                        <a:t>37</a:t>
                      </a:r>
                    </a:p>
                  </a:txBody>
                  <a:tcPr/>
                </a:tc>
                <a:extLst>
                  <a:ext uri="{0D108BD9-81ED-4DB2-BD59-A6C34878D82A}">
                    <a16:rowId xmlns:a16="http://schemas.microsoft.com/office/drawing/2014/main" xmlns="" val="670175082"/>
                  </a:ext>
                </a:extLst>
              </a:tr>
              <a:tr h="370840">
                <a:tc>
                  <a:txBody>
                    <a:bodyPr/>
                    <a:lstStyle/>
                    <a:p>
                      <a:r>
                        <a:rPr lang="en-US" dirty="0"/>
                        <a:t>CSI Both LP and LG</a:t>
                      </a:r>
                    </a:p>
                  </a:txBody>
                  <a:tcPr/>
                </a:tc>
                <a:tc>
                  <a:txBody>
                    <a:bodyPr/>
                    <a:lstStyle/>
                    <a:p>
                      <a:r>
                        <a:rPr lang="en-US" dirty="0"/>
                        <a:t>5</a:t>
                      </a:r>
                    </a:p>
                  </a:txBody>
                  <a:tcPr/>
                </a:tc>
                <a:extLst>
                  <a:ext uri="{0D108BD9-81ED-4DB2-BD59-A6C34878D82A}">
                    <a16:rowId xmlns:a16="http://schemas.microsoft.com/office/drawing/2014/main" xmlns="" val="1685010183"/>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xmlns="" val="213359621"/>
                  </a:ext>
                </a:extLst>
              </a:tr>
              <a:tr h="370840">
                <a:tc>
                  <a:txBody>
                    <a:bodyPr/>
                    <a:lstStyle/>
                    <a:p>
                      <a:r>
                        <a:rPr lang="en-US" dirty="0"/>
                        <a:t>Total CSI</a:t>
                      </a:r>
                    </a:p>
                  </a:txBody>
                  <a:tcPr/>
                </a:tc>
                <a:tc>
                  <a:txBody>
                    <a:bodyPr/>
                    <a:lstStyle/>
                    <a:p>
                      <a:r>
                        <a:rPr lang="en-US" dirty="0"/>
                        <a:t>108</a:t>
                      </a:r>
                    </a:p>
                  </a:txBody>
                  <a:tcPr/>
                </a:tc>
                <a:extLst>
                  <a:ext uri="{0D108BD9-81ED-4DB2-BD59-A6C34878D82A}">
                    <a16:rowId xmlns:a16="http://schemas.microsoft.com/office/drawing/2014/main" xmlns="" val="972700483"/>
                  </a:ext>
                </a:extLst>
              </a:tr>
            </a:tbl>
          </a:graphicData>
        </a:graphic>
      </p:graphicFrame>
      <p:sp>
        <p:nvSpPr>
          <p:cNvPr id="7172" name="Slide Number Placeholder 1">
            <a:extLst>
              <a:ext uri="{FF2B5EF4-FFF2-40B4-BE49-F238E27FC236}">
                <a16:creationId xmlns:a16="http://schemas.microsoft.com/office/drawing/2014/main" xmlns="" id="{EE2F2F65-9BA6-4FE7-9984-0A576170ADE2}"/>
              </a:ext>
            </a:extLst>
          </p:cNvPr>
          <p:cNvSpPr>
            <a:spLocks noGrp="1"/>
          </p:cNvSpPr>
          <p:nvPr>
            <p:ph type="sldNum" sz="quarter" idx="10"/>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US" altLang="en-US" sz="1100"/>
          </a:p>
          <a:p>
            <a:fld id="{0D49ACA3-1F44-41DD-AB4F-AEDF3D4C267A}" type="slidenum">
              <a:rPr lang="en-US" altLang="en-US" sz="1100"/>
              <a:pPr/>
              <a:t>6</a:t>
            </a:fld>
            <a:endParaRPr lang="en-US" altLang="en-US" sz="1100"/>
          </a:p>
        </p:txBody>
      </p:sp>
    </p:spTree>
    <p:extLst>
      <p:ext uri="{BB962C8B-B14F-4D97-AF65-F5344CB8AC3E}">
        <p14:creationId xmlns:p14="http://schemas.microsoft.com/office/powerpoint/2010/main" val="2173808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D879C9FF-C160-4E75-BDED-FDE025F90956}"/>
              </a:ext>
            </a:extLst>
          </p:cNvPr>
          <p:cNvSpPr>
            <a:spLocks noGrp="1" noChangeArrowheads="1"/>
          </p:cNvSpPr>
          <p:nvPr>
            <p:ph type="title"/>
          </p:nvPr>
        </p:nvSpPr>
        <p:spPr>
          <a:xfrm>
            <a:off x="685800" y="304800"/>
            <a:ext cx="7772400" cy="1295400"/>
          </a:xfrm>
        </p:spPr>
        <p:txBody>
          <a:bodyPr/>
          <a:lstStyle/>
          <a:p>
            <a:pPr algn="ctr"/>
            <a:r>
              <a:rPr lang="en-US" altLang="en-US" dirty="0"/>
              <a:t>Targeted Support and Improvement (TSI)</a:t>
            </a:r>
          </a:p>
        </p:txBody>
      </p:sp>
      <p:sp>
        <p:nvSpPr>
          <p:cNvPr id="7171" name="Content Placeholder 2">
            <a:extLst>
              <a:ext uri="{FF2B5EF4-FFF2-40B4-BE49-F238E27FC236}">
                <a16:creationId xmlns:a16="http://schemas.microsoft.com/office/drawing/2014/main" xmlns="" id="{740558DF-7D70-4FED-891B-B0A821352B18}"/>
              </a:ext>
            </a:extLst>
          </p:cNvPr>
          <p:cNvSpPr>
            <a:spLocks noGrp="1" noChangeArrowheads="1"/>
          </p:cNvSpPr>
          <p:nvPr>
            <p:ph idx="1"/>
          </p:nvPr>
        </p:nvSpPr>
        <p:spPr>
          <a:xfrm>
            <a:off x="685800" y="1676400"/>
            <a:ext cx="7772400" cy="4724400"/>
          </a:xfrm>
        </p:spPr>
        <p:txBody>
          <a:bodyPr/>
          <a:lstStyle/>
          <a:p>
            <a:r>
              <a:rPr lang="en-US" altLang="en-US" sz="2800" dirty="0"/>
              <a:t>Targeted Support and Improvement (TSI) - Schools with Consistently Underperforming Subgroups</a:t>
            </a:r>
          </a:p>
          <a:p>
            <a:r>
              <a:rPr lang="en-US" altLang="en-US" sz="2800" dirty="0"/>
              <a:t>Additional Targeted Support</a:t>
            </a:r>
          </a:p>
          <a:p>
            <a:r>
              <a:rPr lang="en-US" altLang="en-US" sz="2800" dirty="0"/>
              <a:t>CSI - Additional Targeted Support Not Exiting Such Status</a:t>
            </a:r>
          </a:p>
        </p:txBody>
      </p:sp>
      <p:sp>
        <p:nvSpPr>
          <p:cNvPr id="7172" name="Slide Number Placeholder 1">
            <a:extLst>
              <a:ext uri="{FF2B5EF4-FFF2-40B4-BE49-F238E27FC236}">
                <a16:creationId xmlns:a16="http://schemas.microsoft.com/office/drawing/2014/main" xmlns="" id="{EE2F2F65-9BA6-4FE7-9984-0A576170ADE2}"/>
              </a:ext>
            </a:extLst>
          </p:cNvPr>
          <p:cNvSpPr>
            <a:spLocks noGrp="1"/>
          </p:cNvSpPr>
          <p:nvPr>
            <p:ph type="sldNum" sz="quarter" idx="10"/>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US" altLang="en-US" sz="1100"/>
          </a:p>
          <a:p>
            <a:fld id="{0D49ACA3-1F44-41DD-AB4F-AEDF3D4C267A}" type="slidenum">
              <a:rPr lang="en-US" altLang="en-US" sz="1100"/>
              <a:pPr/>
              <a:t>7</a:t>
            </a:fld>
            <a:endParaRPr lang="en-US" altLang="en-US" sz="1100"/>
          </a:p>
        </p:txBody>
      </p:sp>
    </p:spTree>
    <p:extLst>
      <p:ext uri="{BB962C8B-B14F-4D97-AF65-F5344CB8AC3E}">
        <p14:creationId xmlns:p14="http://schemas.microsoft.com/office/powerpoint/2010/main" val="1026605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D879C9FF-C160-4E75-BDED-FDE025F90956}"/>
              </a:ext>
            </a:extLst>
          </p:cNvPr>
          <p:cNvSpPr>
            <a:spLocks noGrp="1" noChangeArrowheads="1"/>
          </p:cNvSpPr>
          <p:nvPr>
            <p:ph type="title"/>
          </p:nvPr>
        </p:nvSpPr>
        <p:spPr>
          <a:xfrm>
            <a:off x="685800" y="381000"/>
            <a:ext cx="7772400" cy="1295400"/>
          </a:xfrm>
        </p:spPr>
        <p:txBody>
          <a:bodyPr/>
          <a:lstStyle/>
          <a:p>
            <a:pPr algn="ctr"/>
            <a:r>
              <a:rPr lang="en-US" altLang="en-US" dirty="0"/>
              <a:t>TSI - Schools with Consistently Underperforming Subgroups</a:t>
            </a:r>
          </a:p>
        </p:txBody>
      </p:sp>
      <p:sp>
        <p:nvSpPr>
          <p:cNvPr id="7171" name="Content Placeholder 2">
            <a:extLst>
              <a:ext uri="{FF2B5EF4-FFF2-40B4-BE49-F238E27FC236}">
                <a16:creationId xmlns:a16="http://schemas.microsoft.com/office/drawing/2014/main" xmlns="" id="{740558DF-7D70-4FED-891B-B0A821352B18}"/>
              </a:ext>
            </a:extLst>
          </p:cNvPr>
          <p:cNvSpPr>
            <a:spLocks noGrp="1" noChangeArrowheads="1"/>
          </p:cNvSpPr>
          <p:nvPr>
            <p:ph idx="1"/>
          </p:nvPr>
        </p:nvSpPr>
        <p:spPr>
          <a:xfrm>
            <a:off x="762000" y="1905000"/>
            <a:ext cx="7772400" cy="4038600"/>
          </a:xfrm>
        </p:spPr>
        <p:txBody>
          <a:bodyPr/>
          <a:lstStyle/>
          <a:p>
            <a:r>
              <a:rPr lang="en-US" altLang="en-US" sz="2800" dirty="0"/>
              <a:t>All schools except those identified as CSI-LP</a:t>
            </a:r>
          </a:p>
          <a:p>
            <a:r>
              <a:rPr lang="en-US" altLang="en-US" sz="2800" dirty="0"/>
              <a:t>Schools with any subgroup receiving a grade of “F” (School Performance Grade) for the most recent and the previous two (2) years </a:t>
            </a:r>
          </a:p>
          <a:p>
            <a:r>
              <a:rPr lang="en-US" altLang="en-US" sz="2800" dirty="0"/>
              <a:t>Using the 2017–18 data, schools will be placed on a TSI Schools with Consistently Underperforming Subgroups watch list for the 2018–19 school year</a:t>
            </a:r>
          </a:p>
        </p:txBody>
      </p:sp>
      <p:sp>
        <p:nvSpPr>
          <p:cNvPr id="7172" name="Slide Number Placeholder 1">
            <a:extLst>
              <a:ext uri="{FF2B5EF4-FFF2-40B4-BE49-F238E27FC236}">
                <a16:creationId xmlns:a16="http://schemas.microsoft.com/office/drawing/2014/main" xmlns="" id="{EE2F2F65-9BA6-4FE7-9984-0A576170ADE2}"/>
              </a:ext>
            </a:extLst>
          </p:cNvPr>
          <p:cNvSpPr>
            <a:spLocks noGrp="1"/>
          </p:cNvSpPr>
          <p:nvPr>
            <p:ph type="sldNum" sz="quarter" idx="10"/>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US" altLang="en-US" sz="1100"/>
          </a:p>
          <a:p>
            <a:fld id="{0D49ACA3-1F44-41DD-AB4F-AEDF3D4C267A}" type="slidenum">
              <a:rPr lang="en-US" altLang="en-US" sz="1100"/>
              <a:pPr/>
              <a:t>8</a:t>
            </a:fld>
            <a:endParaRPr lang="en-US" altLang="en-US" sz="1100"/>
          </a:p>
        </p:txBody>
      </p:sp>
    </p:spTree>
    <p:extLst>
      <p:ext uri="{BB962C8B-B14F-4D97-AF65-F5344CB8AC3E}">
        <p14:creationId xmlns:p14="http://schemas.microsoft.com/office/powerpoint/2010/main" val="1113748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D879C9FF-C160-4E75-BDED-FDE025F90956}"/>
              </a:ext>
            </a:extLst>
          </p:cNvPr>
          <p:cNvSpPr>
            <a:spLocks noGrp="1" noChangeArrowheads="1"/>
          </p:cNvSpPr>
          <p:nvPr>
            <p:ph type="title"/>
          </p:nvPr>
        </p:nvSpPr>
        <p:spPr>
          <a:xfrm>
            <a:off x="685800" y="304800"/>
            <a:ext cx="7772400" cy="1295400"/>
          </a:xfrm>
        </p:spPr>
        <p:txBody>
          <a:bodyPr/>
          <a:lstStyle/>
          <a:p>
            <a:pPr algn="ctr"/>
            <a:r>
              <a:rPr lang="en-US" altLang="en-US" dirty="0"/>
              <a:t>TSI - Schools with Consistently Underperforming Subgroups</a:t>
            </a:r>
          </a:p>
        </p:txBody>
      </p:sp>
      <p:sp>
        <p:nvSpPr>
          <p:cNvPr id="7171" name="Content Placeholder 2">
            <a:extLst>
              <a:ext uri="{FF2B5EF4-FFF2-40B4-BE49-F238E27FC236}">
                <a16:creationId xmlns:a16="http://schemas.microsoft.com/office/drawing/2014/main" xmlns="" id="{740558DF-7D70-4FED-891B-B0A821352B18}"/>
              </a:ext>
            </a:extLst>
          </p:cNvPr>
          <p:cNvSpPr>
            <a:spLocks noGrp="1" noChangeArrowheads="1"/>
          </p:cNvSpPr>
          <p:nvPr>
            <p:ph idx="1"/>
          </p:nvPr>
        </p:nvSpPr>
        <p:spPr>
          <a:xfrm>
            <a:off x="533400" y="1828800"/>
            <a:ext cx="8229600" cy="4572000"/>
          </a:xfrm>
        </p:spPr>
        <p:txBody>
          <a:bodyPr/>
          <a:lstStyle/>
          <a:p>
            <a:r>
              <a:rPr lang="en-US" altLang="en-US" sz="2800" dirty="0"/>
              <a:t>The initial identification will occur after the  2018–19 school year </a:t>
            </a:r>
          </a:p>
          <a:p>
            <a:pPr lvl="1"/>
            <a:r>
              <a:rPr lang="en-US" altLang="en-US" sz="2600" dirty="0"/>
              <a:t>Based on data </a:t>
            </a:r>
            <a:r>
              <a:rPr lang="en-US" altLang="en-US" sz="2800" dirty="0"/>
              <a:t>from 2017–18 and 2018–19 school years</a:t>
            </a:r>
          </a:p>
          <a:p>
            <a:r>
              <a:rPr lang="en-US" altLang="en-US" dirty="0"/>
              <a:t>Subsequent identification will be based on 3 years of data (2020–21 and beyond)</a:t>
            </a:r>
          </a:p>
          <a:p>
            <a:pPr lvl="1"/>
            <a:r>
              <a:rPr lang="en-US" altLang="en-US" dirty="0"/>
              <a:t>Identification will occur annually</a:t>
            </a:r>
          </a:p>
        </p:txBody>
      </p:sp>
      <p:sp>
        <p:nvSpPr>
          <p:cNvPr id="7172" name="Slide Number Placeholder 1">
            <a:extLst>
              <a:ext uri="{FF2B5EF4-FFF2-40B4-BE49-F238E27FC236}">
                <a16:creationId xmlns:a16="http://schemas.microsoft.com/office/drawing/2014/main" xmlns="" id="{EE2F2F65-9BA6-4FE7-9984-0A576170ADE2}"/>
              </a:ext>
            </a:extLst>
          </p:cNvPr>
          <p:cNvSpPr>
            <a:spLocks noGrp="1"/>
          </p:cNvSpPr>
          <p:nvPr>
            <p:ph type="sldNum" sz="quarter" idx="10"/>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US" altLang="en-US" sz="1100"/>
          </a:p>
          <a:p>
            <a:fld id="{0D49ACA3-1F44-41DD-AB4F-AEDF3D4C267A}" type="slidenum">
              <a:rPr lang="en-US" altLang="en-US" sz="1100"/>
              <a:pPr/>
              <a:t>9</a:t>
            </a:fld>
            <a:endParaRPr lang="en-US" altLang="en-US" sz="1100"/>
          </a:p>
        </p:txBody>
      </p:sp>
    </p:spTree>
    <p:extLst>
      <p:ext uri="{BB962C8B-B14F-4D97-AF65-F5344CB8AC3E}">
        <p14:creationId xmlns:p14="http://schemas.microsoft.com/office/powerpoint/2010/main" val="4224574688"/>
      </p:ext>
    </p:extLst>
  </p:cSld>
  <p:clrMapOvr>
    <a:masterClrMapping/>
  </p:clrMapOvr>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2579</TotalTime>
  <Words>881</Words>
  <Application>Microsoft Macintosh PowerPoint</Application>
  <PresentationFormat>On-screen Show (4:3)</PresentationFormat>
  <Paragraphs>106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Blank Presentation</vt:lpstr>
      <vt:lpstr>School Improvement: Federal and State Requirements</vt:lpstr>
      <vt:lpstr>Comprehensive Support and Improvement (CSI)</vt:lpstr>
      <vt:lpstr>Comprehensive Support and Improvement (CSI)</vt:lpstr>
      <vt:lpstr>Comprehensive Support and Improvement (CSI)</vt:lpstr>
      <vt:lpstr>Comprehensive Support and Improvement (CSI)</vt:lpstr>
      <vt:lpstr>Comprehensive Support and Improvement (CSI)</vt:lpstr>
      <vt:lpstr>Targeted Support and Improvement (TSI)</vt:lpstr>
      <vt:lpstr>TSI - Schools with Consistently Underperforming Subgroups</vt:lpstr>
      <vt:lpstr>TSI - Schools with Consistently Underperforming Subgroups</vt:lpstr>
      <vt:lpstr>TSI - Schools with Consistently Underperforming Subgroups</vt:lpstr>
      <vt:lpstr>TSI - Additional Targeted Support</vt:lpstr>
      <vt:lpstr>TSI - Additional Targeted Support Exit Criteria</vt:lpstr>
      <vt:lpstr>TSI - Additional Targeted Support Exit Criteria</vt:lpstr>
      <vt:lpstr>TSI - Additional Targeted Support Criteria for 2021-22</vt:lpstr>
      <vt:lpstr>TSI - Additional Targeted Support Not Exiting Such Status</vt:lpstr>
      <vt:lpstr>TSI - Additional Targeted Support Not Exiting Such Status</vt:lpstr>
    </vt:vector>
  </TitlesOfParts>
  <Company>Shauna Queen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Shauna Queen</dc:creator>
  <cp:lastModifiedBy>Neil Pedersen</cp:lastModifiedBy>
  <cp:revision>145</cp:revision>
  <cp:lastPrinted>2018-09-19T13:21:52Z</cp:lastPrinted>
  <dcterms:created xsi:type="dcterms:W3CDTF">2007-08-22T19:30:24Z</dcterms:created>
  <dcterms:modified xsi:type="dcterms:W3CDTF">2018-10-26T14:35:26Z</dcterms:modified>
</cp:coreProperties>
</file>