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Lst>
  <p:notesMasterIdLst>
    <p:notesMasterId r:id="rId80"/>
  </p:notesMasterIdLst>
  <p:handoutMasterIdLst>
    <p:handoutMasterId r:id="rId81"/>
  </p:handoutMasterIdLst>
  <p:sldIdLst>
    <p:sldId id="1164" r:id="rId2"/>
    <p:sldId id="1191" r:id="rId3"/>
    <p:sldId id="1243" r:id="rId4"/>
    <p:sldId id="1342" r:id="rId5"/>
    <p:sldId id="1341" r:id="rId6"/>
    <p:sldId id="1248" r:id="rId7"/>
    <p:sldId id="1271" r:id="rId8"/>
    <p:sldId id="1308" r:id="rId9"/>
    <p:sldId id="1344" r:id="rId10"/>
    <p:sldId id="1270" r:id="rId11"/>
    <p:sldId id="1272" r:id="rId12"/>
    <p:sldId id="1273" r:id="rId13"/>
    <p:sldId id="1267" r:id="rId14"/>
    <p:sldId id="1274" r:id="rId15"/>
    <p:sldId id="1268" r:id="rId16"/>
    <p:sldId id="1269" r:id="rId17"/>
    <p:sldId id="1421" r:id="rId18"/>
    <p:sldId id="1422" r:id="rId19"/>
    <p:sldId id="1275" r:id="rId20"/>
    <p:sldId id="1375" r:id="rId21"/>
    <p:sldId id="1376" r:id="rId22"/>
    <p:sldId id="1377" r:id="rId23"/>
    <p:sldId id="1378" r:id="rId24"/>
    <p:sldId id="1379" r:id="rId25"/>
    <p:sldId id="1383" r:id="rId26"/>
    <p:sldId id="1380" r:id="rId27"/>
    <p:sldId id="1381" r:id="rId28"/>
    <p:sldId id="1382" r:id="rId29"/>
    <p:sldId id="1239" r:id="rId30"/>
    <p:sldId id="1384" r:id="rId31"/>
    <p:sldId id="1385" r:id="rId32"/>
    <p:sldId id="938" r:id="rId33"/>
    <p:sldId id="1367" r:id="rId34"/>
    <p:sldId id="1400" r:id="rId35"/>
    <p:sldId id="1386" r:id="rId36"/>
    <p:sldId id="1346" r:id="rId37"/>
    <p:sldId id="1423" r:id="rId38"/>
    <p:sldId id="1351" r:id="rId39"/>
    <p:sldId id="1352" r:id="rId40"/>
    <p:sldId id="1354" r:id="rId41"/>
    <p:sldId id="1350" r:id="rId42"/>
    <p:sldId id="1372" r:id="rId43"/>
    <p:sldId id="1355" r:id="rId44"/>
    <p:sldId id="1357" r:id="rId45"/>
    <p:sldId id="1393" r:id="rId46"/>
    <p:sldId id="1358" r:id="rId47"/>
    <p:sldId id="1359" r:id="rId48"/>
    <p:sldId id="1361" r:id="rId49"/>
    <p:sldId id="1362" r:id="rId50"/>
    <p:sldId id="1363" r:id="rId51"/>
    <p:sldId id="1364" r:id="rId52"/>
    <p:sldId id="1403" r:id="rId53"/>
    <p:sldId id="1276" r:id="rId54"/>
    <p:sldId id="1118" r:id="rId55"/>
    <p:sldId id="1064" r:id="rId56"/>
    <p:sldId id="1397" r:id="rId57"/>
    <p:sldId id="1277" r:id="rId58"/>
    <p:sldId id="1278" r:id="rId59"/>
    <p:sldId id="1123" r:id="rId60"/>
    <p:sldId id="1396" r:id="rId61"/>
    <p:sldId id="1280" r:id="rId62"/>
    <p:sldId id="1410" r:id="rId63"/>
    <p:sldId id="1394" r:id="rId64"/>
    <p:sldId id="1411" r:id="rId65"/>
    <p:sldId id="1402" r:id="rId66"/>
    <p:sldId id="1406" r:id="rId67"/>
    <p:sldId id="1407" r:id="rId68"/>
    <p:sldId id="1405" r:id="rId69"/>
    <p:sldId id="1408" r:id="rId70"/>
    <p:sldId id="1413" r:id="rId71"/>
    <p:sldId id="1414" r:id="rId72"/>
    <p:sldId id="1415" r:id="rId73"/>
    <p:sldId id="1416" r:id="rId74"/>
    <p:sldId id="1417" r:id="rId75"/>
    <p:sldId id="1418" r:id="rId76"/>
    <p:sldId id="1419" r:id="rId77"/>
    <p:sldId id="1420" r:id="rId78"/>
    <p:sldId id="1409" r:id="rId79"/>
  </p:sldIdLst>
  <p:sldSz cx="9144000" cy="6858000" type="screen4x3"/>
  <p:notesSz cx="6858000" cy="9144000"/>
  <p:defaultText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8"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080495-6003-C54B-A8FF-C2FD8847E382}">
          <p14:sldIdLst>
            <p14:sldId id="1164"/>
            <p14:sldId id="1191"/>
            <p14:sldId id="1243"/>
            <p14:sldId id="1342"/>
            <p14:sldId id="1341"/>
            <p14:sldId id="1248"/>
            <p14:sldId id="1271"/>
            <p14:sldId id="1308"/>
            <p14:sldId id="1344"/>
            <p14:sldId id="1270"/>
            <p14:sldId id="1272"/>
            <p14:sldId id="1273"/>
            <p14:sldId id="1267"/>
            <p14:sldId id="1274"/>
            <p14:sldId id="1268"/>
            <p14:sldId id="1269"/>
            <p14:sldId id="1421"/>
            <p14:sldId id="1422"/>
            <p14:sldId id="1275"/>
            <p14:sldId id="1375"/>
            <p14:sldId id="1376"/>
            <p14:sldId id="1377"/>
            <p14:sldId id="1378"/>
            <p14:sldId id="1379"/>
            <p14:sldId id="1383"/>
            <p14:sldId id="1380"/>
            <p14:sldId id="1381"/>
            <p14:sldId id="1382"/>
            <p14:sldId id="1239"/>
            <p14:sldId id="1384"/>
            <p14:sldId id="1385"/>
            <p14:sldId id="938"/>
            <p14:sldId id="1367"/>
            <p14:sldId id="1400"/>
            <p14:sldId id="1386"/>
            <p14:sldId id="1346"/>
            <p14:sldId id="1423"/>
            <p14:sldId id="1351"/>
            <p14:sldId id="1352"/>
            <p14:sldId id="1354"/>
            <p14:sldId id="1350"/>
            <p14:sldId id="1372"/>
            <p14:sldId id="1355"/>
            <p14:sldId id="1357"/>
            <p14:sldId id="1393"/>
            <p14:sldId id="1358"/>
            <p14:sldId id="1359"/>
            <p14:sldId id="1361"/>
            <p14:sldId id="1362"/>
            <p14:sldId id="1363"/>
            <p14:sldId id="1364"/>
            <p14:sldId id="1403"/>
            <p14:sldId id="1276"/>
            <p14:sldId id="1118"/>
            <p14:sldId id="1064"/>
            <p14:sldId id="1397"/>
            <p14:sldId id="1277"/>
            <p14:sldId id="1278"/>
            <p14:sldId id="1123"/>
            <p14:sldId id="1396"/>
            <p14:sldId id="1280"/>
            <p14:sldId id="1410"/>
            <p14:sldId id="1394"/>
            <p14:sldId id="1411"/>
            <p14:sldId id="1402"/>
            <p14:sldId id="1406"/>
            <p14:sldId id="1407"/>
            <p14:sldId id="1405"/>
            <p14:sldId id="1408"/>
            <p14:sldId id="1413"/>
            <p14:sldId id="1414"/>
            <p14:sldId id="1415"/>
            <p14:sldId id="1416"/>
            <p14:sldId id="1417"/>
            <p14:sldId id="1418"/>
            <p14:sldId id="1419"/>
            <p14:sldId id="1420"/>
            <p14:sldId id="1409"/>
          </p14:sldIdLst>
        </p14:section>
      </p14:sectionLst>
    </p:ext>
    <p:ext uri="{EFAFB233-063F-42B5-8137-9DF3F51BA10A}">
      <p15:sldGuideLst xmlns:p15="http://schemas.microsoft.com/office/powerpoint/2012/main">
        <p15:guide id="1" orient="horz" pos="4319">
          <p15:clr>
            <a:srgbClr val="A4A3A4"/>
          </p15:clr>
        </p15:guide>
        <p15:guide id="2">
          <p15:clr>
            <a:srgbClr val="A4A3A4"/>
          </p15:clr>
        </p15:guide>
        <p15:guide id="3" orient="horz" pos="3871">
          <p15:clr>
            <a:srgbClr val="A4A3A4"/>
          </p15:clr>
        </p15:guide>
        <p15:guide id="4" pos="1280">
          <p15:clr>
            <a:srgbClr val="A4A3A4"/>
          </p15:clr>
        </p15:guide>
        <p15:guide id="5" orient="horz">
          <p15:clr>
            <a:srgbClr val="A4A3A4"/>
          </p15:clr>
        </p15:guide>
        <p15:guide id="6" pos="749">
          <p15:clr>
            <a:srgbClr val="A4A3A4"/>
          </p15:clr>
        </p15:guide>
        <p15:guide id="7" pos="2902">
          <p15:clr>
            <a:srgbClr val="A4A3A4"/>
          </p15:clr>
        </p15:guide>
        <p15:guide id="8" orient="horz" pos="700">
          <p15:clr>
            <a:srgbClr val="A4A3A4"/>
          </p15:clr>
        </p15:guide>
        <p15:guide id="9" pos="1792">
          <p15:clr>
            <a:srgbClr val="A4A3A4"/>
          </p15:clr>
        </p15:guide>
        <p15:guide id="10" orient="horz" pos="2120">
          <p15:clr>
            <a:srgbClr val="A4A3A4"/>
          </p15:clr>
        </p15:guide>
        <p15:guide id="11" orient="horz" pos="1356">
          <p15:clr>
            <a:srgbClr val="A4A3A4"/>
          </p15:clr>
        </p15:guide>
        <p15:guide id="12" pos="2336">
          <p15:clr>
            <a:srgbClr val="A4A3A4"/>
          </p15:clr>
        </p15:guide>
      </p15:sldGuideLst>
    </p:ext>
    <p:ext uri="{2D200454-40CA-4A62-9FC3-DE9A4176ACB9}">
      <p15:notesGuideLst xmlns:p15="http://schemas.microsoft.com/office/powerpoint/2012/main">
        <p15:guide id="1" orient="horz" pos="5706">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h Edelman" initials="JE" lastIdx="10" clrIdx="0"/>
  <p:cmAuthor id="1" name="Tessa McCawley" initials="TMC"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0A9"/>
    <a:srgbClr val="18BB3F"/>
    <a:srgbClr val="60A60E"/>
    <a:srgbClr val="FF8AD8"/>
    <a:srgbClr val="9437FF"/>
    <a:srgbClr val="BF87B8"/>
    <a:srgbClr val="E46C0A"/>
    <a:srgbClr val="77933C"/>
    <a:srgbClr val="336633"/>
    <a:srgbClr val="CEB5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67" autoAdjust="0"/>
    <p:restoredTop sz="85876" autoAdjust="0"/>
  </p:normalViewPr>
  <p:slideViewPr>
    <p:cSldViewPr snapToGrid="0">
      <p:cViewPr>
        <p:scale>
          <a:sx n="86" d="100"/>
          <a:sy n="86" d="100"/>
        </p:scale>
        <p:origin x="1864" y="16"/>
      </p:cViewPr>
      <p:guideLst>
        <p:guide orient="horz" pos="4319"/>
        <p:guide/>
        <p:guide orient="horz" pos="3871"/>
        <p:guide pos="1280"/>
        <p:guide orient="horz"/>
        <p:guide pos="749"/>
        <p:guide pos="2902"/>
        <p:guide orient="horz" pos="700"/>
        <p:guide pos="1792"/>
        <p:guide orient="horz" pos="2120"/>
        <p:guide orient="horz" pos="1356"/>
        <p:guide pos="2336"/>
      </p:guideLst>
    </p:cSldViewPr>
  </p:slideViewPr>
  <p:notesTextViewPr>
    <p:cViewPr>
      <p:scale>
        <a:sx n="100" d="100"/>
        <a:sy n="100" d="100"/>
      </p:scale>
      <p:origin x="0" y="0"/>
    </p:cViewPr>
  </p:notesTextViewPr>
  <p:sorterViewPr>
    <p:cViewPr>
      <p:scale>
        <a:sx n="100" d="100"/>
        <a:sy n="100" d="100"/>
      </p:scale>
      <p:origin x="0" y="13936"/>
    </p:cViewPr>
  </p:sorterViewPr>
  <p:notesViewPr>
    <p:cSldViewPr snapToGrid="0" snapToObjects="1" showGuides="1">
      <p:cViewPr varScale="1">
        <p:scale>
          <a:sx n="77" d="100"/>
          <a:sy n="77" d="100"/>
        </p:scale>
        <p:origin x="-3056" y="-96"/>
      </p:cViewPr>
      <p:guideLst>
        <p:guide orient="horz" pos="5706"/>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commentAuthors" Target="commentAuthors.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School</a:t>
            </a:r>
            <a:r>
              <a:rPr lang="en-US" baseline="0" dirty="0"/>
              <a:t>-based Factors</a:t>
            </a:r>
          </a:p>
          <a:p>
            <a:pPr>
              <a:defRPr/>
            </a:pPr>
            <a:r>
              <a:rPr lang="en-US" baseline="0" dirty="0"/>
              <a:t> Impacting Student Achievement</a:t>
            </a:r>
            <a:endParaRPr lang="en-US" dirty="0"/>
          </a:p>
        </c:rich>
      </c:tx>
      <c:overlay val="0"/>
    </c:title>
    <c:autoTitleDeleted val="0"/>
    <c:plotArea>
      <c:layout/>
      <c:pieChart>
        <c:varyColors val="1"/>
        <c:ser>
          <c:idx val="0"/>
          <c:order val="0"/>
          <c:tx>
            <c:strRef>
              <c:f>Sheet1!$B$1</c:f>
              <c:strCache>
                <c:ptCount val="1"/>
                <c:pt idx="0">
                  <c:v>Sales</c:v>
                </c:pt>
              </c:strCache>
            </c:strRef>
          </c:tx>
          <c:dLbls>
            <c:dLbl>
              <c:idx val="2"/>
              <c:layout>
                <c:manualLayout>
                  <c:x val="0.202848019728133"/>
                  <c:y val="0.225654451559493"/>
                </c:manualLayout>
              </c:layout>
              <c:tx>
                <c:rich>
                  <a:bodyPr/>
                  <a:lstStyle/>
                  <a:p>
                    <a:r>
                      <a:rPr lang="en-US" sz="1800" dirty="0"/>
                      <a:t>Principal</a:t>
                    </a:r>
                    <a:r>
                      <a:rPr lang="en-US" sz="2000" dirty="0"/>
                      <a:t>
</a:t>
                    </a:r>
                    <a:r>
                      <a:rPr lang="en-US" dirty="0"/>
                      <a:t>25%</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2654-614C-AC8E-05B91AB37897}"/>
                </c:ext>
                <c:ext xmlns:c15="http://schemas.microsoft.com/office/drawing/2012/chart" uri="{CE6537A1-D6FC-4f65-9D91-7224C49458BB}">
                  <c15:layout>
                    <c:manualLayout>
                      <c:w val="0.268352682106045"/>
                      <c:h val="0.246304546924824"/>
                    </c:manualLayout>
                  </c15:layout>
                </c:ext>
              </c:extLst>
            </c:dLbl>
            <c:spPr>
              <a:noFill/>
              <a:ln>
                <a:noFill/>
              </a:ln>
              <a:effectLst/>
            </c:spPr>
            <c:txPr>
              <a:bodyPr/>
              <a:lstStyle/>
              <a:p>
                <a:pPr>
                  <a:defRPr sz="2000" b="1">
                    <a:solidFill>
                      <a:schemeClr val="bg1"/>
                    </a:solidFill>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Other</c:v>
                </c:pt>
                <c:pt idx="1">
                  <c:v>Teacher</c:v>
                </c:pt>
                <c:pt idx="2">
                  <c:v>Principal</c:v>
                </c:pt>
              </c:strCache>
            </c:strRef>
          </c:cat>
          <c:val>
            <c:numRef>
              <c:f>Sheet1!$B$2:$B$4</c:f>
              <c:numCache>
                <c:formatCode>General</c:formatCode>
                <c:ptCount val="3"/>
                <c:pt idx="0">
                  <c:v>42.0</c:v>
                </c:pt>
                <c:pt idx="1">
                  <c:v>33.0</c:v>
                </c:pt>
                <c:pt idx="2">
                  <c:v>25.0</c:v>
                </c:pt>
              </c:numCache>
            </c:numRef>
          </c:val>
          <c:extLst xmlns:c16r2="http://schemas.microsoft.com/office/drawing/2015/06/chart">
            <c:ext xmlns:c16="http://schemas.microsoft.com/office/drawing/2014/chart" uri="{C3380CC4-5D6E-409C-BE32-E72D297353CC}">
              <c16:uniqueId val="{00000001-2654-614C-AC8E-05B91AB37897}"/>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ln>
      <a:solidFill>
        <a:srgbClr val="2900A9"/>
      </a:solidFill>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C18DF4-0465-504E-9E0C-B007AF4E7F1E}" type="doc">
      <dgm:prSet loTypeId="urn:microsoft.com/office/officeart/2005/8/layout/funnel1" loCatId="" qsTypeId="urn:microsoft.com/office/officeart/2005/8/quickstyle/simple4" qsCatId="simple" csTypeId="urn:microsoft.com/office/officeart/2005/8/colors/accent1_2" csCatId="accent1" phldr="1"/>
      <dgm:spPr/>
    </dgm:pt>
    <dgm:pt modelId="{907F3BF3-F8F0-9D4E-9991-E2E814C28FCB}">
      <dgm:prSet phldrT="[Text]"/>
      <dgm:spPr>
        <a:ln w="38100" cmpd="sng">
          <a:solidFill>
            <a:schemeClr val="accent2"/>
          </a:solidFill>
        </a:ln>
      </dgm:spPr>
      <dgm:t>
        <a:bodyPr/>
        <a:lstStyle/>
        <a:p>
          <a:r>
            <a:rPr lang="en-US" b="1" dirty="0"/>
            <a:t>Keeping Them Warm	</a:t>
          </a:r>
        </a:p>
      </dgm:t>
    </dgm:pt>
    <dgm:pt modelId="{D230DC40-2981-E849-AB06-6F2201973C91}" type="parTrans" cxnId="{F9D38C67-1501-724C-B7A7-971927E51D85}">
      <dgm:prSet/>
      <dgm:spPr/>
      <dgm:t>
        <a:bodyPr/>
        <a:lstStyle/>
        <a:p>
          <a:endParaRPr lang="en-US"/>
        </a:p>
      </dgm:t>
    </dgm:pt>
    <dgm:pt modelId="{826A8731-512D-7847-9FB0-FBC0816B629F}" type="sibTrans" cxnId="{F9D38C67-1501-724C-B7A7-971927E51D85}">
      <dgm:prSet/>
      <dgm:spPr/>
      <dgm:t>
        <a:bodyPr/>
        <a:lstStyle/>
        <a:p>
          <a:endParaRPr lang="en-US"/>
        </a:p>
      </dgm:t>
    </dgm:pt>
    <dgm:pt modelId="{F0919BE0-4032-594C-AA6E-A26850CFADD4}">
      <dgm:prSet phldrT="[Text]" custT="1"/>
      <dgm:spPr>
        <a:solidFill>
          <a:srgbClr val="60A60E"/>
        </a:solidFill>
        <a:ln w="38100" cmpd="sng">
          <a:solidFill>
            <a:schemeClr val="accent4"/>
          </a:solidFill>
        </a:ln>
      </dgm:spPr>
      <dgm:t>
        <a:bodyPr/>
        <a:lstStyle/>
        <a:p>
          <a:r>
            <a:rPr lang="en-US" sz="2400" b="1" dirty="0">
              <a:solidFill>
                <a:srgbClr val="FFFFFF"/>
              </a:solidFill>
              <a:effectLst>
                <a:outerShdw blurRad="50800" dist="38100" dir="5400000" algn="t" rotWithShape="0">
                  <a:prstClr val="black">
                    <a:alpha val="40000"/>
                  </a:prstClr>
                </a:outerShdw>
              </a:effectLst>
            </a:rPr>
            <a:t>Selecting the Best Fit</a:t>
          </a:r>
        </a:p>
      </dgm:t>
    </dgm:pt>
    <dgm:pt modelId="{D063D8EF-08B6-6748-90E0-03BCEF9C063D}" type="parTrans" cxnId="{E7E5EC81-C69C-764E-86AD-22EEDC2EECF8}">
      <dgm:prSet/>
      <dgm:spPr/>
      <dgm:t>
        <a:bodyPr/>
        <a:lstStyle/>
        <a:p>
          <a:endParaRPr lang="en-US"/>
        </a:p>
      </dgm:t>
    </dgm:pt>
    <dgm:pt modelId="{EFD0FB23-EA89-BB4E-8BDE-922F66E828F4}" type="sibTrans" cxnId="{E7E5EC81-C69C-764E-86AD-22EEDC2EECF8}">
      <dgm:prSet/>
      <dgm:spPr/>
      <dgm:t>
        <a:bodyPr/>
        <a:lstStyle/>
        <a:p>
          <a:endParaRPr lang="en-US"/>
        </a:p>
      </dgm:t>
    </dgm:pt>
    <dgm:pt modelId="{4F2FD664-2A83-744F-BEE5-32246B652E60}">
      <dgm:prSet phldrT="[Text]"/>
      <dgm:spPr>
        <a:ln w="38100" cmpd="sng">
          <a:solidFill>
            <a:schemeClr val="accent3"/>
          </a:solidFill>
        </a:ln>
      </dgm:spPr>
      <dgm:t>
        <a:bodyPr/>
        <a:lstStyle/>
        <a:p>
          <a:r>
            <a:rPr lang="en-US" b="1" dirty="0"/>
            <a:t>Building &amp; Expanding the Pool</a:t>
          </a:r>
        </a:p>
      </dgm:t>
    </dgm:pt>
    <dgm:pt modelId="{F0BF7F60-6F67-0440-98D8-A7A53FC77EE7}" type="sibTrans" cxnId="{8488B102-BDA3-FD4D-B699-1C53E5F76FC3}">
      <dgm:prSet/>
      <dgm:spPr/>
      <dgm:t>
        <a:bodyPr/>
        <a:lstStyle/>
        <a:p>
          <a:endParaRPr lang="en-US"/>
        </a:p>
      </dgm:t>
    </dgm:pt>
    <dgm:pt modelId="{7A7D2319-F916-204C-9334-C76B0EEFDB87}" type="parTrans" cxnId="{8488B102-BDA3-FD4D-B699-1C53E5F76FC3}">
      <dgm:prSet/>
      <dgm:spPr/>
      <dgm:t>
        <a:bodyPr/>
        <a:lstStyle/>
        <a:p>
          <a:endParaRPr lang="en-US"/>
        </a:p>
      </dgm:t>
    </dgm:pt>
    <dgm:pt modelId="{DF91185D-C1F2-3146-B54D-0CDD075D45D3}" type="pres">
      <dgm:prSet presAssocID="{ACC18DF4-0465-504E-9E0C-B007AF4E7F1E}" presName="Name0" presStyleCnt="0">
        <dgm:presLayoutVars>
          <dgm:chMax val="4"/>
          <dgm:resizeHandles val="exact"/>
        </dgm:presLayoutVars>
      </dgm:prSet>
      <dgm:spPr/>
    </dgm:pt>
    <dgm:pt modelId="{675A14D9-5C68-2447-A4EE-F05050C0F7E1}" type="pres">
      <dgm:prSet presAssocID="{ACC18DF4-0465-504E-9E0C-B007AF4E7F1E}" presName="ellipse" presStyleLbl="trBgShp" presStyleIdx="0" presStyleCnt="1"/>
      <dgm:spPr/>
    </dgm:pt>
    <dgm:pt modelId="{F8FE958B-A870-9747-95AF-4D7117E0C596}" type="pres">
      <dgm:prSet presAssocID="{ACC18DF4-0465-504E-9E0C-B007AF4E7F1E}" presName="arrow1" presStyleLbl="fgShp" presStyleIdx="0" presStyleCnt="1"/>
      <dgm:spPr>
        <a:solidFill>
          <a:schemeClr val="accent1"/>
        </a:solidFill>
      </dgm:spPr>
    </dgm:pt>
    <dgm:pt modelId="{43CF4C22-FA68-E743-9005-F1079AAD1AF4}" type="pres">
      <dgm:prSet presAssocID="{ACC18DF4-0465-504E-9E0C-B007AF4E7F1E}" presName="rectangle" presStyleLbl="revTx" presStyleIdx="0" presStyleCnt="1" custScaleX="111149" custScaleY="57943">
        <dgm:presLayoutVars>
          <dgm:bulletEnabled val="1"/>
        </dgm:presLayoutVars>
      </dgm:prSet>
      <dgm:spPr/>
      <dgm:t>
        <a:bodyPr/>
        <a:lstStyle/>
        <a:p>
          <a:endParaRPr lang="en-US"/>
        </a:p>
      </dgm:t>
    </dgm:pt>
    <dgm:pt modelId="{2A33453F-CB10-654A-BF8C-249873D32F18}" type="pres">
      <dgm:prSet presAssocID="{907F3BF3-F8F0-9D4E-9991-E2E814C28FCB}" presName="item1" presStyleLbl="node1" presStyleIdx="0" presStyleCnt="2" custLinFactNeighborX="-8413" custLinFactNeighborY="935">
        <dgm:presLayoutVars>
          <dgm:bulletEnabled val="1"/>
        </dgm:presLayoutVars>
      </dgm:prSet>
      <dgm:spPr/>
      <dgm:t>
        <a:bodyPr/>
        <a:lstStyle/>
        <a:p>
          <a:endParaRPr lang="en-US"/>
        </a:p>
      </dgm:t>
    </dgm:pt>
    <dgm:pt modelId="{C9113060-F363-FA48-8ADF-AD0203BC7DB0}" type="pres">
      <dgm:prSet presAssocID="{F0919BE0-4032-594C-AA6E-A26850CFADD4}" presName="item2" presStyleLbl="node1" presStyleIdx="1" presStyleCnt="2" custScaleX="157743" custLinFactNeighborX="62628" custLinFactNeighborY="-32716">
        <dgm:presLayoutVars>
          <dgm:bulletEnabled val="1"/>
        </dgm:presLayoutVars>
      </dgm:prSet>
      <dgm:spPr/>
      <dgm:t>
        <a:bodyPr/>
        <a:lstStyle/>
        <a:p>
          <a:endParaRPr lang="en-US"/>
        </a:p>
      </dgm:t>
    </dgm:pt>
    <dgm:pt modelId="{C45CD530-9AE7-CB4E-96E2-F8AA7E5E001E}" type="pres">
      <dgm:prSet presAssocID="{ACC18DF4-0465-504E-9E0C-B007AF4E7F1E}" presName="funnel" presStyleLbl="trAlignAcc1" presStyleIdx="0" presStyleCnt="1" custLinFactNeighborX="124" custLinFactNeighborY="-6892"/>
      <dgm:spPr/>
    </dgm:pt>
  </dgm:ptLst>
  <dgm:cxnLst>
    <dgm:cxn modelId="{F9D38C67-1501-724C-B7A7-971927E51D85}" srcId="{ACC18DF4-0465-504E-9E0C-B007AF4E7F1E}" destId="{907F3BF3-F8F0-9D4E-9991-E2E814C28FCB}" srcOrd="1" destOrd="0" parTransId="{D230DC40-2981-E849-AB06-6F2201973C91}" sibTransId="{826A8731-512D-7847-9FB0-FBC0816B629F}"/>
    <dgm:cxn modelId="{28C8E9D1-5BE9-DC49-B281-B3112AC12E13}" type="presOf" srcId="{4F2FD664-2A83-744F-BEE5-32246B652E60}" destId="{C9113060-F363-FA48-8ADF-AD0203BC7DB0}" srcOrd="0" destOrd="0" presId="urn:microsoft.com/office/officeart/2005/8/layout/funnel1"/>
    <dgm:cxn modelId="{40D76F4F-57AD-944E-9851-4D3CA13FA41F}" type="presOf" srcId="{F0919BE0-4032-594C-AA6E-A26850CFADD4}" destId="{43CF4C22-FA68-E743-9005-F1079AAD1AF4}" srcOrd="0" destOrd="0" presId="urn:microsoft.com/office/officeart/2005/8/layout/funnel1"/>
    <dgm:cxn modelId="{CA7B76D3-C2C4-174E-8342-D4B3F72DF476}" type="presOf" srcId="{ACC18DF4-0465-504E-9E0C-B007AF4E7F1E}" destId="{DF91185D-C1F2-3146-B54D-0CDD075D45D3}" srcOrd="0" destOrd="0" presId="urn:microsoft.com/office/officeart/2005/8/layout/funnel1"/>
    <dgm:cxn modelId="{E7E5EC81-C69C-764E-86AD-22EEDC2EECF8}" srcId="{ACC18DF4-0465-504E-9E0C-B007AF4E7F1E}" destId="{F0919BE0-4032-594C-AA6E-A26850CFADD4}" srcOrd="2" destOrd="0" parTransId="{D063D8EF-08B6-6748-90E0-03BCEF9C063D}" sibTransId="{EFD0FB23-EA89-BB4E-8BDE-922F66E828F4}"/>
    <dgm:cxn modelId="{1059937E-2615-4245-9B55-B8810E64800B}" type="presOf" srcId="{907F3BF3-F8F0-9D4E-9991-E2E814C28FCB}" destId="{2A33453F-CB10-654A-BF8C-249873D32F18}" srcOrd="0" destOrd="0" presId="urn:microsoft.com/office/officeart/2005/8/layout/funnel1"/>
    <dgm:cxn modelId="{8488B102-BDA3-FD4D-B699-1C53E5F76FC3}" srcId="{ACC18DF4-0465-504E-9E0C-B007AF4E7F1E}" destId="{4F2FD664-2A83-744F-BEE5-32246B652E60}" srcOrd="0" destOrd="0" parTransId="{7A7D2319-F916-204C-9334-C76B0EEFDB87}" sibTransId="{F0BF7F60-6F67-0440-98D8-A7A53FC77EE7}"/>
    <dgm:cxn modelId="{CDD98DE8-B47F-9541-A9C8-2CE18FE05D86}" type="presParOf" srcId="{DF91185D-C1F2-3146-B54D-0CDD075D45D3}" destId="{675A14D9-5C68-2447-A4EE-F05050C0F7E1}" srcOrd="0" destOrd="0" presId="urn:microsoft.com/office/officeart/2005/8/layout/funnel1"/>
    <dgm:cxn modelId="{4C462457-E65A-A740-ADDF-2476FD47E244}" type="presParOf" srcId="{DF91185D-C1F2-3146-B54D-0CDD075D45D3}" destId="{F8FE958B-A870-9747-95AF-4D7117E0C596}" srcOrd="1" destOrd="0" presId="urn:microsoft.com/office/officeart/2005/8/layout/funnel1"/>
    <dgm:cxn modelId="{8AD63E0F-6D7D-4F46-A009-D63A49E1590B}" type="presParOf" srcId="{DF91185D-C1F2-3146-B54D-0CDD075D45D3}" destId="{43CF4C22-FA68-E743-9005-F1079AAD1AF4}" srcOrd="2" destOrd="0" presId="urn:microsoft.com/office/officeart/2005/8/layout/funnel1"/>
    <dgm:cxn modelId="{BC0BB443-80A9-CA44-9608-773193613022}" type="presParOf" srcId="{DF91185D-C1F2-3146-B54D-0CDD075D45D3}" destId="{2A33453F-CB10-654A-BF8C-249873D32F18}" srcOrd="3" destOrd="0" presId="urn:microsoft.com/office/officeart/2005/8/layout/funnel1"/>
    <dgm:cxn modelId="{F9CC00E3-81DE-5445-9F74-D453F8C59E5D}" type="presParOf" srcId="{DF91185D-C1F2-3146-B54D-0CDD075D45D3}" destId="{C9113060-F363-FA48-8ADF-AD0203BC7DB0}" srcOrd="4" destOrd="0" presId="urn:microsoft.com/office/officeart/2005/8/layout/funnel1"/>
    <dgm:cxn modelId="{679B9E0E-0B21-9D4F-8278-52DCEBD935C5}" type="presParOf" srcId="{DF91185D-C1F2-3146-B54D-0CDD075D45D3}" destId="{C45CD530-9AE7-CB4E-96E2-F8AA7E5E001E}"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C18DF4-0465-504E-9E0C-B007AF4E7F1E}" type="doc">
      <dgm:prSet loTypeId="urn:microsoft.com/office/officeart/2005/8/layout/funnel1" loCatId="" qsTypeId="urn:microsoft.com/office/officeart/2005/8/quickstyle/simple4" qsCatId="simple" csTypeId="urn:microsoft.com/office/officeart/2005/8/colors/accent1_2" csCatId="accent1" phldr="1"/>
      <dgm:spPr/>
    </dgm:pt>
    <dgm:pt modelId="{907F3BF3-F8F0-9D4E-9991-E2E814C28FCB}">
      <dgm:prSet phldrT="[Text]"/>
      <dgm:spPr>
        <a:ln w="38100" cmpd="sng">
          <a:solidFill>
            <a:schemeClr val="accent2"/>
          </a:solidFill>
        </a:ln>
      </dgm:spPr>
      <dgm:t>
        <a:bodyPr/>
        <a:lstStyle/>
        <a:p>
          <a:r>
            <a:rPr lang="en-US" b="1" dirty="0"/>
            <a:t>Keeping Them Warm	</a:t>
          </a:r>
        </a:p>
      </dgm:t>
    </dgm:pt>
    <dgm:pt modelId="{D230DC40-2981-E849-AB06-6F2201973C91}" type="parTrans" cxnId="{F9D38C67-1501-724C-B7A7-971927E51D85}">
      <dgm:prSet/>
      <dgm:spPr/>
      <dgm:t>
        <a:bodyPr/>
        <a:lstStyle/>
        <a:p>
          <a:endParaRPr lang="en-US"/>
        </a:p>
      </dgm:t>
    </dgm:pt>
    <dgm:pt modelId="{826A8731-512D-7847-9FB0-FBC0816B629F}" type="sibTrans" cxnId="{F9D38C67-1501-724C-B7A7-971927E51D85}">
      <dgm:prSet/>
      <dgm:spPr/>
      <dgm:t>
        <a:bodyPr/>
        <a:lstStyle/>
        <a:p>
          <a:endParaRPr lang="en-US"/>
        </a:p>
      </dgm:t>
    </dgm:pt>
    <dgm:pt modelId="{F0919BE0-4032-594C-AA6E-A26850CFADD4}">
      <dgm:prSet phldrT="[Text]" custT="1"/>
      <dgm:spPr>
        <a:solidFill>
          <a:srgbClr val="60A60E"/>
        </a:solidFill>
        <a:ln w="38100" cmpd="sng">
          <a:solidFill>
            <a:schemeClr val="accent4"/>
          </a:solidFill>
        </a:ln>
      </dgm:spPr>
      <dgm:t>
        <a:bodyPr/>
        <a:lstStyle/>
        <a:p>
          <a:r>
            <a:rPr lang="en-US" sz="2400" b="1" dirty="0">
              <a:solidFill>
                <a:srgbClr val="FFFFFF"/>
              </a:solidFill>
              <a:effectLst>
                <a:outerShdw blurRad="50800" dist="38100" dir="5400000" algn="t" rotWithShape="0">
                  <a:prstClr val="black">
                    <a:alpha val="40000"/>
                  </a:prstClr>
                </a:outerShdw>
              </a:effectLst>
            </a:rPr>
            <a:t>Selecting the Best Fit</a:t>
          </a:r>
        </a:p>
      </dgm:t>
    </dgm:pt>
    <dgm:pt modelId="{D063D8EF-08B6-6748-90E0-03BCEF9C063D}" type="parTrans" cxnId="{E7E5EC81-C69C-764E-86AD-22EEDC2EECF8}">
      <dgm:prSet/>
      <dgm:spPr/>
      <dgm:t>
        <a:bodyPr/>
        <a:lstStyle/>
        <a:p>
          <a:endParaRPr lang="en-US"/>
        </a:p>
      </dgm:t>
    </dgm:pt>
    <dgm:pt modelId="{EFD0FB23-EA89-BB4E-8BDE-922F66E828F4}" type="sibTrans" cxnId="{E7E5EC81-C69C-764E-86AD-22EEDC2EECF8}">
      <dgm:prSet/>
      <dgm:spPr/>
      <dgm:t>
        <a:bodyPr/>
        <a:lstStyle/>
        <a:p>
          <a:endParaRPr lang="en-US"/>
        </a:p>
      </dgm:t>
    </dgm:pt>
    <dgm:pt modelId="{4F2FD664-2A83-744F-BEE5-32246B652E60}">
      <dgm:prSet phldrT="[Text]"/>
      <dgm:spPr>
        <a:ln w="38100" cmpd="sng">
          <a:solidFill>
            <a:schemeClr val="accent3"/>
          </a:solidFill>
        </a:ln>
      </dgm:spPr>
      <dgm:t>
        <a:bodyPr/>
        <a:lstStyle/>
        <a:p>
          <a:r>
            <a:rPr lang="en-US" b="1" dirty="0"/>
            <a:t>Building &amp; Expanding the Pool</a:t>
          </a:r>
        </a:p>
      </dgm:t>
    </dgm:pt>
    <dgm:pt modelId="{F0BF7F60-6F67-0440-98D8-A7A53FC77EE7}" type="sibTrans" cxnId="{8488B102-BDA3-FD4D-B699-1C53E5F76FC3}">
      <dgm:prSet/>
      <dgm:spPr/>
      <dgm:t>
        <a:bodyPr/>
        <a:lstStyle/>
        <a:p>
          <a:endParaRPr lang="en-US"/>
        </a:p>
      </dgm:t>
    </dgm:pt>
    <dgm:pt modelId="{7A7D2319-F916-204C-9334-C76B0EEFDB87}" type="parTrans" cxnId="{8488B102-BDA3-FD4D-B699-1C53E5F76FC3}">
      <dgm:prSet/>
      <dgm:spPr/>
      <dgm:t>
        <a:bodyPr/>
        <a:lstStyle/>
        <a:p>
          <a:endParaRPr lang="en-US"/>
        </a:p>
      </dgm:t>
    </dgm:pt>
    <dgm:pt modelId="{DF91185D-C1F2-3146-B54D-0CDD075D45D3}" type="pres">
      <dgm:prSet presAssocID="{ACC18DF4-0465-504E-9E0C-B007AF4E7F1E}" presName="Name0" presStyleCnt="0">
        <dgm:presLayoutVars>
          <dgm:chMax val="4"/>
          <dgm:resizeHandles val="exact"/>
        </dgm:presLayoutVars>
      </dgm:prSet>
      <dgm:spPr/>
    </dgm:pt>
    <dgm:pt modelId="{675A14D9-5C68-2447-A4EE-F05050C0F7E1}" type="pres">
      <dgm:prSet presAssocID="{ACC18DF4-0465-504E-9E0C-B007AF4E7F1E}" presName="ellipse" presStyleLbl="trBgShp" presStyleIdx="0" presStyleCnt="1"/>
      <dgm:spPr/>
    </dgm:pt>
    <dgm:pt modelId="{F8FE958B-A870-9747-95AF-4D7117E0C596}" type="pres">
      <dgm:prSet presAssocID="{ACC18DF4-0465-504E-9E0C-B007AF4E7F1E}" presName="arrow1" presStyleLbl="fgShp" presStyleIdx="0" presStyleCnt="1"/>
      <dgm:spPr>
        <a:solidFill>
          <a:schemeClr val="accent1"/>
        </a:solidFill>
      </dgm:spPr>
    </dgm:pt>
    <dgm:pt modelId="{43CF4C22-FA68-E743-9005-F1079AAD1AF4}" type="pres">
      <dgm:prSet presAssocID="{ACC18DF4-0465-504E-9E0C-B007AF4E7F1E}" presName="rectangle" presStyleLbl="revTx" presStyleIdx="0" presStyleCnt="1" custScaleX="111149" custScaleY="57943">
        <dgm:presLayoutVars>
          <dgm:bulletEnabled val="1"/>
        </dgm:presLayoutVars>
      </dgm:prSet>
      <dgm:spPr/>
      <dgm:t>
        <a:bodyPr/>
        <a:lstStyle/>
        <a:p>
          <a:endParaRPr lang="en-US"/>
        </a:p>
      </dgm:t>
    </dgm:pt>
    <dgm:pt modelId="{2A33453F-CB10-654A-BF8C-249873D32F18}" type="pres">
      <dgm:prSet presAssocID="{907F3BF3-F8F0-9D4E-9991-E2E814C28FCB}" presName="item1" presStyleLbl="node1" presStyleIdx="0" presStyleCnt="2" custLinFactNeighborX="-8413" custLinFactNeighborY="935">
        <dgm:presLayoutVars>
          <dgm:bulletEnabled val="1"/>
        </dgm:presLayoutVars>
      </dgm:prSet>
      <dgm:spPr/>
      <dgm:t>
        <a:bodyPr/>
        <a:lstStyle/>
        <a:p>
          <a:endParaRPr lang="en-US"/>
        </a:p>
      </dgm:t>
    </dgm:pt>
    <dgm:pt modelId="{C9113060-F363-FA48-8ADF-AD0203BC7DB0}" type="pres">
      <dgm:prSet presAssocID="{F0919BE0-4032-594C-AA6E-A26850CFADD4}" presName="item2" presStyleLbl="node1" presStyleIdx="1" presStyleCnt="2" custScaleX="157743" custLinFactNeighborX="62628" custLinFactNeighborY="-32716">
        <dgm:presLayoutVars>
          <dgm:bulletEnabled val="1"/>
        </dgm:presLayoutVars>
      </dgm:prSet>
      <dgm:spPr/>
      <dgm:t>
        <a:bodyPr/>
        <a:lstStyle/>
        <a:p>
          <a:endParaRPr lang="en-US"/>
        </a:p>
      </dgm:t>
    </dgm:pt>
    <dgm:pt modelId="{C45CD530-9AE7-CB4E-96E2-F8AA7E5E001E}" type="pres">
      <dgm:prSet presAssocID="{ACC18DF4-0465-504E-9E0C-B007AF4E7F1E}" presName="funnel" presStyleLbl="trAlignAcc1" presStyleIdx="0" presStyleCnt="1" custLinFactNeighborX="124" custLinFactNeighborY="-6892"/>
      <dgm:spPr/>
    </dgm:pt>
  </dgm:ptLst>
  <dgm:cxnLst>
    <dgm:cxn modelId="{DC822307-4DA9-DC40-9EF7-51ACA87AD0A3}" type="presOf" srcId="{4F2FD664-2A83-744F-BEE5-32246B652E60}" destId="{C9113060-F363-FA48-8ADF-AD0203BC7DB0}" srcOrd="0" destOrd="0" presId="urn:microsoft.com/office/officeart/2005/8/layout/funnel1"/>
    <dgm:cxn modelId="{F9D38C67-1501-724C-B7A7-971927E51D85}" srcId="{ACC18DF4-0465-504E-9E0C-B007AF4E7F1E}" destId="{907F3BF3-F8F0-9D4E-9991-E2E814C28FCB}" srcOrd="1" destOrd="0" parTransId="{D230DC40-2981-E849-AB06-6F2201973C91}" sibTransId="{826A8731-512D-7847-9FB0-FBC0816B629F}"/>
    <dgm:cxn modelId="{29C4CDB8-FAE6-3E41-B496-CC91141034B0}" type="presOf" srcId="{F0919BE0-4032-594C-AA6E-A26850CFADD4}" destId="{43CF4C22-FA68-E743-9005-F1079AAD1AF4}" srcOrd="0" destOrd="0" presId="urn:microsoft.com/office/officeart/2005/8/layout/funnel1"/>
    <dgm:cxn modelId="{E7E5EC81-C69C-764E-86AD-22EEDC2EECF8}" srcId="{ACC18DF4-0465-504E-9E0C-B007AF4E7F1E}" destId="{F0919BE0-4032-594C-AA6E-A26850CFADD4}" srcOrd="2" destOrd="0" parTransId="{D063D8EF-08B6-6748-90E0-03BCEF9C063D}" sibTransId="{EFD0FB23-EA89-BB4E-8BDE-922F66E828F4}"/>
    <dgm:cxn modelId="{8488B102-BDA3-FD4D-B699-1C53E5F76FC3}" srcId="{ACC18DF4-0465-504E-9E0C-B007AF4E7F1E}" destId="{4F2FD664-2A83-744F-BEE5-32246B652E60}" srcOrd="0" destOrd="0" parTransId="{7A7D2319-F916-204C-9334-C76B0EEFDB87}" sibTransId="{F0BF7F60-6F67-0440-98D8-A7A53FC77EE7}"/>
    <dgm:cxn modelId="{FEC8EA4C-C95F-6747-B11F-89CF8F4E7BDD}" type="presOf" srcId="{ACC18DF4-0465-504E-9E0C-B007AF4E7F1E}" destId="{DF91185D-C1F2-3146-B54D-0CDD075D45D3}" srcOrd="0" destOrd="0" presId="urn:microsoft.com/office/officeart/2005/8/layout/funnel1"/>
    <dgm:cxn modelId="{D64F0764-8E43-F648-BDDF-C966DFD98020}" type="presOf" srcId="{907F3BF3-F8F0-9D4E-9991-E2E814C28FCB}" destId="{2A33453F-CB10-654A-BF8C-249873D32F18}" srcOrd="0" destOrd="0" presId="urn:microsoft.com/office/officeart/2005/8/layout/funnel1"/>
    <dgm:cxn modelId="{58FF2171-7C88-0349-8C69-8401B0AE867D}" type="presParOf" srcId="{DF91185D-C1F2-3146-B54D-0CDD075D45D3}" destId="{675A14D9-5C68-2447-A4EE-F05050C0F7E1}" srcOrd="0" destOrd="0" presId="urn:microsoft.com/office/officeart/2005/8/layout/funnel1"/>
    <dgm:cxn modelId="{08D361C6-1E51-1042-A936-1E8A008F41AB}" type="presParOf" srcId="{DF91185D-C1F2-3146-B54D-0CDD075D45D3}" destId="{F8FE958B-A870-9747-95AF-4D7117E0C596}" srcOrd="1" destOrd="0" presId="urn:microsoft.com/office/officeart/2005/8/layout/funnel1"/>
    <dgm:cxn modelId="{79B06C37-1EA4-C146-96A9-006A901DE025}" type="presParOf" srcId="{DF91185D-C1F2-3146-B54D-0CDD075D45D3}" destId="{43CF4C22-FA68-E743-9005-F1079AAD1AF4}" srcOrd="2" destOrd="0" presId="urn:microsoft.com/office/officeart/2005/8/layout/funnel1"/>
    <dgm:cxn modelId="{94ABCA9A-CC7A-6C43-A803-BB36BE713E2C}" type="presParOf" srcId="{DF91185D-C1F2-3146-B54D-0CDD075D45D3}" destId="{2A33453F-CB10-654A-BF8C-249873D32F18}" srcOrd="3" destOrd="0" presId="urn:microsoft.com/office/officeart/2005/8/layout/funnel1"/>
    <dgm:cxn modelId="{ABE71874-3729-CC4F-A121-4FACB3A0FDB3}" type="presParOf" srcId="{DF91185D-C1F2-3146-B54D-0CDD075D45D3}" destId="{C9113060-F363-FA48-8ADF-AD0203BC7DB0}" srcOrd="4" destOrd="0" presId="urn:microsoft.com/office/officeart/2005/8/layout/funnel1"/>
    <dgm:cxn modelId="{82F21A45-2576-164B-A2F8-B242DE3D7277}" type="presParOf" srcId="{DF91185D-C1F2-3146-B54D-0CDD075D45D3}" destId="{C45CD530-9AE7-CB4E-96E2-F8AA7E5E001E}"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0412F1-3903-314A-BF77-CE30921A82EB}" type="doc">
      <dgm:prSet loTypeId="urn:microsoft.com/office/officeart/2005/8/layout/venn1" loCatId="" qsTypeId="urn:microsoft.com/office/officeart/2005/8/quickstyle/simple5" qsCatId="simple" csTypeId="urn:microsoft.com/office/officeart/2005/8/colors/colorful2" csCatId="colorful" phldr="1"/>
      <dgm:spPr/>
    </dgm:pt>
    <dgm:pt modelId="{173E84F8-7D11-2342-A336-0893C8E2D101}">
      <dgm:prSet phldrT="[Text]"/>
      <dgm:spPr/>
      <dgm:t>
        <a:bodyPr/>
        <a:lstStyle/>
        <a:p>
          <a:r>
            <a:rPr lang="en-US" b="1" dirty="0">
              <a:solidFill>
                <a:schemeClr val="tx1">
                  <a:lumMod val="65000"/>
                  <a:lumOff val="35000"/>
                </a:schemeClr>
              </a:solidFill>
            </a:rPr>
            <a:t>Turnover Type</a:t>
          </a:r>
        </a:p>
      </dgm:t>
    </dgm:pt>
    <dgm:pt modelId="{5541C5AF-BB4F-8642-B5DF-968C1F9C9FD3}" type="parTrans" cxnId="{B59E7F44-D5A0-9E4A-944A-C372409BB420}">
      <dgm:prSet/>
      <dgm:spPr/>
      <dgm:t>
        <a:bodyPr/>
        <a:lstStyle/>
        <a:p>
          <a:endParaRPr lang="en-US">
            <a:solidFill>
              <a:schemeClr val="tx1">
                <a:lumMod val="65000"/>
                <a:lumOff val="35000"/>
              </a:schemeClr>
            </a:solidFill>
          </a:endParaRPr>
        </a:p>
      </dgm:t>
    </dgm:pt>
    <dgm:pt modelId="{AB1D4EA6-6D89-BB4B-826F-8D34312ECCEA}" type="sibTrans" cxnId="{B59E7F44-D5A0-9E4A-944A-C372409BB420}">
      <dgm:prSet/>
      <dgm:spPr/>
      <dgm:t>
        <a:bodyPr/>
        <a:lstStyle/>
        <a:p>
          <a:endParaRPr lang="en-US">
            <a:solidFill>
              <a:schemeClr val="tx1">
                <a:lumMod val="65000"/>
                <a:lumOff val="35000"/>
              </a:schemeClr>
            </a:solidFill>
          </a:endParaRPr>
        </a:p>
      </dgm:t>
    </dgm:pt>
    <dgm:pt modelId="{2E9F1988-A82B-6943-89E5-9BF598431F62}">
      <dgm:prSet phldrT="[Text]"/>
      <dgm:spPr/>
      <dgm:t>
        <a:bodyPr/>
        <a:lstStyle/>
        <a:p>
          <a:r>
            <a:rPr lang="en-US" b="1" dirty="0">
              <a:solidFill>
                <a:schemeClr val="tx1">
                  <a:lumMod val="65000"/>
                  <a:lumOff val="35000"/>
                </a:schemeClr>
              </a:solidFill>
            </a:rPr>
            <a:t>Diversity</a:t>
          </a:r>
        </a:p>
      </dgm:t>
    </dgm:pt>
    <dgm:pt modelId="{18DEC0A4-12C9-B64B-964F-A8547EF11358}" type="parTrans" cxnId="{C91DB204-B474-094C-8C49-32DC3E889BA1}">
      <dgm:prSet/>
      <dgm:spPr/>
      <dgm:t>
        <a:bodyPr/>
        <a:lstStyle/>
        <a:p>
          <a:endParaRPr lang="en-US">
            <a:solidFill>
              <a:schemeClr val="tx1">
                <a:lumMod val="65000"/>
                <a:lumOff val="35000"/>
              </a:schemeClr>
            </a:solidFill>
          </a:endParaRPr>
        </a:p>
      </dgm:t>
    </dgm:pt>
    <dgm:pt modelId="{4134B05B-589D-814C-BD8C-47150AC688DA}" type="sibTrans" cxnId="{C91DB204-B474-094C-8C49-32DC3E889BA1}">
      <dgm:prSet/>
      <dgm:spPr/>
      <dgm:t>
        <a:bodyPr/>
        <a:lstStyle/>
        <a:p>
          <a:endParaRPr lang="en-US">
            <a:solidFill>
              <a:schemeClr val="tx1">
                <a:lumMod val="65000"/>
                <a:lumOff val="35000"/>
              </a:schemeClr>
            </a:solidFill>
          </a:endParaRPr>
        </a:p>
      </dgm:t>
    </dgm:pt>
    <dgm:pt modelId="{4AEAB81A-8B89-E842-807E-EE50A81DEEDD}">
      <dgm:prSet phldrT="[Text]"/>
      <dgm:spPr/>
      <dgm:t>
        <a:bodyPr/>
        <a:lstStyle/>
        <a:p>
          <a:r>
            <a:rPr lang="en-US" b="1" dirty="0">
              <a:solidFill>
                <a:schemeClr val="tx1">
                  <a:lumMod val="65000"/>
                  <a:lumOff val="35000"/>
                </a:schemeClr>
              </a:solidFill>
            </a:rPr>
            <a:t>Gender</a:t>
          </a:r>
        </a:p>
      </dgm:t>
    </dgm:pt>
    <dgm:pt modelId="{43937B5F-CB87-6445-B894-935AF114600D}" type="parTrans" cxnId="{CAB79DF1-0DB5-C849-B957-C56189E7D08E}">
      <dgm:prSet/>
      <dgm:spPr/>
      <dgm:t>
        <a:bodyPr/>
        <a:lstStyle/>
        <a:p>
          <a:endParaRPr lang="en-US">
            <a:solidFill>
              <a:schemeClr val="tx1">
                <a:lumMod val="65000"/>
                <a:lumOff val="35000"/>
              </a:schemeClr>
            </a:solidFill>
          </a:endParaRPr>
        </a:p>
      </dgm:t>
    </dgm:pt>
    <dgm:pt modelId="{04E26105-4E0F-5D45-8929-5D300DA208D0}" type="sibTrans" cxnId="{CAB79DF1-0DB5-C849-B957-C56189E7D08E}">
      <dgm:prSet/>
      <dgm:spPr/>
      <dgm:t>
        <a:bodyPr/>
        <a:lstStyle/>
        <a:p>
          <a:endParaRPr lang="en-US">
            <a:solidFill>
              <a:schemeClr val="tx1">
                <a:lumMod val="65000"/>
                <a:lumOff val="35000"/>
              </a:schemeClr>
            </a:solidFill>
          </a:endParaRPr>
        </a:p>
      </dgm:t>
    </dgm:pt>
    <dgm:pt modelId="{AD34689F-4711-FA44-A129-3EE96BF230CC}">
      <dgm:prSet phldrT="[Text]"/>
      <dgm:spPr/>
      <dgm:t>
        <a:bodyPr/>
        <a:lstStyle/>
        <a:p>
          <a:r>
            <a:rPr lang="en-US" b="1" dirty="0">
              <a:solidFill>
                <a:schemeClr val="tx1">
                  <a:lumMod val="65000"/>
                  <a:lumOff val="35000"/>
                </a:schemeClr>
              </a:solidFill>
            </a:rPr>
            <a:t>Experience</a:t>
          </a:r>
        </a:p>
      </dgm:t>
    </dgm:pt>
    <dgm:pt modelId="{B01194F5-37D5-7948-8B5C-5ABEBDC0B5A0}" type="parTrans" cxnId="{274DA889-1250-2747-B4B6-7FCC0FA16F68}">
      <dgm:prSet/>
      <dgm:spPr/>
      <dgm:t>
        <a:bodyPr/>
        <a:lstStyle/>
        <a:p>
          <a:endParaRPr lang="en-US">
            <a:solidFill>
              <a:schemeClr val="tx1">
                <a:lumMod val="65000"/>
                <a:lumOff val="35000"/>
              </a:schemeClr>
            </a:solidFill>
          </a:endParaRPr>
        </a:p>
      </dgm:t>
    </dgm:pt>
    <dgm:pt modelId="{7E65292F-C5CC-A941-BB20-62B8656F9A4D}" type="sibTrans" cxnId="{274DA889-1250-2747-B4B6-7FCC0FA16F68}">
      <dgm:prSet/>
      <dgm:spPr/>
      <dgm:t>
        <a:bodyPr/>
        <a:lstStyle/>
        <a:p>
          <a:endParaRPr lang="en-US">
            <a:solidFill>
              <a:schemeClr val="tx1">
                <a:lumMod val="65000"/>
                <a:lumOff val="35000"/>
              </a:schemeClr>
            </a:solidFill>
          </a:endParaRPr>
        </a:p>
      </dgm:t>
    </dgm:pt>
    <dgm:pt modelId="{7CCF599B-2B12-1E40-802D-DABFB2FF5637}">
      <dgm:prSet phldrT="[Text]"/>
      <dgm:spPr/>
      <dgm:t>
        <a:bodyPr/>
        <a:lstStyle/>
        <a:p>
          <a:r>
            <a:rPr lang="en-US" b="1" dirty="0">
              <a:solidFill>
                <a:schemeClr val="tx1">
                  <a:lumMod val="65000"/>
                  <a:lumOff val="35000"/>
                </a:schemeClr>
              </a:solidFill>
            </a:rPr>
            <a:t>School Type</a:t>
          </a:r>
        </a:p>
      </dgm:t>
    </dgm:pt>
    <dgm:pt modelId="{BF9B7235-D869-D34F-8A01-68FB2EA4AAD5}" type="parTrans" cxnId="{6D69A482-37AC-1E4A-BB6A-2E965C8FBC18}">
      <dgm:prSet/>
      <dgm:spPr/>
      <dgm:t>
        <a:bodyPr/>
        <a:lstStyle/>
        <a:p>
          <a:endParaRPr lang="en-US">
            <a:solidFill>
              <a:schemeClr val="tx1">
                <a:lumMod val="65000"/>
                <a:lumOff val="35000"/>
              </a:schemeClr>
            </a:solidFill>
          </a:endParaRPr>
        </a:p>
      </dgm:t>
    </dgm:pt>
    <dgm:pt modelId="{E346FCD3-B422-E94D-9107-F7240DB6AA67}" type="sibTrans" cxnId="{6D69A482-37AC-1E4A-BB6A-2E965C8FBC18}">
      <dgm:prSet/>
      <dgm:spPr/>
      <dgm:t>
        <a:bodyPr/>
        <a:lstStyle/>
        <a:p>
          <a:endParaRPr lang="en-US">
            <a:solidFill>
              <a:schemeClr val="tx1">
                <a:lumMod val="65000"/>
                <a:lumOff val="35000"/>
              </a:schemeClr>
            </a:solidFill>
          </a:endParaRPr>
        </a:p>
      </dgm:t>
    </dgm:pt>
    <dgm:pt modelId="{D6ED4197-D121-A843-95AB-D6DC2886FB33}">
      <dgm:prSet phldrT="[Text]"/>
      <dgm:spPr/>
      <dgm:t>
        <a:bodyPr/>
        <a:lstStyle/>
        <a:p>
          <a:r>
            <a:rPr lang="en-US" b="1" dirty="0">
              <a:solidFill>
                <a:schemeClr val="tx1">
                  <a:lumMod val="65000"/>
                  <a:lumOff val="35000"/>
                </a:schemeClr>
              </a:solidFill>
            </a:rPr>
            <a:t>On-ramp</a:t>
          </a:r>
        </a:p>
      </dgm:t>
    </dgm:pt>
    <dgm:pt modelId="{748E902F-B1BD-CE4D-A0D9-5AD71C0BD8D2}" type="parTrans" cxnId="{24CFA3B8-A824-904F-8B87-A1B3ACE5F139}">
      <dgm:prSet/>
      <dgm:spPr/>
      <dgm:t>
        <a:bodyPr/>
        <a:lstStyle/>
        <a:p>
          <a:endParaRPr lang="en-US">
            <a:solidFill>
              <a:schemeClr val="tx1">
                <a:lumMod val="65000"/>
                <a:lumOff val="35000"/>
              </a:schemeClr>
            </a:solidFill>
          </a:endParaRPr>
        </a:p>
      </dgm:t>
    </dgm:pt>
    <dgm:pt modelId="{B3D96403-A8BB-9240-8B98-1B6027C57A65}" type="sibTrans" cxnId="{24CFA3B8-A824-904F-8B87-A1B3ACE5F139}">
      <dgm:prSet/>
      <dgm:spPr/>
      <dgm:t>
        <a:bodyPr/>
        <a:lstStyle/>
        <a:p>
          <a:endParaRPr lang="en-US">
            <a:solidFill>
              <a:schemeClr val="tx1">
                <a:lumMod val="65000"/>
                <a:lumOff val="35000"/>
              </a:schemeClr>
            </a:solidFill>
          </a:endParaRPr>
        </a:p>
      </dgm:t>
    </dgm:pt>
    <dgm:pt modelId="{BA5A208C-FFB5-A342-B93D-D6BA24C51D1E}">
      <dgm:prSet phldrT="[Text]"/>
      <dgm:spPr/>
      <dgm:t>
        <a:bodyPr/>
        <a:lstStyle/>
        <a:p>
          <a:r>
            <a:rPr lang="en-US" b="1" dirty="0">
              <a:solidFill>
                <a:schemeClr val="tx1">
                  <a:lumMod val="65000"/>
                  <a:lumOff val="35000"/>
                </a:schemeClr>
              </a:solidFill>
            </a:rPr>
            <a:t>Generation</a:t>
          </a:r>
        </a:p>
      </dgm:t>
    </dgm:pt>
    <dgm:pt modelId="{4717E799-FA6C-E244-AF54-EAAF072BE72C}" type="parTrans" cxnId="{02CEC431-CF1B-D241-925D-63661EEB427D}">
      <dgm:prSet/>
      <dgm:spPr/>
      <dgm:t>
        <a:bodyPr/>
        <a:lstStyle/>
        <a:p>
          <a:endParaRPr lang="en-US"/>
        </a:p>
      </dgm:t>
    </dgm:pt>
    <dgm:pt modelId="{E07F086B-0D9C-E94D-BC6F-01BBA4EBEC93}" type="sibTrans" cxnId="{02CEC431-CF1B-D241-925D-63661EEB427D}">
      <dgm:prSet/>
      <dgm:spPr/>
      <dgm:t>
        <a:bodyPr/>
        <a:lstStyle/>
        <a:p>
          <a:endParaRPr lang="en-US"/>
        </a:p>
      </dgm:t>
    </dgm:pt>
    <dgm:pt modelId="{12A5320D-113A-C346-8A0B-C3DEF56DDBF1}" type="pres">
      <dgm:prSet presAssocID="{0F0412F1-3903-314A-BF77-CE30921A82EB}" presName="compositeShape" presStyleCnt="0">
        <dgm:presLayoutVars>
          <dgm:chMax val="7"/>
          <dgm:dir/>
          <dgm:resizeHandles val="exact"/>
        </dgm:presLayoutVars>
      </dgm:prSet>
      <dgm:spPr/>
    </dgm:pt>
    <dgm:pt modelId="{5485D125-A314-8045-8E34-0B499B790A8D}" type="pres">
      <dgm:prSet presAssocID="{173E84F8-7D11-2342-A336-0893C8E2D101}" presName="circ1" presStyleLbl="vennNode1" presStyleIdx="0" presStyleCnt="7"/>
      <dgm:spPr/>
    </dgm:pt>
    <dgm:pt modelId="{BA1AE019-0515-514C-B619-C6370AA2CBB9}" type="pres">
      <dgm:prSet presAssocID="{173E84F8-7D11-2342-A336-0893C8E2D101}" presName="circ1Tx" presStyleLbl="revTx" presStyleIdx="0" presStyleCnt="0" custScaleX="146686" custScaleY="92849" custLinFactNeighborX="-11093" custLinFactNeighborY="-2873">
        <dgm:presLayoutVars>
          <dgm:chMax val="0"/>
          <dgm:chPref val="0"/>
          <dgm:bulletEnabled val="1"/>
        </dgm:presLayoutVars>
      </dgm:prSet>
      <dgm:spPr/>
      <dgm:t>
        <a:bodyPr/>
        <a:lstStyle/>
        <a:p>
          <a:endParaRPr lang="en-US"/>
        </a:p>
      </dgm:t>
    </dgm:pt>
    <dgm:pt modelId="{1B1EAE5B-6BC8-FF48-9B8F-B05121DCD253}" type="pres">
      <dgm:prSet presAssocID="{2E9F1988-A82B-6943-89E5-9BF598431F62}" presName="circ2" presStyleLbl="vennNode1" presStyleIdx="1" presStyleCnt="7"/>
      <dgm:spPr/>
    </dgm:pt>
    <dgm:pt modelId="{C210828D-C143-644D-A00E-CB4F974DB35E}" type="pres">
      <dgm:prSet presAssocID="{2E9F1988-A82B-6943-89E5-9BF598431F62}" presName="circ2Tx" presStyleLbl="revTx" presStyleIdx="0" presStyleCnt="0" custLinFactNeighborX="15888" custLinFactNeighborY="-8665">
        <dgm:presLayoutVars>
          <dgm:chMax val="0"/>
          <dgm:chPref val="0"/>
          <dgm:bulletEnabled val="1"/>
        </dgm:presLayoutVars>
      </dgm:prSet>
      <dgm:spPr/>
      <dgm:t>
        <a:bodyPr/>
        <a:lstStyle/>
        <a:p>
          <a:endParaRPr lang="en-US"/>
        </a:p>
      </dgm:t>
    </dgm:pt>
    <dgm:pt modelId="{EA46475A-3044-D346-A4BC-9B6F7D89AF14}" type="pres">
      <dgm:prSet presAssocID="{4AEAB81A-8B89-E842-807E-EE50A81DEEDD}" presName="circ3" presStyleLbl="vennNode1" presStyleIdx="2" presStyleCnt="7"/>
      <dgm:spPr/>
    </dgm:pt>
    <dgm:pt modelId="{D11E7915-C1C0-2547-9C50-9D78D659867E}" type="pres">
      <dgm:prSet presAssocID="{4AEAB81A-8B89-E842-807E-EE50A81DEEDD}" presName="circ3Tx" presStyleLbl="revTx" presStyleIdx="0" presStyleCnt="0" custLinFactNeighborX="1773" custLinFactNeighborY="-33518">
        <dgm:presLayoutVars>
          <dgm:chMax val="0"/>
          <dgm:chPref val="0"/>
          <dgm:bulletEnabled val="1"/>
        </dgm:presLayoutVars>
      </dgm:prSet>
      <dgm:spPr/>
      <dgm:t>
        <a:bodyPr/>
        <a:lstStyle/>
        <a:p>
          <a:endParaRPr lang="en-US"/>
        </a:p>
      </dgm:t>
    </dgm:pt>
    <dgm:pt modelId="{17DF276D-062A-F74C-A2B4-BEA9DF825330}" type="pres">
      <dgm:prSet presAssocID="{AD34689F-4711-FA44-A129-3EE96BF230CC}" presName="circ4" presStyleLbl="vennNode1" presStyleIdx="3" presStyleCnt="7"/>
      <dgm:spPr/>
    </dgm:pt>
    <dgm:pt modelId="{9532017A-8C27-6541-884A-55556C96E39F}" type="pres">
      <dgm:prSet presAssocID="{AD34689F-4711-FA44-A129-3EE96BF230CC}" presName="circ4Tx" presStyleLbl="revTx" presStyleIdx="0" presStyleCnt="0" custLinFactNeighborX="40476" custLinFactNeighborY="-45403">
        <dgm:presLayoutVars>
          <dgm:chMax val="0"/>
          <dgm:chPref val="0"/>
          <dgm:bulletEnabled val="1"/>
        </dgm:presLayoutVars>
      </dgm:prSet>
      <dgm:spPr/>
      <dgm:t>
        <a:bodyPr/>
        <a:lstStyle/>
        <a:p>
          <a:endParaRPr lang="en-US"/>
        </a:p>
      </dgm:t>
    </dgm:pt>
    <dgm:pt modelId="{FBE02E53-FAFF-104A-A047-08A73EB773EF}" type="pres">
      <dgm:prSet presAssocID="{BA5A208C-FFB5-A342-B93D-D6BA24C51D1E}" presName="circ5" presStyleLbl="vennNode1" presStyleIdx="4" presStyleCnt="7"/>
      <dgm:spPr/>
    </dgm:pt>
    <dgm:pt modelId="{54CD1F79-75EC-524E-95D2-58434CFAAC20}" type="pres">
      <dgm:prSet presAssocID="{BA5A208C-FFB5-A342-B93D-D6BA24C51D1E}" presName="circ5Tx" presStyleLbl="revTx" presStyleIdx="0" presStyleCnt="0" custScaleX="133231" custLinFactNeighborX="-11068" custLinFactNeighborY="-44407">
        <dgm:presLayoutVars>
          <dgm:chMax val="0"/>
          <dgm:chPref val="0"/>
          <dgm:bulletEnabled val="1"/>
        </dgm:presLayoutVars>
      </dgm:prSet>
      <dgm:spPr/>
      <dgm:t>
        <a:bodyPr/>
        <a:lstStyle/>
        <a:p>
          <a:endParaRPr lang="en-US"/>
        </a:p>
      </dgm:t>
    </dgm:pt>
    <dgm:pt modelId="{76108AD6-3C37-C34C-AABD-98482BDBAAF3}" type="pres">
      <dgm:prSet presAssocID="{7CCF599B-2B12-1E40-802D-DABFB2FF5637}" presName="circ6" presStyleLbl="vennNode1" presStyleIdx="5" presStyleCnt="7"/>
      <dgm:spPr/>
    </dgm:pt>
    <dgm:pt modelId="{2FAD7470-FB44-914F-ADBA-4F8F3DB012E3}" type="pres">
      <dgm:prSet presAssocID="{7CCF599B-2B12-1E40-802D-DABFB2FF5637}" presName="circ6Tx" presStyleLbl="revTx" presStyleIdx="0" presStyleCnt="0" custScaleX="144514" custLinFactNeighborX="-1773" custLinFactNeighborY="-22417">
        <dgm:presLayoutVars>
          <dgm:chMax val="0"/>
          <dgm:chPref val="0"/>
          <dgm:bulletEnabled val="1"/>
        </dgm:presLayoutVars>
      </dgm:prSet>
      <dgm:spPr/>
      <dgm:t>
        <a:bodyPr/>
        <a:lstStyle/>
        <a:p>
          <a:endParaRPr lang="en-US"/>
        </a:p>
      </dgm:t>
    </dgm:pt>
    <dgm:pt modelId="{0DB08AC6-11D3-3C4B-AC08-4053A7D8A909}" type="pres">
      <dgm:prSet presAssocID="{D6ED4197-D121-A843-95AB-D6DC2886FB33}" presName="circ7" presStyleLbl="vennNode1" presStyleIdx="6" presStyleCnt="7"/>
      <dgm:spPr/>
    </dgm:pt>
    <dgm:pt modelId="{E1DEA1A0-F695-9245-85E3-9D98D44A0F35}" type="pres">
      <dgm:prSet presAssocID="{D6ED4197-D121-A843-95AB-D6DC2886FB33}" presName="circ7Tx" presStyleLbl="revTx" presStyleIdx="0" presStyleCnt="0" custLinFactNeighborX="-14177" custLinFactNeighborY="-8665">
        <dgm:presLayoutVars>
          <dgm:chMax val="0"/>
          <dgm:chPref val="0"/>
          <dgm:bulletEnabled val="1"/>
        </dgm:presLayoutVars>
      </dgm:prSet>
      <dgm:spPr/>
      <dgm:t>
        <a:bodyPr/>
        <a:lstStyle/>
        <a:p>
          <a:endParaRPr lang="en-US"/>
        </a:p>
      </dgm:t>
    </dgm:pt>
  </dgm:ptLst>
  <dgm:cxnLst>
    <dgm:cxn modelId="{6005C8F8-E85A-054C-99DF-FD08BC38CF6E}" type="presOf" srcId="{7CCF599B-2B12-1E40-802D-DABFB2FF5637}" destId="{2FAD7470-FB44-914F-ADBA-4F8F3DB012E3}" srcOrd="0" destOrd="0" presId="urn:microsoft.com/office/officeart/2005/8/layout/venn1"/>
    <dgm:cxn modelId="{C91DB204-B474-094C-8C49-32DC3E889BA1}" srcId="{0F0412F1-3903-314A-BF77-CE30921A82EB}" destId="{2E9F1988-A82B-6943-89E5-9BF598431F62}" srcOrd="1" destOrd="0" parTransId="{18DEC0A4-12C9-B64B-964F-A8547EF11358}" sibTransId="{4134B05B-589D-814C-BD8C-47150AC688DA}"/>
    <dgm:cxn modelId="{5AA5A7BD-B849-6D49-9445-B3AAFD4ACA3C}" type="presOf" srcId="{2E9F1988-A82B-6943-89E5-9BF598431F62}" destId="{C210828D-C143-644D-A00E-CB4F974DB35E}" srcOrd="0" destOrd="0" presId="urn:microsoft.com/office/officeart/2005/8/layout/venn1"/>
    <dgm:cxn modelId="{24CFA3B8-A824-904F-8B87-A1B3ACE5F139}" srcId="{0F0412F1-3903-314A-BF77-CE30921A82EB}" destId="{D6ED4197-D121-A843-95AB-D6DC2886FB33}" srcOrd="6" destOrd="0" parTransId="{748E902F-B1BD-CE4D-A0D9-5AD71C0BD8D2}" sibTransId="{B3D96403-A8BB-9240-8B98-1B6027C57A65}"/>
    <dgm:cxn modelId="{274DA889-1250-2747-B4B6-7FCC0FA16F68}" srcId="{0F0412F1-3903-314A-BF77-CE30921A82EB}" destId="{AD34689F-4711-FA44-A129-3EE96BF230CC}" srcOrd="3" destOrd="0" parTransId="{B01194F5-37D5-7948-8B5C-5ABEBDC0B5A0}" sibTransId="{7E65292F-C5CC-A941-BB20-62B8656F9A4D}"/>
    <dgm:cxn modelId="{A92C8379-7F5F-6540-AA1D-71E3130D3F93}" type="presOf" srcId="{4AEAB81A-8B89-E842-807E-EE50A81DEEDD}" destId="{D11E7915-C1C0-2547-9C50-9D78D659867E}" srcOrd="0" destOrd="0" presId="urn:microsoft.com/office/officeart/2005/8/layout/venn1"/>
    <dgm:cxn modelId="{69BC0E88-57F0-474D-8D95-3C6F4F878B9E}" type="presOf" srcId="{0F0412F1-3903-314A-BF77-CE30921A82EB}" destId="{12A5320D-113A-C346-8A0B-C3DEF56DDBF1}" srcOrd="0" destOrd="0" presId="urn:microsoft.com/office/officeart/2005/8/layout/venn1"/>
    <dgm:cxn modelId="{C2C0AE79-683F-E94F-85CE-5A121019BB55}" type="presOf" srcId="{D6ED4197-D121-A843-95AB-D6DC2886FB33}" destId="{E1DEA1A0-F695-9245-85E3-9D98D44A0F35}" srcOrd="0" destOrd="0" presId="urn:microsoft.com/office/officeart/2005/8/layout/venn1"/>
    <dgm:cxn modelId="{B59E7F44-D5A0-9E4A-944A-C372409BB420}" srcId="{0F0412F1-3903-314A-BF77-CE30921A82EB}" destId="{173E84F8-7D11-2342-A336-0893C8E2D101}" srcOrd="0" destOrd="0" parTransId="{5541C5AF-BB4F-8642-B5DF-968C1F9C9FD3}" sibTransId="{AB1D4EA6-6D89-BB4B-826F-8D34312ECCEA}"/>
    <dgm:cxn modelId="{21762AFB-10E7-7441-A40C-1739683EAC70}" type="presOf" srcId="{BA5A208C-FFB5-A342-B93D-D6BA24C51D1E}" destId="{54CD1F79-75EC-524E-95D2-58434CFAAC20}" srcOrd="0" destOrd="0" presId="urn:microsoft.com/office/officeart/2005/8/layout/venn1"/>
    <dgm:cxn modelId="{CAB79DF1-0DB5-C849-B957-C56189E7D08E}" srcId="{0F0412F1-3903-314A-BF77-CE30921A82EB}" destId="{4AEAB81A-8B89-E842-807E-EE50A81DEEDD}" srcOrd="2" destOrd="0" parTransId="{43937B5F-CB87-6445-B894-935AF114600D}" sibTransId="{04E26105-4E0F-5D45-8929-5D300DA208D0}"/>
    <dgm:cxn modelId="{02CEC431-CF1B-D241-925D-63661EEB427D}" srcId="{0F0412F1-3903-314A-BF77-CE30921A82EB}" destId="{BA5A208C-FFB5-A342-B93D-D6BA24C51D1E}" srcOrd="4" destOrd="0" parTransId="{4717E799-FA6C-E244-AF54-EAAF072BE72C}" sibTransId="{E07F086B-0D9C-E94D-BC6F-01BBA4EBEC93}"/>
    <dgm:cxn modelId="{6D69A482-37AC-1E4A-BB6A-2E965C8FBC18}" srcId="{0F0412F1-3903-314A-BF77-CE30921A82EB}" destId="{7CCF599B-2B12-1E40-802D-DABFB2FF5637}" srcOrd="5" destOrd="0" parTransId="{BF9B7235-D869-D34F-8A01-68FB2EA4AAD5}" sibTransId="{E346FCD3-B422-E94D-9107-F7240DB6AA67}"/>
    <dgm:cxn modelId="{637FAD44-E44A-A149-B73D-779CBB3BADF6}" type="presOf" srcId="{AD34689F-4711-FA44-A129-3EE96BF230CC}" destId="{9532017A-8C27-6541-884A-55556C96E39F}" srcOrd="0" destOrd="0" presId="urn:microsoft.com/office/officeart/2005/8/layout/venn1"/>
    <dgm:cxn modelId="{BD3F59BE-49DA-C74B-BA74-6ED3BF6BC11A}" type="presOf" srcId="{173E84F8-7D11-2342-A336-0893C8E2D101}" destId="{BA1AE019-0515-514C-B619-C6370AA2CBB9}" srcOrd="0" destOrd="0" presId="urn:microsoft.com/office/officeart/2005/8/layout/venn1"/>
    <dgm:cxn modelId="{7E88119B-0417-C547-84BA-51FBC89A38E5}" type="presParOf" srcId="{12A5320D-113A-C346-8A0B-C3DEF56DDBF1}" destId="{5485D125-A314-8045-8E34-0B499B790A8D}" srcOrd="0" destOrd="0" presId="urn:microsoft.com/office/officeart/2005/8/layout/venn1"/>
    <dgm:cxn modelId="{04E86B76-1A6B-7449-B1D7-67665087BB16}" type="presParOf" srcId="{12A5320D-113A-C346-8A0B-C3DEF56DDBF1}" destId="{BA1AE019-0515-514C-B619-C6370AA2CBB9}" srcOrd="1" destOrd="0" presId="urn:microsoft.com/office/officeart/2005/8/layout/venn1"/>
    <dgm:cxn modelId="{3F93DF64-A8AC-C948-B7C1-21B4FC1FAD50}" type="presParOf" srcId="{12A5320D-113A-C346-8A0B-C3DEF56DDBF1}" destId="{1B1EAE5B-6BC8-FF48-9B8F-B05121DCD253}" srcOrd="2" destOrd="0" presId="urn:microsoft.com/office/officeart/2005/8/layout/venn1"/>
    <dgm:cxn modelId="{74BEEAA9-50CA-4449-B66F-A0CC6B6F40B9}" type="presParOf" srcId="{12A5320D-113A-C346-8A0B-C3DEF56DDBF1}" destId="{C210828D-C143-644D-A00E-CB4F974DB35E}" srcOrd="3" destOrd="0" presId="urn:microsoft.com/office/officeart/2005/8/layout/venn1"/>
    <dgm:cxn modelId="{11DCAC20-6599-204A-B1F5-82F66CF12179}" type="presParOf" srcId="{12A5320D-113A-C346-8A0B-C3DEF56DDBF1}" destId="{EA46475A-3044-D346-A4BC-9B6F7D89AF14}" srcOrd="4" destOrd="0" presId="urn:microsoft.com/office/officeart/2005/8/layout/venn1"/>
    <dgm:cxn modelId="{1EC27327-CE91-424C-B846-CEC380282F60}" type="presParOf" srcId="{12A5320D-113A-C346-8A0B-C3DEF56DDBF1}" destId="{D11E7915-C1C0-2547-9C50-9D78D659867E}" srcOrd="5" destOrd="0" presId="urn:microsoft.com/office/officeart/2005/8/layout/venn1"/>
    <dgm:cxn modelId="{A36270CC-3064-034A-8F48-A19ECE6677ED}" type="presParOf" srcId="{12A5320D-113A-C346-8A0B-C3DEF56DDBF1}" destId="{17DF276D-062A-F74C-A2B4-BEA9DF825330}" srcOrd="6" destOrd="0" presId="urn:microsoft.com/office/officeart/2005/8/layout/venn1"/>
    <dgm:cxn modelId="{8D7054CE-BD1F-924C-BFC1-DD1D1A9A792E}" type="presParOf" srcId="{12A5320D-113A-C346-8A0B-C3DEF56DDBF1}" destId="{9532017A-8C27-6541-884A-55556C96E39F}" srcOrd="7" destOrd="0" presId="urn:microsoft.com/office/officeart/2005/8/layout/venn1"/>
    <dgm:cxn modelId="{06122D92-DD00-F642-9394-BE1AEF9E0FA2}" type="presParOf" srcId="{12A5320D-113A-C346-8A0B-C3DEF56DDBF1}" destId="{FBE02E53-FAFF-104A-A047-08A73EB773EF}" srcOrd="8" destOrd="0" presId="urn:microsoft.com/office/officeart/2005/8/layout/venn1"/>
    <dgm:cxn modelId="{D3C8B3E2-01F7-DB43-AA30-133DF9819170}" type="presParOf" srcId="{12A5320D-113A-C346-8A0B-C3DEF56DDBF1}" destId="{54CD1F79-75EC-524E-95D2-58434CFAAC20}" srcOrd="9" destOrd="0" presId="urn:microsoft.com/office/officeart/2005/8/layout/venn1"/>
    <dgm:cxn modelId="{D573564B-6831-3745-B13C-1FF94A29BCEF}" type="presParOf" srcId="{12A5320D-113A-C346-8A0B-C3DEF56DDBF1}" destId="{76108AD6-3C37-C34C-AABD-98482BDBAAF3}" srcOrd="10" destOrd="0" presId="urn:microsoft.com/office/officeart/2005/8/layout/venn1"/>
    <dgm:cxn modelId="{5C9574D7-B0A9-3644-B530-01BA4FE8B596}" type="presParOf" srcId="{12A5320D-113A-C346-8A0B-C3DEF56DDBF1}" destId="{2FAD7470-FB44-914F-ADBA-4F8F3DB012E3}" srcOrd="11" destOrd="0" presId="urn:microsoft.com/office/officeart/2005/8/layout/venn1"/>
    <dgm:cxn modelId="{056083F0-29F2-DC40-8A44-BC68C609038C}" type="presParOf" srcId="{12A5320D-113A-C346-8A0B-C3DEF56DDBF1}" destId="{0DB08AC6-11D3-3C4B-AC08-4053A7D8A909}" srcOrd="12" destOrd="0" presId="urn:microsoft.com/office/officeart/2005/8/layout/venn1"/>
    <dgm:cxn modelId="{4A67A03A-54A9-D747-8D72-0B7320BE72A4}" type="presParOf" srcId="{12A5320D-113A-C346-8A0B-C3DEF56DDBF1}" destId="{E1DEA1A0-F695-9245-85E3-9D98D44A0F35}"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A14D9-5C68-2447-A4EE-F05050C0F7E1}">
      <dsp:nvSpPr>
        <dsp:cNvPr id="0" name=""/>
        <dsp:cNvSpPr/>
      </dsp:nvSpPr>
      <dsp:spPr>
        <a:xfrm>
          <a:off x="927248" y="243175"/>
          <a:ext cx="3249294" cy="112843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E958B-A870-9747-95AF-4D7117E0C596}">
      <dsp:nvSpPr>
        <dsp:cNvPr id="0" name=""/>
        <dsp:cNvSpPr/>
      </dsp:nvSpPr>
      <dsp:spPr>
        <a:xfrm>
          <a:off x="2242079" y="3006335"/>
          <a:ext cx="629708" cy="403013"/>
        </a:xfrm>
        <a:prstGeom prst="downArrow">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 modelId="{43CF4C22-FA68-E743-9005-F1079AAD1AF4}">
      <dsp:nvSpPr>
        <dsp:cNvPr id="0" name=""/>
        <dsp:cNvSpPr/>
      </dsp:nvSpPr>
      <dsp:spPr>
        <a:xfrm>
          <a:off x="877139" y="3487647"/>
          <a:ext cx="3359589" cy="437846"/>
        </a:xfrm>
        <a:prstGeom prst="rect">
          <a:avLst/>
        </a:prstGeom>
        <a:solidFill>
          <a:srgbClr val="60A60E"/>
        </a:solidFill>
        <a:ln w="38100" cmpd="sng">
          <a:solidFill>
            <a:schemeClr val="accent4"/>
          </a:solid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solidFill>
                <a:srgbClr val="FFFFFF"/>
              </a:solidFill>
              <a:effectLst>
                <a:outerShdw blurRad="50800" dist="38100" dir="5400000" algn="t" rotWithShape="0">
                  <a:prstClr val="black">
                    <a:alpha val="40000"/>
                  </a:prstClr>
                </a:outerShdw>
              </a:effectLst>
            </a:rPr>
            <a:t>Selecting the Best Fit</a:t>
          </a:r>
        </a:p>
      </dsp:txBody>
      <dsp:txXfrm>
        <a:off x="877139" y="3487647"/>
        <a:ext cx="3359589" cy="437846"/>
      </dsp:txXfrm>
    </dsp:sp>
    <dsp:sp modelId="{2A33453F-CB10-654A-BF8C-249873D32F18}">
      <dsp:nvSpPr>
        <dsp:cNvPr id="0" name=""/>
        <dsp:cNvSpPr/>
      </dsp:nvSpPr>
      <dsp:spPr>
        <a:xfrm>
          <a:off x="2013222" y="1469361"/>
          <a:ext cx="1133474" cy="113347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38100" cmpd="sng">
          <a:solidFill>
            <a:schemeClr val="accent2"/>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Keeping Them Warm	</a:t>
          </a:r>
        </a:p>
      </dsp:txBody>
      <dsp:txXfrm>
        <a:off x="2179215" y="1635354"/>
        <a:ext cx="801488" cy="801488"/>
      </dsp:txXfrm>
    </dsp:sp>
    <dsp:sp modelId="{C9113060-F363-FA48-8ADF-AD0203BC7DB0}">
      <dsp:nvSpPr>
        <dsp:cNvPr id="0" name=""/>
        <dsp:cNvSpPr/>
      </dsp:nvSpPr>
      <dsp:spPr>
        <a:xfrm>
          <a:off x="1680138" y="237578"/>
          <a:ext cx="1787977" cy="113347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38100" cmpd="sng">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Building &amp; Expanding the Pool</a:t>
          </a:r>
        </a:p>
      </dsp:txBody>
      <dsp:txXfrm>
        <a:off x="1941981" y="403571"/>
        <a:ext cx="1264291" cy="801488"/>
      </dsp:txXfrm>
    </dsp:sp>
    <dsp:sp modelId="{C45CD530-9AE7-CB4E-96E2-F8AA7E5E001E}">
      <dsp:nvSpPr>
        <dsp:cNvPr id="0" name=""/>
        <dsp:cNvSpPr/>
      </dsp:nvSpPr>
      <dsp:spPr>
        <a:xfrm>
          <a:off x="798123" y="0"/>
          <a:ext cx="3526366" cy="2821093"/>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A14D9-5C68-2447-A4EE-F05050C0F7E1}">
      <dsp:nvSpPr>
        <dsp:cNvPr id="0" name=""/>
        <dsp:cNvSpPr/>
      </dsp:nvSpPr>
      <dsp:spPr>
        <a:xfrm>
          <a:off x="927248" y="243175"/>
          <a:ext cx="3249294" cy="112843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E958B-A870-9747-95AF-4D7117E0C596}">
      <dsp:nvSpPr>
        <dsp:cNvPr id="0" name=""/>
        <dsp:cNvSpPr/>
      </dsp:nvSpPr>
      <dsp:spPr>
        <a:xfrm>
          <a:off x="2242079" y="3006335"/>
          <a:ext cx="629708" cy="403013"/>
        </a:xfrm>
        <a:prstGeom prst="downArrow">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 modelId="{43CF4C22-FA68-E743-9005-F1079AAD1AF4}">
      <dsp:nvSpPr>
        <dsp:cNvPr id="0" name=""/>
        <dsp:cNvSpPr/>
      </dsp:nvSpPr>
      <dsp:spPr>
        <a:xfrm>
          <a:off x="877139" y="3487647"/>
          <a:ext cx="3359589" cy="437846"/>
        </a:xfrm>
        <a:prstGeom prst="rect">
          <a:avLst/>
        </a:prstGeom>
        <a:solidFill>
          <a:srgbClr val="60A60E"/>
        </a:solidFill>
        <a:ln w="38100" cmpd="sng">
          <a:solidFill>
            <a:schemeClr val="accent4"/>
          </a:solid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a:solidFill>
                <a:srgbClr val="FFFFFF"/>
              </a:solidFill>
              <a:effectLst>
                <a:outerShdw blurRad="50800" dist="38100" dir="5400000" algn="t" rotWithShape="0">
                  <a:prstClr val="black">
                    <a:alpha val="40000"/>
                  </a:prstClr>
                </a:outerShdw>
              </a:effectLst>
            </a:rPr>
            <a:t>Selecting the Best Fit</a:t>
          </a:r>
        </a:p>
      </dsp:txBody>
      <dsp:txXfrm>
        <a:off x="877139" y="3487647"/>
        <a:ext cx="3359589" cy="437846"/>
      </dsp:txXfrm>
    </dsp:sp>
    <dsp:sp modelId="{2A33453F-CB10-654A-BF8C-249873D32F18}">
      <dsp:nvSpPr>
        <dsp:cNvPr id="0" name=""/>
        <dsp:cNvSpPr/>
      </dsp:nvSpPr>
      <dsp:spPr>
        <a:xfrm>
          <a:off x="2013222" y="1469361"/>
          <a:ext cx="1133474" cy="113347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38100" cmpd="sng">
          <a:solidFill>
            <a:schemeClr val="accent2"/>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Keeping Them Warm	</a:t>
          </a:r>
        </a:p>
      </dsp:txBody>
      <dsp:txXfrm>
        <a:off x="2179215" y="1635354"/>
        <a:ext cx="801488" cy="801488"/>
      </dsp:txXfrm>
    </dsp:sp>
    <dsp:sp modelId="{C9113060-F363-FA48-8ADF-AD0203BC7DB0}">
      <dsp:nvSpPr>
        <dsp:cNvPr id="0" name=""/>
        <dsp:cNvSpPr/>
      </dsp:nvSpPr>
      <dsp:spPr>
        <a:xfrm>
          <a:off x="1680138" y="237578"/>
          <a:ext cx="1787977" cy="113347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38100" cmpd="sng">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Building &amp; Expanding the Pool</a:t>
          </a:r>
        </a:p>
      </dsp:txBody>
      <dsp:txXfrm>
        <a:off x="1941981" y="403571"/>
        <a:ext cx="1264291" cy="801488"/>
      </dsp:txXfrm>
    </dsp:sp>
    <dsp:sp modelId="{C45CD530-9AE7-CB4E-96E2-F8AA7E5E001E}">
      <dsp:nvSpPr>
        <dsp:cNvPr id="0" name=""/>
        <dsp:cNvSpPr/>
      </dsp:nvSpPr>
      <dsp:spPr>
        <a:xfrm>
          <a:off x="798123" y="0"/>
          <a:ext cx="3526366" cy="2821093"/>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D125-A314-8045-8E34-0B499B790A8D}">
      <dsp:nvSpPr>
        <dsp:cNvPr id="0" name=""/>
        <dsp:cNvSpPr/>
      </dsp:nvSpPr>
      <dsp:spPr>
        <a:xfrm>
          <a:off x="3232863" y="1310038"/>
          <a:ext cx="1702152" cy="1702361"/>
        </a:xfrm>
        <a:prstGeom prst="ellipse">
          <a:avLst/>
        </a:prstGeom>
        <a:gradFill rotWithShape="0">
          <a:gsLst>
            <a:gs pos="0">
              <a:schemeClr val="accent2">
                <a:alpha val="50000"/>
                <a:hueOff val="0"/>
                <a:satOff val="0"/>
                <a:lumOff val="0"/>
                <a:alphaOff val="0"/>
                <a:shade val="40000"/>
                <a:alpha val="100000"/>
                <a:satMod val="150000"/>
                <a:lumMod val="100000"/>
              </a:schemeClr>
            </a:gs>
            <a:gs pos="100000">
              <a:schemeClr val="accent2">
                <a:alpha val="50000"/>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BA1AE019-0515-514C-B619-C6370AA2CBB9}">
      <dsp:nvSpPr>
        <dsp:cNvPr id="0" name=""/>
        <dsp:cNvSpPr/>
      </dsp:nvSpPr>
      <dsp:spPr>
        <a:xfrm>
          <a:off x="2437114" y="0"/>
          <a:ext cx="2860939" cy="9691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Turnover Type</a:t>
          </a:r>
        </a:p>
      </dsp:txBody>
      <dsp:txXfrm>
        <a:off x="2437114" y="0"/>
        <a:ext cx="2860939" cy="969114"/>
      </dsp:txXfrm>
    </dsp:sp>
    <dsp:sp modelId="{1B1EAE5B-6BC8-FF48-9B8F-B05121DCD253}">
      <dsp:nvSpPr>
        <dsp:cNvPr id="0" name=""/>
        <dsp:cNvSpPr/>
      </dsp:nvSpPr>
      <dsp:spPr>
        <a:xfrm>
          <a:off x="3732161" y="1550101"/>
          <a:ext cx="1702152" cy="1702361"/>
        </a:xfrm>
        <a:prstGeom prst="ellipse">
          <a:avLst/>
        </a:prstGeom>
        <a:gradFill rotWithShape="0">
          <a:gsLst>
            <a:gs pos="0">
              <a:schemeClr val="accent2">
                <a:alpha val="50000"/>
                <a:hueOff val="1639672"/>
                <a:satOff val="-91"/>
                <a:lumOff val="196"/>
                <a:alphaOff val="0"/>
                <a:shade val="40000"/>
                <a:alpha val="100000"/>
                <a:satMod val="150000"/>
                <a:lumMod val="100000"/>
              </a:schemeClr>
            </a:gs>
            <a:gs pos="100000">
              <a:schemeClr val="accent2">
                <a:alpha val="50000"/>
                <a:hueOff val="1639672"/>
                <a:satOff val="-91"/>
                <a:lumOff val="196"/>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C210828D-C143-644D-A00E-CB4F974DB35E}">
      <dsp:nvSpPr>
        <dsp:cNvPr id="0" name=""/>
        <dsp:cNvSpPr/>
      </dsp:nvSpPr>
      <dsp:spPr>
        <a:xfrm>
          <a:off x="5921355" y="873420"/>
          <a:ext cx="1843998" cy="1148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Diversity</a:t>
          </a:r>
        </a:p>
      </dsp:txBody>
      <dsp:txXfrm>
        <a:off x="5921355" y="873420"/>
        <a:ext cx="1843998" cy="1148128"/>
      </dsp:txXfrm>
    </dsp:sp>
    <dsp:sp modelId="{EA46475A-3044-D346-A4BC-9B6F7D89AF14}">
      <dsp:nvSpPr>
        <dsp:cNvPr id="0" name=""/>
        <dsp:cNvSpPr/>
      </dsp:nvSpPr>
      <dsp:spPr>
        <a:xfrm>
          <a:off x="3854858" y="2090243"/>
          <a:ext cx="1702152" cy="1702361"/>
        </a:xfrm>
        <a:prstGeom prst="ellipse">
          <a:avLst/>
        </a:prstGeom>
        <a:gradFill rotWithShape="0">
          <a:gsLst>
            <a:gs pos="0">
              <a:schemeClr val="accent2">
                <a:alpha val="50000"/>
                <a:hueOff val="3279343"/>
                <a:satOff val="-183"/>
                <a:lumOff val="392"/>
                <a:alphaOff val="0"/>
                <a:shade val="40000"/>
                <a:alpha val="100000"/>
                <a:satMod val="150000"/>
                <a:lumMod val="100000"/>
              </a:schemeClr>
            </a:gs>
            <a:gs pos="100000">
              <a:schemeClr val="accent2">
                <a:alpha val="50000"/>
                <a:hueOff val="3279343"/>
                <a:satOff val="-183"/>
                <a:lumOff val="392"/>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D11E7915-C1C0-2547-9C50-9D78D659867E}">
      <dsp:nvSpPr>
        <dsp:cNvPr id="0" name=""/>
        <dsp:cNvSpPr/>
      </dsp:nvSpPr>
      <dsp:spPr>
        <a:xfrm>
          <a:off x="5853619" y="2023092"/>
          <a:ext cx="1808537" cy="122641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Gender</a:t>
          </a:r>
        </a:p>
      </dsp:txBody>
      <dsp:txXfrm>
        <a:off x="5853619" y="2023092"/>
        <a:ext cx="1808537" cy="1226410"/>
      </dsp:txXfrm>
    </dsp:sp>
    <dsp:sp modelId="{17DF276D-062A-F74C-A2B4-BEA9DF825330}">
      <dsp:nvSpPr>
        <dsp:cNvPr id="0" name=""/>
        <dsp:cNvSpPr/>
      </dsp:nvSpPr>
      <dsp:spPr>
        <a:xfrm>
          <a:off x="3509463" y="2523401"/>
          <a:ext cx="1702152" cy="1702361"/>
        </a:xfrm>
        <a:prstGeom prst="ellipse">
          <a:avLst/>
        </a:prstGeom>
        <a:gradFill rotWithShape="0">
          <a:gsLst>
            <a:gs pos="0">
              <a:schemeClr val="accent2">
                <a:alpha val="50000"/>
                <a:hueOff val="4919015"/>
                <a:satOff val="-274"/>
                <a:lumOff val="588"/>
                <a:alphaOff val="0"/>
                <a:shade val="40000"/>
                <a:alpha val="100000"/>
                <a:satMod val="150000"/>
                <a:lumMod val="100000"/>
              </a:schemeClr>
            </a:gs>
            <a:gs pos="100000">
              <a:schemeClr val="accent2">
                <a:alpha val="50000"/>
                <a:hueOff val="4919015"/>
                <a:satOff val="-274"/>
                <a:lumOff val="588"/>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9532017A-8C27-6541-884A-55556C96E39F}">
      <dsp:nvSpPr>
        <dsp:cNvPr id="0" name=""/>
        <dsp:cNvSpPr/>
      </dsp:nvSpPr>
      <dsp:spPr>
        <a:xfrm>
          <a:off x="5814970" y="3568634"/>
          <a:ext cx="1950383" cy="11220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Experience</a:t>
          </a:r>
        </a:p>
      </dsp:txBody>
      <dsp:txXfrm>
        <a:off x="5814970" y="3568634"/>
        <a:ext cx="1950383" cy="1122034"/>
      </dsp:txXfrm>
    </dsp:sp>
    <dsp:sp modelId="{FBE02E53-FAFF-104A-A047-08A73EB773EF}">
      <dsp:nvSpPr>
        <dsp:cNvPr id="0" name=""/>
        <dsp:cNvSpPr/>
      </dsp:nvSpPr>
      <dsp:spPr>
        <a:xfrm>
          <a:off x="2956263" y="2523401"/>
          <a:ext cx="1702152" cy="1702361"/>
        </a:xfrm>
        <a:prstGeom prst="ellipse">
          <a:avLst/>
        </a:prstGeom>
        <a:gradFill rotWithShape="0">
          <a:gsLst>
            <a:gs pos="0">
              <a:schemeClr val="accent2">
                <a:alpha val="50000"/>
                <a:hueOff val="6558687"/>
                <a:satOff val="-365"/>
                <a:lumOff val="784"/>
                <a:alphaOff val="0"/>
                <a:shade val="40000"/>
                <a:alpha val="100000"/>
                <a:satMod val="150000"/>
                <a:lumMod val="100000"/>
              </a:schemeClr>
            </a:gs>
            <a:gs pos="100000">
              <a:schemeClr val="accent2">
                <a:alpha val="50000"/>
                <a:hueOff val="6558687"/>
                <a:satOff val="-365"/>
                <a:lumOff val="784"/>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54CD1F79-75EC-524E-95D2-58434CFAAC20}">
      <dsp:nvSpPr>
        <dsp:cNvPr id="0" name=""/>
        <dsp:cNvSpPr/>
      </dsp:nvSpPr>
      <dsp:spPr>
        <a:xfrm>
          <a:off x="636161" y="3579809"/>
          <a:ext cx="2598515" cy="11220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Generation</a:t>
          </a:r>
        </a:p>
      </dsp:txBody>
      <dsp:txXfrm>
        <a:off x="636161" y="3579809"/>
        <a:ext cx="2598515" cy="1122034"/>
      </dsp:txXfrm>
    </dsp:sp>
    <dsp:sp modelId="{76108AD6-3C37-C34C-AABD-98482BDBAAF3}">
      <dsp:nvSpPr>
        <dsp:cNvPr id="0" name=""/>
        <dsp:cNvSpPr/>
      </dsp:nvSpPr>
      <dsp:spPr>
        <a:xfrm>
          <a:off x="2610868" y="2090243"/>
          <a:ext cx="1702152" cy="1702361"/>
        </a:xfrm>
        <a:prstGeom prst="ellipse">
          <a:avLst/>
        </a:prstGeom>
        <a:gradFill rotWithShape="0">
          <a:gsLst>
            <a:gs pos="0">
              <a:schemeClr val="accent2">
                <a:alpha val="50000"/>
                <a:hueOff val="8198358"/>
                <a:satOff val="-457"/>
                <a:lumOff val="980"/>
                <a:alphaOff val="0"/>
                <a:shade val="40000"/>
                <a:alpha val="100000"/>
                <a:satMod val="150000"/>
                <a:lumMod val="100000"/>
              </a:schemeClr>
            </a:gs>
            <a:gs pos="100000">
              <a:schemeClr val="accent2">
                <a:alpha val="50000"/>
                <a:hueOff val="8198358"/>
                <a:satOff val="-457"/>
                <a:lumOff val="98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2FAD7470-FB44-914F-ADBA-4F8F3DB012E3}">
      <dsp:nvSpPr>
        <dsp:cNvPr id="0" name=""/>
        <dsp:cNvSpPr/>
      </dsp:nvSpPr>
      <dsp:spPr>
        <a:xfrm>
          <a:off x="103197" y="2159235"/>
          <a:ext cx="2613589" cy="122641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School Type</a:t>
          </a:r>
        </a:p>
      </dsp:txBody>
      <dsp:txXfrm>
        <a:off x="103197" y="2159235"/>
        <a:ext cx="2613589" cy="1226410"/>
      </dsp:txXfrm>
    </dsp:sp>
    <dsp:sp modelId="{0DB08AC6-11D3-3C4B-AC08-4053A7D8A909}">
      <dsp:nvSpPr>
        <dsp:cNvPr id="0" name=""/>
        <dsp:cNvSpPr/>
      </dsp:nvSpPr>
      <dsp:spPr>
        <a:xfrm>
          <a:off x="2733565" y="1550101"/>
          <a:ext cx="1702152" cy="1702361"/>
        </a:xfrm>
        <a:prstGeom prst="ellipse">
          <a:avLst/>
        </a:prstGeom>
        <a:gradFill rotWithShape="0">
          <a:gsLst>
            <a:gs pos="0">
              <a:schemeClr val="accent2">
                <a:alpha val="50000"/>
                <a:hueOff val="9838030"/>
                <a:satOff val="-548"/>
                <a:lumOff val="1176"/>
                <a:alphaOff val="0"/>
                <a:shade val="40000"/>
                <a:alpha val="100000"/>
                <a:satMod val="150000"/>
                <a:lumMod val="100000"/>
              </a:schemeClr>
            </a:gs>
            <a:gs pos="100000">
              <a:schemeClr val="accent2">
                <a:alpha val="50000"/>
                <a:hueOff val="9838030"/>
                <a:satOff val="-548"/>
                <a:lumOff val="1176"/>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tx1"/>
        </a:fontRef>
      </dsp:style>
    </dsp:sp>
    <dsp:sp modelId="{E1DEA1A0-F695-9245-85E3-9D98D44A0F35}">
      <dsp:nvSpPr>
        <dsp:cNvPr id="0" name=""/>
        <dsp:cNvSpPr/>
      </dsp:nvSpPr>
      <dsp:spPr>
        <a:xfrm>
          <a:off x="418210" y="873420"/>
          <a:ext cx="1843998" cy="1148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a:solidFill>
                <a:schemeClr val="tx1">
                  <a:lumMod val="65000"/>
                  <a:lumOff val="35000"/>
                </a:schemeClr>
              </a:solidFill>
            </a:rPr>
            <a:t>On-ramp</a:t>
          </a:r>
        </a:p>
      </dsp:txBody>
      <dsp:txXfrm>
        <a:off x="418210" y="873420"/>
        <a:ext cx="1843998" cy="1148128"/>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6.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672155" y="8686800"/>
            <a:ext cx="3509433" cy="457200"/>
          </a:xfrm>
          <a:prstGeom prst="rect">
            <a:avLst/>
          </a:prstGeom>
        </p:spPr>
        <p:txBody>
          <a:bodyPr vert="horz" lIns="91440" tIns="45720" rIns="91440" bIns="45720" rtlCol="0" anchor="b"/>
          <a:lstStyle>
            <a:lvl1pPr algn="l">
              <a:defRPr sz="1200"/>
            </a:lvl1pPr>
          </a:lstStyle>
          <a:p>
            <a:pPr algn="ctr"/>
            <a:r>
              <a:rPr lang="en-US" sz="1100" dirty="0"/>
              <a:t>USHCA PPM 2015</a:t>
            </a:r>
            <a:endParaRPr lang="es-CO" sz="1100" dirty="0"/>
          </a:p>
        </p:txBody>
      </p:sp>
      <p:sp>
        <p:nvSpPr>
          <p:cNvPr id="5" name="Slide Number Placeholder 4"/>
          <p:cNvSpPr>
            <a:spLocks noGrp="1"/>
          </p:cNvSpPr>
          <p:nvPr>
            <p:ph type="sldNum" sz="quarter" idx="3"/>
          </p:nvPr>
        </p:nvSpPr>
        <p:spPr>
          <a:xfrm>
            <a:off x="6409267" y="8685213"/>
            <a:ext cx="447146" cy="457200"/>
          </a:xfrm>
          <a:prstGeom prst="rect">
            <a:avLst/>
          </a:prstGeom>
        </p:spPr>
        <p:txBody>
          <a:bodyPr vert="horz" lIns="91440" tIns="45720" rIns="91440" bIns="45720" rtlCol="0" anchor="b"/>
          <a:lstStyle>
            <a:lvl1pPr algn="r">
              <a:defRPr sz="1200"/>
            </a:lvl1pPr>
          </a:lstStyle>
          <a:p>
            <a:fld id="{344F1DD3-47F1-B941-81D7-AED55F6C63F8}" type="slidenum">
              <a:rPr lang="en-US" sz="1100" smtClean="0"/>
              <a:pPr/>
              <a:t>‹#›</a:t>
            </a:fld>
            <a:endParaRPr lang="en-US" sz="1100" dirty="0"/>
          </a:p>
        </p:txBody>
      </p:sp>
      <p:pic>
        <p:nvPicPr>
          <p:cNvPr id="7" name="Picture 6" descr="LogoUSHCAColo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1" y="8441018"/>
            <a:ext cx="1066800" cy="631016"/>
          </a:xfrm>
          <a:prstGeom prst="rect">
            <a:avLst/>
          </a:prstGeom>
          <a:noFill/>
          <a:effectLst/>
        </p:spPr>
      </p:pic>
    </p:spTree>
    <p:extLst>
      <p:ext uri="{BB962C8B-B14F-4D97-AF65-F5344CB8AC3E}">
        <p14:creationId xmlns:p14="http://schemas.microsoft.com/office/powerpoint/2010/main" val="6670304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780219" y="8842107"/>
            <a:ext cx="3664540" cy="281073"/>
          </a:xfrm>
          <a:prstGeom prst="rect">
            <a:avLst/>
          </a:prstGeom>
        </p:spPr>
        <p:txBody>
          <a:bodyPr vert="horz" lIns="91440" tIns="45720" rIns="91440" bIns="45720" rtlCol="0" anchor="b"/>
          <a:lstStyle>
            <a:lvl1pPr algn="ctr">
              <a:defRPr sz="1100"/>
            </a:lvl1pPr>
          </a:lstStyle>
          <a:p>
            <a:r>
              <a:rPr lang="en-US" dirty="0"/>
              <a:t>USHCA PPM 2015</a:t>
            </a:r>
            <a:endParaRPr lang="es-CO" dirty="0"/>
          </a:p>
        </p:txBody>
      </p:sp>
      <p:sp>
        <p:nvSpPr>
          <p:cNvPr id="7" name="Slide Number Placeholder 6"/>
          <p:cNvSpPr>
            <a:spLocks noGrp="1"/>
          </p:cNvSpPr>
          <p:nvPr>
            <p:ph type="sldNum" sz="quarter" idx="5"/>
          </p:nvPr>
        </p:nvSpPr>
        <p:spPr>
          <a:xfrm>
            <a:off x="6360893" y="8685213"/>
            <a:ext cx="495520" cy="457200"/>
          </a:xfrm>
          <a:prstGeom prst="rect">
            <a:avLst/>
          </a:prstGeom>
        </p:spPr>
        <p:txBody>
          <a:bodyPr vert="horz" lIns="91440" tIns="45720" rIns="91440" bIns="45720" rtlCol="0" anchor="b"/>
          <a:lstStyle>
            <a:lvl1pPr algn="r">
              <a:defRPr sz="1200"/>
            </a:lvl1pPr>
          </a:lstStyle>
          <a:p>
            <a:fld id="{123721E5-7362-4F8A-A170-2635517485E5}" type="slidenum">
              <a:rPr lang="en-US" smtClean="0"/>
              <a:pPr/>
              <a:t>‹#›</a:t>
            </a:fld>
            <a:endParaRPr lang="en-US" dirty="0"/>
          </a:p>
        </p:txBody>
      </p:sp>
      <p:pic>
        <p:nvPicPr>
          <p:cNvPr id="9" name="Picture 8" descr="LogoUSHCACol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85" y="8224433"/>
            <a:ext cx="1409700" cy="833842"/>
          </a:xfrm>
          <a:prstGeom prst="rect">
            <a:avLst/>
          </a:prstGeom>
          <a:noFill/>
          <a:effectLst/>
        </p:spPr>
      </p:pic>
    </p:spTree>
    <p:extLst>
      <p:ext uri="{BB962C8B-B14F-4D97-AF65-F5344CB8AC3E}">
        <p14:creationId xmlns:p14="http://schemas.microsoft.com/office/powerpoint/2010/main" val="1868480668"/>
      </p:ext>
    </p:extLst>
  </p:cSld>
  <p:clrMap bg1="lt1" tx1="dk1" bg2="lt2" tx2="dk2" accent1="accent1" accent2="accent2" accent3="accent3" accent4="accent4" accent5="accent5" accent6="accent6" hlink="hlink" folHlink="folHlink"/>
  <p:hf hdr="0" ftr="0" dt="0"/>
  <p:notesStyle>
    <a:lvl1pPr marL="0" algn="l" defTabSz="914298" rtl="0" eaLnBrk="1" latinLnBrk="0" hangingPunct="1">
      <a:defRPr sz="1200" kern="1200">
        <a:solidFill>
          <a:schemeClr val="tx1"/>
        </a:solidFill>
        <a:latin typeface="+mn-lt"/>
        <a:ea typeface="+mn-ea"/>
        <a:cs typeface="+mn-cs"/>
      </a:defRPr>
    </a:lvl1pPr>
    <a:lvl2pPr marL="457149" algn="l" defTabSz="914298" rtl="0" eaLnBrk="1" latinLnBrk="0" hangingPunct="1">
      <a:defRPr sz="1200" kern="1200">
        <a:solidFill>
          <a:schemeClr val="tx1"/>
        </a:solidFill>
        <a:latin typeface="+mn-lt"/>
        <a:ea typeface="+mn-ea"/>
        <a:cs typeface="+mn-cs"/>
      </a:defRPr>
    </a:lvl2pPr>
    <a:lvl3pPr marL="914298" algn="l" defTabSz="914298" rtl="0" eaLnBrk="1" latinLnBrk="0" hangingPunct="1">
      <a:defRPr sz="1200" kern="1200">
        <a:solidFill>
          <a:schemeClr val="tx1"/>
        </a:solidFill>
        <a:latin typeface="+mn-lt"/>
        <a:ea typeface="+mn-ea"/>
        <a:cs typeface="+mn-cs"/>
      </a:defRPr>
    </a:lvl3pPr>
    <a:lvl4pPr marL="1371448" algn="l" defTabSz="914298" rtl="0" eaLnBrk="1" latinLnBrk="0" hangingPunct="1">
      <a:defRPr sz="1200" kern="1200">
        <a:solidFill>
          <a:schemeClr val="tx1"/>
        </a:solidFill>
        <a:latin typeface="+mn-lt"/>
        <a:ea typeface="+mn-ea"/>
        <a:cs typeface="+mn-cs"/>
      </a:defRPr>
    </a:lvl4pPr>
    <a:lvl5pPr marL="1828597" algn="l" defTabSz="914298" rtl="0" eaLnBrk="1" latinLnBrk="0" hangingPunct="1">
      <a:defRPr sz="1200" kern="1200">
        <a:solidFill>
          <a:schemeClr val="tx1"/>
        </a:solidFill>
        <a:latin typeface="+mn-lt"/>
        <a:ea typeface="+mn-ea"/>
        <a:cs typeface="+mn-cs"/>
      </a:defRPr>
    </a:lvl5pPr>
    <a:lvl6pPr marL="2285746" algn="l" defTabSz="914298" rtl="0" eaLnBrk="1" latinLnBrk="0" hangingPunct="1">
      <a:defRPr sz="1200" kern="1200">
        <a:solidFill>
          <a:schemeClr val="tx1"/>
        </a:solidFill>
        <a:latin typeface="+mn-lt"/>
        <a:ea typeface="+mn-ea"/>
        <a:cs typeface="+mn-cs"/>
      </a:defRPr>
    </a:lvl6pPr>
    <a:lvl7pPr marL="2742895" algn="l" defTabSz="914298" rtl="0" eaLnBrk="1" latinLnBrk="0" hangingPunct="1">
      <a:defRPr sz="1200" kern="1200">
        <a:solidFill>
          <a:schemeClr val="tx1"/>
        </a:solidFill>
        <a:latin typeface="+mn-lt"/>
        <a:ea typeface="+mn-ea"/>
        <a:cs typeface="+mn-cs"/>
      </a:defRPr>
    </a:lvl7pPr>
    <a:lvl8pPr marL="3200044" algn="l" defTabSz="914298" rtl="0" eaLnBrk="1" latinLnBrk="0" hangingPunct="1">
      <a:defRPr sz="1200" kern="1200">
        <a:solidFill>
          <a:schemeClr val="tx1"/>
        </a:solidFill>
        <a:latin typeface="+mn-lt"/>
        <a:ea typeface="+mn-ea"/>
        <a:cs typeface="+mn-cs"/>
      </a:defRPr>
    </a:lvl8pPr>
    <a:lvl9pPr marL="3657193" algn="l" defTabSz="9142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hebalancecareers.com/the-high-cost-of-high-employee-turnover-2276010" TargetMode="External"/><Relationship Id="rId4" Type="http://schemas.openxmlformats.org/officeDocument/2006/relationships/hyperlink" Target="https://bonus.ly/cost-of-employee-turnover-calculator"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s://www.inc.com/peter-economy/19-interesting-hiring-statistics-you-should-know.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 Id="rId3" Type="http://schemas.openxmlformats.org/officeDocument/2006/relationships/hyperlink" Target="http://www.americanprogress.org/issues/2008/10/teacher_absence.html"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 Id="rId3" Type="http://schemas.openxmlformats.org/officeDocument/2006/relationships/hyperlink" Target="https://www.edsurge.com/news/2017-07-20-how-many-times-will-people-change-jobs-the-myth-of-the-endlessly-job-hopping-millennia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544522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Ask all – who is your key customer – your key human capital manager?</a:t>
            </a:r>
          </a:p>
        </p:txBody>
      </p:sp>
      <p:sp>
        <p:nvSpPr>
          <p:cNvPr id="4" name="Slide Number Placeholder 3"/>
          <p:cNvSpPr>
            <a:spLocks noGrp="1"/>
          </p:cNvSpPr>
          <p:nvPr>
            <p:ph type="sldNum" sz="quarter" idx="10"/>
          </p:nvPr>
        </p:nvSpPr>
        <p:spPr/>
        <p:txBody>
          <a:bodyPr/>
          <a:lstStyle/>
          <a:p>
            <a:fld id="{123721E5-7362-4F8A-A170-2635517485E5}" type="slidenum">
              <a:rPr lang="en-US" smtClean="0"/>
              <a:pPr/>
              <a:t>15</a:t>
            </a:fld>
            <a:endParaRPr lang="en-US" dirty="0"/>
          </a:p>
        </p:txBody>
      </p:sp>
    </p:spTree>
    <p:extLst>
      <p:ext uri="{BB962C8B-B14F-4D97-AF65-F5344CB8AC3E}">
        <p14:creationId xmlns:p14="http://schemas.microsoft.com/office/powerpoint/2010/main" val="246421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 xmlns:a16="http://schemas.microsoft.com/office/drawing/2014/main" id="{398359E5-89F5-E743-9101-BC6465B39923}"/>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a:extLst>
              <a:ext uri="{FF2B5EF4-FFF2-40B4-BE49-F238E27FC236}">
                <a16:creationId xmlns="" xmlns:a16="http://schemas.microsoft.com/office/drawing/2014/main" id="{83E5BCB8-1F80-D640-8FE7-DE8C8C75B72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a:t>Betsy</a:t>
            </a:r>
          </a:p>
        </p:txBody>
      </p:sp>
      <p:sp>
        <p:nvSpPr>
          <p:cNvPr id="54276" name="Slide Number Placeholder 4">
            <a:extLst>
              <a:ext uri="{FF2B5EF4-FFF2-40B4-BE49-F238E27FC236}">
                <a16:creationId xmlns="" xmlns:a16="http://schemas.microsoft.com/office/drawing/2014/main" id="{75903C20-BADD-5B4D-95AE-E97D61E163F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60DBDB-0360-044C-93C6-7833C39A0B4F}"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148529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Betsy</a:t>
            </a:r>
          </a:p>
          <a:p>
            <a:r>
              <a:rPr lang="en-US" sz="1200" b="0" i="0" kern="1200" dirty="0">
                <a:solidFill>
                  <a:schemeClr val="tx1"/>
                </a:solidFill>
                <a:effectLst/>
                <a:latin typeface="+mn-lt"/>
                <a:ea typeface="+mn-ea"/>
                <a:cs typeface="+mn-cs"/>
              </a:rPr>
              <a:t>Have them assess at their table with a partner</a:t>
            </a: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17</a:t>
            </a:fld>
            <a:endParaRPr lang="en-US" dirty="0"/>
          </a:p>
        </p:txBody>
      </p:sp>
    </p:spTree>
    <p:extLst>
      <p:ext uri="{BB962C8B-B14F-4D97-AF65-F5344CB8AC3E}">
        <p14:creationId xmlns:p14="http://schemas.microsoft.com/office/powerpoint/2010/main" val="62288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Betsy</a:t>
            </a:r>
          </a:p>
          <a:p>
            <a:r>
              <a:rPr lang="en-US" sz="1200" b="0" i="0" kern="1200" dirty="0">
                <a:solidFill>
                  <a:schemeClr val="tx1"/>
                </a:solidFill>
                <a:effectLst/>
                <a:latin typeface="+mn-lt"/>
                <a:ea typeface="+mn-ea"/>
                <a:cs typeface="+mn-cs"/>
              </a:rPr>
              <a:t>Have them assess at their table with a partner.  If there is time, ask the group for particularly strong practices to share.</a:t>
            </a: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18</a:t>
            </a:fld>
            <a:endParaRPr lang="en-US" dirty="0"/>
          </a:p>
        </p:txBody>
      </p:sp>
    </p:spTree>
    <p:extLst>
      <p:ext uri="{BB962C8B-B14F-4D97-AF65-F5344CB8AC3E}">
        <p14:creationId xmlns:p14="http://schemas.microsoft.com/office/powerpoint/2010/main" val="195564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19</a:t>
            </a:fld>
            <a:endParaRPr lang="en-US" dirty="0"/>
          </a:p>
        </p:txBody>
      </p:sp>
    </p:spTree>
    <p:extLst>
      <p:ext uri="{BB962C8B-B14F-4D97-AF65-F5344CB8AC3E}">
        <p14:creationId xmlns:p14="http://schemas.microsoft.com/office/powerpoint/2010/main" val="125361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or Not</a:t>
            </a: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23</a:t>
            </a:fld>
            <a:endParaRPr lang="en-US" dirty="0"/>
          </a:p>
        </p:txBody>
      </p:sp>
    </p:spTree>
    <p:extLst>
      <p:ext uri="{BB962C8B-B14F-4D97-AF65-F5344CB8AC3E}">
        <p14:creationId xmlns:p14="http://schemas.microsoft.com/office/powerpoint/2010/main" val="304469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4097" y="4343400"/>
            <a:ext cx="6350386" cy="4077936"/>
          </a:xfrm>
        </p:spPr>
        <p:txBody>
          <a:bodyPr>
            <a:normAutofit/>
          </a:bodyPr>
          <a:lstStyle/>
          <a:p>
            <a:pPr marL="0" indent="0">
              <a:buFont typeface="Arial"/>
              <a:buNone/>
            </a:pPr>
            <a:r>
              <a:rPr lang="en-US" baseline="0" dirty="0" smtClean="0"/>
              <a:t>Betsy</a:t>
            </a:r>
          </a:p>
        </p:txBody>
      </p:sp>
      <p:sp>
        <p:nvSpPr>
          <p:cNvPr id="5" name="Slide Number Placeholder 4"/>
          <p:cNvSpPr>
            <a:spLocks noGrp="1"/>
          </p:cNvSpPr>
          <p:nvPr>
            <p:ph type="sldNum" sz="quarter" idx="11"/>
          </p:nvPr>
        </p:nvSpPr>
        <p:spPr/>
        <p:txBody>
          <a:bodyPr/>
          <a:lstStyle/>
          <a:p>
            <a:fld id="{123721E5-7362-4F8A-A170-2635517485E5}" type="slidenum">
              <a:rPr lang="en-US" smtClean="0"/>
              <a:pPr/>
              <a:t>24</a:t>
            </a:fld>
            <a:endParaRPr lang="en-US" dirty="0"/>
          </a:p>
        </p:txBody>
      </p:sp>
    </p:spTree>
    <p:extLst>
      <p:ext uri="{BB962C8B-B14F-4D97-AF65-F5344CB8AC3E}">
        <p14:creationId xmlns:p14="http://schemas.microsoft.com/office/powerpoint/2010/main" val="121345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123721E5-7362-4F8A-A170-2635517485E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72446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or Not</a:t>
            </a: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26</a:t>
            </a:fld>
            <a:endParaRPr lang="en-US" dirty="0"/>
          </a:p>
        </p:txBody>
      </p:sp>
    </p:spTree>
    <p:extLst>
      <p:ext uri="{BB962C8B-B14F-4D97-AF65-F5344CB8AC3E}">
        <p14:creationId xmlns:p14="http://schemas.microsoft.com/office/powerpoint/2010/main" val="731899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or Not</a:t>
            </a: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27</a:t>
            </a:fld>
            <a:endParaRPr lang="en-US" dirty="0"/>
          </a:p>
        </p:txBody>
      </p:sp>
    </p:spTree>
    <p:extLst>
      <p:ext uri="{BB962C8B-B14F-4D97-AF65-F5344CB8AC3E}">
        <p14:creationId xmlns:p14="http://schemas.microsoft.com/office/powerpoint/2010/main" val="109199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Betsy</a:t>
            </a: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2</a:t>
            </a:fld>
            <a:endParaRPr lang="en-US" dirty="0"/>
          </a:p>
        </p:txBody>
      </p:sp>
    </p:spTree>
    <p:extLst>
      <p:ext uri="{BB962C8B-B14F-4D97-AF65-F5344CB8AC3E}">
        <p14:creationId xmlns:p14="http://schemas.microsoft.com/office/powerpoint/2010/main" val="30050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10"/>
          </p:nvPr>
        </p:nvSpPr>
        <p:spPr/>
        <p:txBody>
          <a:bodyPr/>
          <a:lstStyle/>
          <a:p>
            <a:fld id="{123721E5-7362-4F8A-A170-2635517485E5}" type="slidenum">
              <a:rPr lang="en-US" smtClean="0"/>
              <a:pPr/>
              <a:t>29</a:t>
            </a:fld>
            <a:endParaRPr lang="en-US" dirty="0"/>
          </a:p>
        </p:txBody>
      </p:sp>
    </p:spTree>
    <p:extLst>
      <p:ext uri="{BB962C8B-B14F-4D97-AF65-F5344CB8AC3E}">
        <p14:creationId xmlns:p14="http://schemas.microsoft.com/office/powerpoint/2010/main" val="152955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32</a:t>
            </a:fld>
            <a:endParaRPr lang="en-US" dirty="0"/>
          </a:p>
        </p:txBody>
      </p:sp>
    </p:spTree>
    <p:extLst>
      <p:ext uri="{BB962C8B-B14F-4D97-AF65-F5344CB8AC3E}">
        <p14:creationId xmlns:p14="http://schemas.microsoft.com/office/powerpoint/2010/main" val="1901176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Darlene</a:t>
            </a:r>
          </a:p>
        </p:txBody>
      </p:sp>
      <p:sp>
        <p:nvSpPr>
          <p:cNvPr id="4" name="Slide Number Placeholder 3"/>
          <p:cNvSpPr>
            <a:spLocks noGrp="1"/>
          </p:cNvSpPr>
          <p:nvPr>
            <p:ph type="sldNum" sz="quarter" idx="10"/>
          </p:nvPr>
        </p:nvSpPr>
        <p:spPr/>
        <p:txBody>
          <a:bodyPr/>
          <a:lstStyle/>
          <a:p>
            <a:fld id="{123721E5-7362-4F8A-A170-2635517485E5}" type="slidenum">
              <a:rPr lang="en-US" smtClean="0"/>
              <a:pPr/>
              <a:t>34</a:t>
            </a:fld>
            <a:endParaRPr lang="en-US" dirty="0"/>
          </a:p>
        </p:txBody>
      </p:sp>
    </p:spTree>
    <p:extLst>
      <p:ext uri="{BB962C8B-B14F-4D97-AF65-F5344CB8AC3E}">
        <p14:creationId xmlns:p14="http://schemas.microsoft.com/office/powerpoint/2010/main" val="115790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s-CO" dirty="0"/>
              <a:t>HR and line managers share responsibility for retention.</a:t>
            </a:r>
          </a:p>
        </p:txBody>
      </p:sp>
      <p:sp>
        <p:nvSpPr>
          <p:cNvPr id="4" name="Slide Number Placeholder 3"/>
          <p:cNvSpPr>
            <a:spLocks noGrp="1"/>
          </p:cNvSpPr>
          <p:nvPr>
            <p:ph type="sldNum" sz="quarter" idx="10"/>
          </p:nvPr>
        </p:nvSpPr>
        <p:spPr/>
        <p:txBody>
          <a:bodyPr/>
          <a:lstStyle/>
          <a:p>
            <a:fld id="{123721E5-7362-4F8A-A170-2635517485E5}" type="slidenum">
              <a:rPr lang="en-US" smtClean="0"/>
              <a:pPr/>
              <a:t>35</a:t>
            </a:fld>
            <a:endParaRPr lang="en-US"/>
          </a:p>
        </p:txBody>
      </p:sp>
    </p:spTree>
    <p:extLst>
      <p:ext uri="{BB962C8B-B14F-4D97-AF65-F5344CB8AC3E}">
        <p14:creationId xmlns:p14="http://schemas.microsoft.com/office/powerpoint/2010/main" val="34044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37</a:t>
            </a:fld>
            <a:endParaRPr lang="en-US"/>
          </a:p>
        </p:txBody>
      </p:sp>
    </p:spTree>
    <p:extLst>
      <p:ext uri="{BB962C8B-B14F-4D97-AF65-F5344CB8AC3E}">
        <p14:creationId xmlns:p14="http://schemas.microsoft.com/office/powerpoint/2010/main" val="339223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Reactive vs. proactive</a:t>
            </a:r>
          </a:p>
        </p:txBody>
      </p:sp>
      <p:sp>
        <p:nvSpPr>
          <p:cNvPr id="4" name="Slide Number Placeholder 3"/>
          <p:cNvSpPr>
            <a:spLocks noGrp="1"/>
          </p:cNvSpPr>
          <p:nvPr>
            <p:ph type="sldNum" sz="quarter" idx="10"/>
          </p:nvPr>
        </p:nvSpPr>
        <p:spPr/>
        <p:txBody>
          <a:bodyPr/>
          <a:lstStyle/>
          <a:p>
            <a:fld id="{123721E5-7362-4F8A-A170-2635517485E5}" type="slidenum">
              <a:rPr lang="en-US" smtClean="0"/>
              <a:pPr/>
              <a:t>38</a:t>
            </a:fld>
            <a:endParaRPr lang="en-US" dirty="0"/>
          </a:p>
        </p:txBody>
      </p:sp>
    </p:spTree>
    <p:extLst>
      <p:ext uri="{BB962C8B-B14F-4D97-AF65-F5344CB8AC3E}">
        <p14:creationId xmlns:p14="http://schemas.microsoft.com/office/powerpoint/2010/main" val="1202573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40</a:t>
            </a:fld>
            <a:endParaRPr lang="en-US"/>
          </a:p>
        </p:txBody>
      </p:sp>
    </p:spTree>
    <p:extLst>
      <p:ext uri="{BB962C8B-B14F-4D97-AF65-F5344CB8AC3E}">
        <p14:creationId xmlns:p14="http://schemas.microsoft.com/office/powerpoint/2010/main" val="2274433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Turnover can be good or bad</a:t>
            </a:r>
          </a:p>
        </p:txBody>
      </p:sp>
      <p:sp>
        <p:nvSpPr>
          <p:cNvPr id="4" name="Slide Number Placeholder 3"/>
          <p:cNvSpPr>
            <a:spLocks noGrp="1"/>
          </p:cNvSpPr>
          <p:nvPr>
            <p:ph type="sldNum" sz="quarter" idx="10"/>
          </p:nvPr>
        </p:nvSpPr>
        <p:spPr/>
        <p:txBody>
          <a:bodyPr/>
          <a:lstStyle/>
          <a:p>
            <a:fld id="{123721E5-7362-4F8A-A170-2635517485E5}" type="slidenum">
              <a:rPr lang="en-US" smtClean="0"/>
              <a:pPr/>
              <a:t>44</a:t>
            </a:fld>
            <a:endParaRPr lang="en-US" dirty="0"/>
          </a:p>
        </p:txBody>
      </p:sp>
    </p:spTree>
    <p:extLst>
      <p:ext uri="{BB962C8B-B14F-4D97-AF65-F5344CB8AC3E}">
        <p14:creationId xmlns:p14="http://schemas.microsoft.com/office/powerpoint/2010/main" val="2514324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TNTP. (2012). The </a:t>
            </a:r>
            <a:r>
              <a:rPr lang="en-US" sz="1200" dirty="0" err="1">
                <a:solidFill>
                  <a:schemeClr val="tx1">
                    <a:lumMod val="65000"/>
                    <a:lumOff val="35000"/>
                  </a:schemeClr>
                </a:solidFill>
              </a:rPr>
              <a:t>Irreplaceables</a:t>
            </a:r>
            <a:r>
              <a:rPr lang="en-US" sz="1200" dirty="0">
                <a:solidFill>
                  <a:schemeClr val="tx1">
                    <a:lumMod val="65000"/>
                    <a:lumOff val="35000"/>
                  </a:schemeClr>
                </a:solidFill>
              </a:rPr>
              <a:t>: Understanding the real retention crisis in America’s urban schools. New York City, NY.</a:t>
            </a: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45</a:t>
            </a:fld>
            <a:endParaRPr lang="en-US" dirty="0"/>
          </a:p>
        </p:txBody>
      </p:sp>
    </p:spTree>
    <p:extLst>
      <p:ext uri="{BB962C8B-B14F-4D97-AF65-F5344CB8AC3E}">
        <p14:creationId xmlns:p14="http://schemas.microsoft.com/office/powerpoint/2010/main" val="77444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https://www.thebalancecareers.com/the-high-cost-of-high-employee-turnover-2276010</a:t>
            </a: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Link to a </a:t>
            </a:r>
            <a:r>
              <a:rPr lang="en-US" sz="1200" b="0" i="0" u="none" strike="noStrike" kern="1200" dirty="0" err="1">
                <a:solidFill>
                  <a:schemeClr val="tx1"/>
                </a:solidFill>
                <a:effectLst/>
                <a:latin typeface="+mn-lt"/>
                <a:ea typeface="+mn-ea"/>
                <a:cs typeface="+mn-cs"/>
              </a:rPr>
              <a:t>turnvoer</a:t>
            </a:r>
            <a:r>
              <a:rPr lang="en-US" sz="1200" b="0" i="0" u="none" strike="noStrike" kern="1200" dirty="0">
                <a:solidFill>
                  <a:schemeClr val="tx1"/>
                </a:solidFill>
                <a:effectLst/>
                <a:latin typeface="+mn-lt"/>
                <a:ea typeface="+mn-ea"/>
                <a:cs typeface="+mn-cs"/>
              </a:rPr>
              <a:t> cost calculator:  </a:t>
            </a:r>
            <a:r>
              <a:rPr lang="en-US" sz="1200" b="0" i="0" u="none" strike="noStrike" kern="1200" dirty="0">
                <a:solidFill>
                  <a:schemeClr val="tx1"/>
                </a:solidFill>
                <a:effectLst/>
                <a:latin typeface="+mn-lt"/>
                <a:ea typeface="+mn-ea"/>
                <a:cs typeface="+mn-cs"/>
                <a:hlinkClick r:id="rId4"/>
              </a:rPr>
              <a:t>https://bonus.ly/cost-of-employee-turnover-calculator</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46</a:t>
            </a:fld>
            <a:endParaRPr lang="en-US" dirty="0"/>
          </a:p>
        </p:txBody>
      </p:sp>
    </p:spTree>
    <p:extLst>
      <p:ext uri="{BB962C8B-B14F-4D97-AF65-F5344CB8AC3E}">
        <p14:creationId xmlns:p14="http://schemas.microsoft.com/office/powerpoint/2010/main" val="306260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Betsy</a:t>
            </a:r>
            <a:endParaRPr lang="en-US" dirty="0">
              <a:effectLst/>
            </a:endParaRPr>
          </a:p>
          <a:p>
            <a:endParaRPr lang="en-US" dirty="0">
              <a:effectLst/>
            </a:endParaRPr>
          </a:p>
          <a:p>
            <a:r>
              <a:rPr lang="en-US" dirty="0">
                <a:effectLst/>
              </a:rPr>
              <a:t>SOURCES</a:t>
            </a:r>
          </a:p>
          <a:p>
            <a:pPr marL="228600" indent="-228600">
              <a:spcBef>
                <a:spcPct val="0"/>
              </a:spcBef>
              <a:buAutoNum type="arabicPeriod"/>
            </a:pPr>
            <a:r>
              <a:rPr lang="en-US" altLang="en-US" sz="1200" dirty="0">
                <a:solidFill>
                  <a:srgbClr val="292934"/>
                </a:solidFill>
              </a:rPr>
              <a:t>Marzano, Waters &amp; McNulty. </a:t>
            </a:r>
            <a:r>
              <a:rPr lang="ja-JP" altLang="en-US" sz="1200" dirty="0">
                <a:solidFill>
                  <a:srgbClr val="292934"/>
                </a:solidFill>
              </a:rPr>
              <a:t>“</a:t>
            </a:r>
            <a:r>
              <a:rPr lang="en-US" altLang="ja-JP" sz="1200" dirty="0">
                <a:solidFill>
                  <a:srgbClr val="292934"/>
                </a:solidFill>
              </a:rPr>
              <a:t>School leadership that works: From research to results.</a:t>
            </a:r>
            <a:r>
              <a:rPr lang="ja-JP" altLang="en-US" sz="1200" dirty="0">
                <a:solidFill>
                  <a:srgbClr val="292934"/>
                </a:solidFill>
              </a:rPr>
              <a:t>”</a:t>
            </a:r>
            <a:r>
              <a:rPr lang="en-US" altLang="ja-JP" sz="1200" dirty="0">
                <a:solidFill>
                  <a:srgbClr val="292934"/>
                </a:solidFill>
              </a:rPr>
              <a:t> Association for Supervision and Curriculum Development (2005)</a:t>
            </a:r>
          </a:p>
          <a:p>
            <a:pPr marL="228600" indent="-228600">
              <a:spcBef>
                <a:spcPct val="0"/>
              </a:spcBef>
              <a:buFontTx/>
              <a:buAutoNum type="arabicPeriod"/>
            </a:pPr>
            <a:r>
              <a:rPr lang="da-DK" altLang="en-US" sz="1200" dirty="0"/>
              <a:t>Nye, </a:t>
            </a:r>
            <a:r>
              <a:rPr lang="da-DK" altLang="en-US" sz="1200" dirty="0" err="1"/>
              <a:t>Konstantopoulos</a:t>
            </a:r>
            <a:r>
              <a:rPr lang="da-DK" altLang="en-US" sz="1200" dirty="0"/>
              <a:t> and Hedges. </a:t>
            </a:r>
            <a:r>
              <a:rPr lang="ja-JP" altLang="en-US" sz="1200" dirty="0"/>
              <a:t>“</a:t>
            </a:r>
            <a:r>
              <a:rPr lang="da-DK" altLang="ja-JP" sz="1200" dirty="0"/>
              <a:t>How Large </a:t>
            </a:r>
            <a:r>
              <a:rPr lang="da-DK" altLang="ja-JP" sz="1200" dirty="0" err="1"/>
              <a:t>are</a:t>
            </a:r>
            <a:r>
              <a:rPr lang="da-DK" altLang="ja-JP" sz="1200" dirty="0"/>
              <a:t> Teacher </a:t>
            </a:r>
            <a:r>
              <a:rPr lang="da-DK" altLang="ja-JP" sz="1200" dirty="0" err="1"/>
              <a:t>Effects</a:t>
            </a:r>
            <a:r>
              <a:rPr lang="da-DK" altLang="ja-JP" sz="1200" dirty="0"/>
              <a:t>?</a:t>
            </a:r>
            <a:r>
              <a:rPr lang="da-DK" altLang="en-US" sz="1200" dirty="0"/>
              <a:t>”</a:t>
            </a:r>
            <a:r>
              <a:rPr lang="da-DK" altLang="ja-JP" sz="1200" dirty="0"/>
              <a:t> </a:t>
            </a:r>
            <a:r>
              <a:rPr lang="en-US" altLang="ja-JP" sz="1200" dirty="0"/>
              <a:t>Educational Evaluation and Policy Analysis</a:t>
            </a:r>
            <a:r>
              <a:rPr lang="da-DK" altLang="ja-JP" sz="1200" dirty="0"/>
              <a:t> (2004)</a:t>
            </a:r>
            <a:endParaRPr lang="en-US" altLang="ja-JP" sz="1200" dirty="0">
              <a:solidFill>
                <a:srgbClr val="292934"/>
              </a:solidFill>
            </a:endParaRPr>
          </a:p>
          <a:p>
            <a:pPr marL="228600" indent="-228600">
              <a:spcBef>
                <a:spcPct val="0"/>
              </a:spcBef>
              <a:buFontTx/>
              <a:buAutoNum type="arabicPeriod"/>
            </a:pPr>
            <a:r>
              <a:rPr lang="en-US" altLang="en-US" sz="1200" dirty="0">
                <a:solidFill>
                  <a:srgbClr val="292934"/>
                </a:solidFill>
              </a:rPr>
              <a:t>Educational Research Service, Alexandria, VA</a:t>
            </a: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altLang="en-US" sz="1200" dirty="0">
                <a:solidFill>
                  <a:srgbClr val="292934"/>
                </a:solidFill>
              </a:rPr>
              <a:t>Sanders &amp; Rivers. </a:t>
            </a:r>
            <a:r>
              <a:rPr lang="ja-JP" altLang="en-US" sz="1200" dirty="0"/>
              <a:t>“</a:t>
            </a:r>
            <a:r>
              <a:rPr lang="en-US" sz="1200" kern="1200" dirty="0">
                <a:solidFill>
                  <a:schemeClr val="tx1"/>
                </a:solidFill>
                <a:effectLst/>
                <a:latin typeface="+mn-lt"/>
                <a:ea typeface="+mn-ea"/>
                <a:cs typeface="+mn-cs"/>
              </a:rPr>
              <a:t>Cumulative and Residual Effects of Teachers on Future Student Academic Achievement: Research Progress Report </a:t>
            </a:r>
            <a:r>
              <a:rPr lang="ja-JP" altLang="en-US" sz="1200" dirty="0"/>
              <a:t>”</a:t>
            </a:r>
            <a:r>
              <a:rPr lang="en-US" altLang="ja-JP" sz="1200" dirty="0"/>
              <a:t> (1996)</a:t>
            </a:r>
          </a:p>
          <a:p>
            <a:pPr marL="228600" indent="-228600">
              <a:spcBef>
                <a:spcPct val="0"/>
              </a:spcBef>
              <a:buFontTx/>
              <a:buAutoNum type="arabicPeriod"/>
            </a:pPr>
            <a:r>
              <a:rPr lang="en-US" altLang="ja-JP" sz="1200" dirty="0"/>
              <a:t>Roderick, Nagaoka, &amp; Coca.  “College Readiness for All:  The Challenge for Urban High Schools.”  (2009)</a:t>
            </a:r>
          </a:p>
          <a:p>
            <a:endParaRPr lang="en-US" dirty="0">
              <a:effectLst/>
            </a:endParaRPr>
          </a:p>
          <a:p>
            <a:pPr marL="0" indent="0">
              <a:buFont typeface="Arial"/>
              <a:buNone/>
            </a:pP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3</a:t>
            </a:fld>
            <a:endParaRPr lang="en-US" dirty="0"/>
          </a:p>
        </p:txBody>
      </p:sp>
    </p:spTree>
    <p:extLst>
      <p:ext uri="{BB962C8B-B14F-4D97-AF65-F5344CB8AC3E}">
        <p14:creationId xmlns:p14="http://schemas.microsoft.com/office/powerpoint/2010/main" val="219362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47</a:t>
            </a:fld>
            <a:endParaRPr lang="en-US" dirty="0"/>
          </a:p>
        </p:txBody>
      </p:sp>
    </p:spTree>
    <p:extLst>
      <p:ext uri="{BB962C8B-B14F-4D97-AF65-F5344CB8AC3E}">
        <p14:creationId xmlns:p14="http://schemas.microsoft.com/office/powerpoint/2010/main" val="2290189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49</a:t>
            </a:fld>
            <a:endParaRPr lang="en-US" dirty="0"/>
          </a:p>
        </p:txBody>
      </p:sp>
    </p:spTree>
    <p:extLst>
      <p:ext uri="{BB962C8B-B14F-4D97-AF65-F5344CB8AC3E}">
        <p14:creationId xmlns:p14="http://schemas.microsoft.com/office/powerpoint/2010/main" val="1330931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50</a:t>
            </a:fld>
            <a:endParaRPr lang="en-US"/>
          </a:p>
        </p:txBody>
      </p:sp>
    </p:spTree>
    <p:extLst>
      <p:ext uri="{BB962C8B-B14F-4D97-AF65-F5344CB8AC3E}">
        <p14:creationId xmlns:p14="http://schemas.microsoft.com/office/powerpoint/2010/main" val="251023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54</a:t>
            </a:fld>
            <a:endParaRPr lang="en-US" dirty="0"/>
          </a:p>
        </p:txBody>
      </p:sp>
    </p:spTree>
    <p:extLst>
      <p:ext uri="{BB962C8B-B14F-4D97-AF65-F5344CB8AC3E}">
        <p14:creationId xmlns:p14="http://schemas.microsoft.com/office/powerpoint/2010/main" val="272202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r>
              <a:rPr lang="en-US" sz="1200" b="1" u="sng" kern="1200" dirty="0">
                <a:solidFill>
                  <a:schemeClr val="tx1"/>
                </a:solidFill>
                <a:effectLst/>
                <a:latin typeface="+mn-lt"/>
                <a:ea typeface="+mn-ea"/>
                <a:cs typeface="+mn-cs"/>
              </a:rPr>
              <a:t>Leading with Data</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learned a great</a:t>
            </a:r>
            <a:r>
              <a:rPr lang="en-US" sz="1200" kern="1200" baseline="0" dirty="0">
                <a:solidFill>
                  <a:schemeClr val="tx1"/>
                </a:solidFill>
                <a:effectLst/>
                <a:latin typeface="+mn-lt"/>
                <a:ea typeface="+mn-ea"/>
                <a:cs typeface="+mn-cs"/>
              </a:rPr>
              <a:t> deal from working with </a:t>
            </a:r>
            <a:r>
              <a:rPr lang="en-US" sz="1200" kern="1200" dirty="0">
                <a:solidFill>
                  <a:schemeClr val="tx1"/>
                </a:solidFill>
                <a:effectLst/>
                <a:latin typeface="+mn-lt"/>
                <a:ea typeface="+mn-ea"/>
                <a:cs typeface="+mn-cs"/>
              </a:rPr>
              <a:t>districts over the years to</a:t>
            </a:r>
            <a:r>
              <a:rPr lang="en-US" sz="1200" kern="1200" baseline="0" dirty="0">
                <a:solidFill>
                  <a:schemeClr val="tx1"/>
                </a:solidFill>
                <a:effectLst/>
                <a:latin typeface="+mn-lt"/>
                <a:ea typeface="+mn-ea"/>
                <a:cs typeface="+mn-cs"/>
              </a:rPr>
              <a:t> become more data-driven, especially for human capital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While there are many bases to cover, we’ve distilled our learning into 3 key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First, it is critical to know what data matters. </a:t>
            </a:r>
            <a:r>
              <a:rPr lang="en-US" sz="1200" kern="1200" baseline="0" dirty="0">
                <a:solidFill>
                  <a:schemeClr val="tx1"/>
                </a:solidFill>
                <a:effectLst/>
                <a:latin typeface="+mn-lt"/>
                <a:ea typeface="+mn-ea"/>
                <a:cs typeface="+mn-cs"/>
              </a:rPr>
              <a:t> This is about starting with the end in mind, and prioritizing the right human capital metrics that will form the basis of your team’s improvement work.  When you start with a clear understanding of what you need the data for, the work of collecting and connecting mounds of data becomes straightforward.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Second, you must engage stakeholders with data.  </a:t>
            </a:r>
            <a:r>
              <a:rPr lang="en-US" sz="1200" b="0" kern="1200" baseline="0" dirty="0">
                <a:solidFill>
                  <a:schemeClr val="tx1"/>
                </a:solidFill>
                <a:effectLst/>
                <a:latin typeface="+mn-lt"/>
                <a:ea typeface="+mn-ea"/>
                <a:cs typeface="+mn-cs"/>
              </a:rPr>
              <a:t>Human capital management systems and processes may be designed in certain central office teams, but it is the shared responsibility of the entire school system to manage talent – which is why it must become common practice to share timely data.  As you will see across the program, principals are </a:t>
            </a:r>
            <a:r>
              <a:rPr lang="en-US" sz="1200" b="1" kern="1200" baseline="0" dirty="0">
                <a:solidFill>
                  <a:schemeClr val="tx1"/>
                </a:solidFill>
                <a:effectLst/>
                <a:latin typeface="+mn-lt"/>
                <a:ea typeface="+mn-ea"/>
                <a:cs typeface="+mn-cs"/>
              </a:rPr>
              <a:t>THE </a:t>
            </a:r>
            <a:r>
              <a:rPr lang="en-US" sz="1200" b="0" kern="1200" baseline="0" dirty="0">
                <a:solidFill>
                  <a:schemeClr val="tx1"/>
                </a:solidFill>
                <a:effectLst/>
                <a:latin typeface="+mn-lt"/>
                <a:ea typeface="+mn-ea"/>
                <a:cs typeface="+mn-cs"/>
              </a:rPr>
              <a:t>key human capital managers, so it is critical for HR to support them with meaningful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And third, where we see the first and second principles in play, it’s usually because there are concerted efforts to build a Data-Driven Culture.</a:t>
            </a:r>
            <a:r>
              <a:rPr lang="en-US" sz="1200" b="0" kern="1200" baseline="0" dirty="0">
                <a:solidFill>
                  <a:schemeClr val="tx1"/>
                </a:solidFill>
                <a:effectLst/>
                <a:latin typeface="+mn-lt"/>
                <a:ea typeface="+mn-ea"/>
                <a:cs typeface="+mn-cs"/>
              </a:rPr>
              <a:t>  Much of this is in the team’s habits and beliefs around the use of data.  This influences how and where they talk about data, how they plan, and how they think about organizing and developing their people. </a:t>
            </a:r>
            <a:endParaRPr lang="en-US" sz="1200" b="1" kern="1200" dirty="0">
              <a:solidFill>
                <a:schemeClr val="tx1"/>
              </a:solidFill>
              <a:effectLst/>
              <a:latin typeface="+mn-lt"/>
              <a:ea typeface="+mn-ea"/>
              <a:cs typeface="+mn-cs"/>
            </a:endParaRPr>
          </a:p>
          <a:p>
            <a:endParaRPr lang="es-CO" b="1"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55</a:t>
            </a:fld>
            <a:endParaRPr lang="en-US" dirty="0"/>
          </a:p>
        </p:txBody>
      </p:sp>
    </p:spTree>
    <p:extLst>
      <p:ext uri="{BB962C8B-B14F-4D97-AF65-F5344CB8AC3E}">
        <p14:creationId xmlns:p14="http://schemas.microsoft.com/office/powerpoint/2010/main" val="3155507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s-CO" baseline="0" dirty="0"/>
              <a:t>There are some assumptions we make with these power metrics.</a:t>
            </a:r>
          </a:p>
          <a:p>
            <a:endParaRPr lang="es-CO" baseline="0" dirty="0"/>
          </a:p>
          <a:p>
            <a:r>
              <a:rPr lang="es-CO" baseline="0" dirty="0"/>
              <a:t>Putting these foundations in place is hard but necessary to understand how you are supporting schools in your district.</a:t>
            </a:r>
            <a:endParaRPr lang="es-CO" dirty="0"/>
          </a:p>
        </p:txBody>
      </p:sp>
      <p:sp>
        <p:nvSpPr>
          <p:cNvPr id="4" name="Slide Number Placeholder 3"/>
          <p:cNvSpPr>
            <a:spLocks noGrp="1"/>
          </p:cNvSpPr>
          <p:nvPr>
            <p:ph type="sldNum" sz="quarter" idx="10"/>
          </p:nvPr>
        </p:nvSpPr>
        <p:spPr/>
        <p:txBody>
          <a:bodyPr/>
          <a:lstStyle/>
          <a:p>
            <a:fld id="{123721E5-7362-4F8A-A170-2635517485E5}"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864234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s-CO" dirty="0"/>
              <a:t>Craig</a:t>
            </a:r>
          </a:p>
        </p:txBody>
      </p:sp>
      <p:sp>
        <p:nvSpPr>
          <p:cNvPr id="4" name="Slide Number Placeholder 3"/>
          <p:cNvSpPr>
            <a:spLocks noGrp="1"/>
          </p:cNvSpPr>
          <p:nvPr>
            <p:ph type="sldNum" sz="quarter" idx="10"/>
          </p:nvPr>
        </p:nvSpPr>
        <p:spPr/>
        <p:txBody>
          <a:bodyPr/>
          <a:lstStyle/>
          <a:p>
            <a:fld id="{123721E5-7362-4F8A-A170-2635517485E5}"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986723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10"/>
          </p:nvPr>
        </p:nvSpPr>
        <p:spPr/>
        <p:txBody>
          <a:bodyPr/>
          <a:lstStyle/>
          <a:p>
            <a:fld id="{123721E5-7362-4F8A-A170-2635517485E5}" type="slidenum">
              <a:rPr lang="en-US" smtClean="0"/>
              <a:pPr/>
              <a:t>58</a:t>
            </a:fld>
            <a:endParaRPr lang="en-US" dirty="0"/>
          </a:p>
        </p:txBody>
      </p:sp>
    </p:spTree>
    <p:extLst>
      <p:ext uri="{BB962C8B-B14F-4D97-AF65-F5344CB8AC3E}">
        <p14:creationId xmlns:p14="http://schemas.microsoft.com/office/powerpoint/2010/main" val="4129175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59</a:t>
            </a:fld>
            <a:endParaRPr lang="en-US" dirty="0"/>
          </a:p>
        </p:txBody>
      </p:sp>
    </p:spTree>
    <p:extLst>
      <p:ext uri="{BB962C8B-B14F-4D97-AF65-F5344CB8AC3E}">
        <p14:creationId xmlns:p14="http://schemas.microsoft.com/office/powerpoint/2010/main" val="1894512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dirty="0"/>
              <a:t>Craig</a:t>
            </a:r>
          </a:p>
        </p:txBody>
      </p:sp>
      <p:sp>
        <p:nvSpPr>
          <p:cNvPr id="4" name="Slide Number Placeholder 3"/>
          <p:cNvSpPr>
            <a:spLocks noGrp="1"/>
          </p:cNvSpPr>
          <p:nvPr>
            <p:ph type="sldNum" sz="quarter" idx="10"/>
          </p:nvPr>
        </p:nvSpPr>
        <p:spPr/>
        <p:txBody>
          <a:bodyPr/>
          <a:lstStyle/>
          <a:p>
            <a:fld id="{123721E5-7362-4F8A-A170-2635517485E5}" type="slidenum">
              <a:rPr lang="en-US" smtClean="0"/>
              <a:pPr/>
              <a:t>66</a:t>
            </a:fld>
            <a:endParaRPr lang="en-US" dirty="0"/>
          </a:p>
        </p:txBody>
      </p:sp>
    </p:spTree>
    <p:extLst>
      <p:ext uri="{BB962C8B-B14F-4D97-AF65-F5344CB8AC3E}">
        <p14:creationId xmlns:p14="http://schemas.microsoft.com/office/powerpoint/2010/main" val="16504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4</a:t>
            </a:fld>
            <a:endParaRPr lang="en-US" dirty="0"/>
          </a:p>
        </p:txBody>
      </p:sp>
    </p:spTree>
    <p:extLst>
      <p:ext uri="{BB962C8B-B14F-4D97-AF65-F5344CB8AC3E}">
        <p14:creationId xmlns:p14="http://schemas.microsoft.com/office/powerpoint/2010/main" val="32003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Betsy</a:t>
            </a:r>
          </a:p>
        </p:txBody>
      </p:sp>
      <p:sp>
        <p:nvSpPr>
          <p:cNvPr id="4" name="Slide Number Placeholder 3"/>
          <p:cNvSpPr>
            <a:spLocks noGrp="1"/>
          </p:cNvSpPr>
          <p:nvPr>
            <p:ph type="sldNum" sz="quarter" idx="10"/>
          </p:nvPr>
        </p:nvSpPr>
        <p:spPr/>
        <p:txBody>
          <a:bodyPr/>
          <a:lstStyle/>
          <a:p>
            <a:fld id="{123721E5-7362-4F8A-A170-2635517485E5}" type="slidenum">
              <a:rPr lang="en-US" smtClean="0"/>
              <a:pPr/>
              <a:t>67</a:t>
            </a:fld>
            <a:endParaRPr lang="en-US" dirty="0"/>
          </a:p>
        </p:txBody>
      </p:sp>
    </p:spTree>
    <p:extLst>
      <p:ext uri="{BB962C8B-B14F-4D97-AF65-F5344CB8AC3E}">
        <p14:creationId xmlns:p14="http://schemas.microsoft.com/office/powerpoint/2010/main" val="831836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68</a:t>
            </a:fld>
            <a:endParaRPr lang="en-US" dirty="0"/>
          </a:p>
        </p:txBody>
      </p:sp>
    </p:spTree>
    <p:extLst>
      <p:ext uri="{BB962C8B-B14F-4D97-AF65-F5344CB8AC3E}">
        <p14:creationId xmlns:p14="http://schemas.microsoft.com/office/powerpoint/2010/main" val="729476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 xmlns:a16="http://schemas.microsoft.com/office/drawing/2014/main" id="{A6F85B61-2670-6E4D-A160-6FBBF100F518}"/>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1" name="Notes Placeholder 2">
            <a:extLst>
              <a:ext uri="{FF2B5EF4-FFF2-40B4-BE49-F238E27FC236}">
                <a16:creationId xmlns="" xmlns:a16="http://schemas.microsoft.com/office/drawing/2014/main" id="{964052CB-C51E-6946-9E8E-90351D94945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8132" name="Slide Number Placeholder 4">
            <a:extLst>
              <a:ext uri="{FF2B5EF4-FFF2-40B4-BE49-F238E27FC236}">
                <a16:creationId xmlns="" xmlns:a16="http://schemas.microsoft.com/office/drawing/2014/main" id="{B643065D-D1D9-C24D-B1DC-B1F4C270BD1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487C70-F7A4-DE4A-9751-716E92C6D91E}"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583435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Institute of Education Sciences. (2013). National Center for Education Evaluation and Regional Assistance, Addressing Teacher Shortages in Disadvantaged Schools: Lessons from Two Institute of Education Sciences Studies. Washington, D.C.; Walsh, K., &amp; </a:t>
            </a:r>
            <a:r>
              <a:rPr lang="en-US" sz="1100" dirty="0" err="1"/>
              <a:t>O’Tracy</a:t>
            </a:r>
            <a:r>
              <a:rPr lang="en-US" sz="1100" dirty="0"/>
              <a:t>, C. (2005). Increasing the odds: How better policies can yield good teachers. Washington, DC: National Center for Teacher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Kane, Thomas J., Jonah E. </a:t>
            </a:r>
            <a:r>
              <a:rPr lang="en-US" sz="1200" b="0" kern="1200" dirty="0" err="1">
                <a:solidFill>
                  <a:schemeClr val="tx1"/>
                </a:solidFill>
                <a:effectLst/>
                <a:latin typeface="+mn-lt"/>
                <a:ea typeface="+mn-ea"/>
                <a:cs typeface="+mn-cs"/>
              </a:rPr>
              <a:t>Rockoff</a:t>
            </a:r>
            <a:r>
              <a:rPr lang="en-US" sz="1200" b="0" kern="1200" dirty="0">
                <a:solidFill>
                  <a:schemeClr val="tx1"/>
                </a:solidFill>
                <a:effectLst/>
                <a:latin typeface="+mn-lt"/>
                <a:ea typeface="+mn-ea"/>
                <a:cs typeface="+mn-cs"/>
              </a:rPr>
              <a:t>, and Douglas O. </a:t>
            </a:r>
            <a:r>
              <a:rPr lang="en-US" sz="1200" b="0" kern="1200" dirty="0" err="1">
                <a:solidFill>
                  <a:schemeClr val="tx1"/>
                </a:solidFill>
                <a:effectLst/>
                <a:latin typeface="+mn-lt"/>
                <a:ea typeface="+mn-ea"/>
                <a:cs typeface="+mn-cs"/>
              </a:rPr>
              <a:t>Staiger</a:t>
            </a:r>
            <a:r>
              <a:rPr lang="en-US" sz="1200" b="0" kern="1200" dirty="0">
                <a:solidFill>
                  <a:schemeClr val="tx1"/>
                </a:solidFill>
                <a:effectLst/>
                <a:latin typeface="+mn-lt"/>
                <a:ea typeface="+mn-ea"/>
                <a:cs typeface="+mn-cs"/>
              </a:rPr>
              <a:t>. 2008. “What Does </a:t>
            </a:r>
            <a:r>
              <a:rPr lang="en-US" sz="1200" b="0" kern="1200" dirty="0" err="1">
                <a:solidFill>
                  <a:schemeClr val="tx1"/>
                </a:solidFill>
                <a:effectLst/>
                <a:latin typeface="+mn-lt"/>
                <a:ea typeface="+mn-ea"/>
                <a:cs typeface="+mn-cs"/>
              </a:rPr>
              <a:t>Certi</a:t>
            </a:r>
            <a:r>
              <a:rPr lang="en-US" sz="1200" b="0" kern="1200" dirty="0">
                <a:solidFill>
                  <a:schemeClr val="tx1"/>
                </a:solidFill>
                <a:effectLst/>
                <a:latin typeface="+mn-lt"/>
                <a:ea typeface="+mn-ea"/>
                <a:cs typeface="+mn-cs"/>
              </a:rPr>
              <a:t> cation Tell Us about Teacher Effectiveness? Evidence from New York City.” </a:t>
            </a:r>
            <a:r>
              <a:rPr lang="en-US" sz="1200" b="0" i="1" kern="1200" dirty="0">
                <a:solidFill>
                  <a:schemeClr val="tx1"/>
                </a:solidFill>
                <a:effectLst/>
                <a:latin typeface="+mn-lt"/>
                <a:ea typeface="+mn-ea"/>
                <a:cs typeface="+mn-cs"/>
              </a:rPr>
              <a:t>Economics of Education Review </a:t>
            </a:r>
            <a:r>
              <a:rPr lang="en-US" sz="1200" b="0" kern="1200" dirty="0">
                <a:solidFill>
                  <a:schemeClr val="tx1"/>
                </a:solidFill>
                <a:effectLst/>
                <a:latin typeface="+mn-lt"/>
                <a:ea typeface="+mn-ea"/>
                <a:cs typeface="+mn-cs"/>
              </a:rPr>
              <a:t>27 (6): 615–31. </a:t>
            </a: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kern="1200" dirty="0">
              <a:solidFill>
                <a:schemeClr val="tx1"/>
              </a:solidFill>
              <a:effectLst/>
              <a:latin typeface="+mj-lt"/>
              <a:ea typeface="+mn-ea"/>
              <a:cs typeface="+mn-cs"/>
            </a:endParaRPr>
          </a:p>
          <a:p>
            <a:r>
              <a:rPr lang="en-US" sz="1100" kern="1200" dirty="0" err="1">
                <a:solidFill>
                  <a:schemeClr val="tx1"/>
                </a:solidFill>
                <a:effectLst/>
                <a:latin typeface="+mj-lt"/>
                <a:ea typeface="+mn-ea"/>
                <a:cs typeface="+mn-cs"/>
              </a:rPr>
              <a:t>Goldhaber</a:t>
            </a:r>
            <a:r>
              <a:rPr lang="en-US" sz="1100" kern="1200" dirty="0">
                <a:solidFill>
                  <a:schemeClr val="tx1"/>
                </a:solidFill>
                <a:effectLst/>
                <a:latin typeface="+mj-lt"/>
                <a:ea typeface="+mn-ea"/>
                <a:cs typeface="+mn-cs"/>
              </a:rPr>
              <a:t>, D. &amp; Liddle, S. (2011). The Gateway to the Profession. Assessing Teacher Preparation Programs Based on Student Achievement. CEDR Working Paper 2011-2. University of Washington, Seattle, WA.</a:t>
            </a:r>
          </a:p>
          <a:p>
            <a:endParaRPr lang="en-US" dirty="0"/>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70</a:t>
            </a:fld>
            <a:endParaRPr lang="en-US" dirty="0"/>
          </a:p>
        </p:txBody>
      </p:sp>
    </p:spTree>
    <p:extLst>
      <p:ext uri="{BB962C8B-B14F-4D97-AF65-F5344CB8AC3E}">
        <p14:creationId xmlns:p14="http://schemas.microsoft.com/office/powerpoint/2010/main" val="889127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True.</a:t>
            </a:r>
            <a:r>
              <a:rPr lang="en-US" sz="1200" b="0" kern="1200" dirty="0" smtClean="0">
                <a:solidFill>
                  <a:schemeClr val="tx1"/>
                </a:solidFill>
                <a:effectLst/>
                <a:latin typeface="+mn-lt"/>
                <a:ea typeface="+mn-ea"/>
                <a:cs typeface="+mn-cs"/>
              </a:rPr>
              <a:t> And it increases to 86% for job seekers who are in the first 10 years of their careers.</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Source: </a:t>
            </a:r>
            <a:r>
              <a:rPr lang="en-US" sz="1200" b="0" kern="1200" dirty="0" err="1" smtClean="0">
                <a:solidFill>
                  <a:schemeClr val="tx1"/>
                </a:solidFill>
                <a:effectLst/>
                <a:latin typeface="+mn-lt"/>
                <a:ea typeface="+mn-ea"/>
                <a:cs typeface="+mn-cs"/>
              </a:rPr>
              <a:t>Inc.com</a:t>
            </a:r>
            <a:r>
              <a:rPr lang="en-US" sz="1200" b="0" kern="120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hlinkClick r:id="rId3"/>
              </a:rPr>
              <a:t>https://www.inc.com/peter-economy/19-interesting-hiring-statistics-you-should-know.html</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71</a:t>
            </a:fld>
            <a:endParaRPr lang="en-US" dirty="0"/>
          </a:p>
        </p:txBody>
      </p:sp>
    </p:spTree>
    <p:extLst>
      <p:ext uri="{BB962C8B-B14F-4D97-AF65-F5344CB8AC3E}">
        <p14:creationId xmlns:p14="http://schemas.microsoft.com/office/powerpoint/2010/main" val="209486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err="1">
                <a:solidFill>
                  <a:schemeClr val="tx1"/>
                </a:solidFill>
                <a:effectLst/>
                <a:latin typeface="+mn-lt"/>
                <a:ea typeface="+mn-ea"/>
                <a:cs typeface="+mn-cs"/>
              </a:rPr>
              <a:t>Egalite</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Kisida</a:t>
            </a:r>
            <a:r>
              <a:rPr lang="en-US" sz="1200" i="0" kern="1200" dirty="0">
                <a:solidFill>
                  <a:schemeClr val="tx1"/>
                </a:solidFill>
                <a:effectLst/>
                <a:latin typeface="+mn-lt"/>
                <a:ea typeface="+mn-ea"/>
                <a:cs typeface="+mn-cs"/>
              </a:rPr>
              <a:t>, &amp; Winters. 2015. Representation in the Classroom: The Effect of Own- Race/Ethnicity Teacher Assignment on Student Achievement.  Economics of Education Review.</a:t>
            </a: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72</a:t>
            </a:fld>
            <a:endParaRPr lang="en-US" dirty="0"/>
          </a:p>
        </p:txBody>
      </p:sp>
    </p:spTree>
    <p:extLst>
      <p:ext uri="{BB962C8B-B14F-4D97-AF65-F5344CB8AC3E}">
        <p14:creationId xmlns:p14="http://schemas.microsoft.com/office/powerpoint/2010/main" val="1011297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False.</a:t>
            </a:r>
            <a:r>
              <a:rPr lang="en-US" sz="1200" b="0" kern="1200" dirty="0" smtClean="0">
                <a:solidFill>
                  <a:schemeClr val="tx1"/>
                </a:solidFill>
                <a:effectLst/>
                <a:latin typeface="+mn-lt"/>
                <a:ea typeface="+mn-ea"/>
                <a:cs typeface="+mn-cs"/>
              </a:rPr>
              <a:t> It’s actually 60%.</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Source: SHRM &amp; CareerBuilder.  https://</a:t>
            </a:r>
            <a:r>
              <a:rPr lang="en-US" sz="1200" b="0" kern="1200" dirty="0" err="1" smtClean="0">
                <a:solidFill>
                  <a:schemeClr val="tx1"/>
                </a:solidFill>
                <a:effectLst/>
                <a:latin typeface="+mn-lt"/>
                <a:ea typeface="+mn-ea"/>
                <a:cs typeface="+mn-cs"/>
              </a:rPr>
              <a:t>www.shrm.org</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resourcesandtools</a:t>
            </a:r>
            <a:r>
              <a:rPr lang="en-US" sz="1200" b="0" kern="1200" dirty="0" smtClean="0">
                <a:solidFill>
                  <a:schemeClr val="tx1"/>
                </a:solidFill>
                <a:effectLst/>
                <a:latin typeface="+mn-lt"/>
                <a:ea typeface="+mn-ea"/>
                <a:cs typeface="+mn-cs"/>
              </a:rPr>
              <a:t>/</a:t>
            </a:r>
            <a:r>
              <a:rPr lang="en-US" sz="1200" b="0" kern="1200" dirty="0" err="1" smtClean="0">
                <a:solidFill>
                  <a:schemeClr val="tx1"/>
                </a:solidFill>
                <a:effectLst/>
                <a:latin typeface="+mn-lt"/>
                <a:ea typeface="+mn-ea"/>
                <a:cs typeface="+mn-cs"/>
              </a:rPr>
              <a:t>hr</a:t>
            </a:r>
            <a:r>
              <a:rPr lang="en-US" sz="1200" b="0" kern="1200" dirty="0" smtClean="0">
                <a:solidFill>
                  <a:schemeClr val="tx1"/>
                </a:solidFill>
                <a:effectLst/>
                <a:latin typeface="+mn-lt"/>
                <a:ea typeface="+mn-ea"/>
                <a:cs typeface="+mn-cs"/>
              </a:rPr>
              <a:t>-topics/technology/pages/study-most-job-seekers-abandon-online-job-</a:t>
            </a:r>
            <a:r>
              <a:rPr lang="en-US" sz="1200" b="0" kern="1200" dirty="0" err="1" smtClean="0">
                <a:solidFill>
                  <a:schemeClr val="tx1"/>
                </a:solidFill>
                <a:effectLst/>
                <a:latin typeface="+mn-lt"/>
                <a:ea typeface="+mn-ea"/>
                <a:cs typeface="+mn-cs"/>
              </a:rPr>
              <a:t>applications.aspx</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73</a:t>
            </a:fld>
            <a:endParaRPr lang="en-US" dirty="0"/>
          </a:p>
        </p:txBody>
      </p:sp>
    </p:spTree>
    <p:extLst>
      <p:ext uri="{BB962C8B-B14F-4D97-AF65-F5344CB8AC3E}">
        <p14:creationId xmlns:p14="http://schemas.microsoft.com/office/powerpoint/2010/main" val="1606464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 K., &amp; </a:t>
            </a:r>
            <a:r>
              <a:rPr lang="en-US" sz="1200" kern="1200" dirty="0" err="1">
                <a:solidFill>
                  <a:schemeClr val="tx1"/>
                </a:solidFill>
                <a:effectLst/>
                <a:latin typeface="+mn-lt"/>
                <a:ea typeface="+mn-ea"/>
                <a:cs typeface="+mn-cs"/>
              </a:rPr>
              <a:t>O’Tracy</a:t>
            </a:r>
            <a:r>
              <a:rPr lang="en-US" sz="1200" kern="1200" dirty="0">
                <a:solidFill>
                  <a:schemeClr val="tx1"/>
                </a:solidFill>
                <a:effectLst/>
                <a:latin typeface="+mn-lt"/>
                <a:ea typeface="+mn-ea"/>
                <a:cs typeface="+mn-cs"/>
              </a:rPr>
              <a:t>, C. (2005). Increasing the odds: How better policies can yield good teachers. Washington, DC: National Center for Teacher Quality.</a:t>
            </a: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74</a:t>
            </a:fld>
            <a:endParaRPr lang="en-US" dirty="0"/>
          </a:p>
        </p:txBody>
      </p:sp>
    </p:spTree>
    <p:extLst>
      <p:ext uri="{BB962C8B-B14F-4D97-AF65-F5344CB8AC3E}">
        <p14:creationId xmlns:p14="http://schemas.microsoft.com/office/powerpoint/2010/main" val="784490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Griffith, D. 2017. Teacher </a:t>
            </a:r>
            <a:r>
              <a:rPr lang="en-US" sz="1200" kern="1200" dirty="0" err="1">
                <a:solidFill>
                  <a:schemeClr val="tx1"/>
                </a:solidFill>
                <a:effectLst/>
                <a:latin typeface="+mn-lt"/>
                <a:ea typeface="+mn-ea"/>
                <a:cs typeface="+mn-cs"/>
              </a:rPr>
              <a:t>Absensteeism</a:t>
            </a:r>
            <a:r>
              <a:rPr lang="en-US" sz="1200" kern="1200" dirty="0">
                <a:solidFill>
                  <a:schemeClr val="tx1"/>
                </a:solidFill>
                <a:effectLst/>
                <a:latin typeface="+mn-lt"/>
                <a:ea typeface="+mn-ea"/>
                <a:cs typeface="+mn-cs"/>
              </a:rPr>
              <a:t> in Charter and Traditional Public Schools. http://edex.s3-us-west-2.amazonaws.com/publication/pdfs/%2809.20%20-%20Published%29%20Teacher%20Absenteeism%20in%20Charter%20and%20Traditional%20Public%20Schools.pdf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Miller, R.T.  (2008). Tales of Teacher Absence: New Research Yields Patterns that Speak to Policymakers. Center for American Progress. Retrieved April 2011, from </a:t>
            </a:r>
            <a:r>
              <a:rPr lang="en-US" sz="1200" u="sng" kern="1200" dirty="0">
                <a:solidFill>
                  <a:schemeClr val="tx1"/>
                </a:solidFill>
                <a:effectLst/>
                <a:latin typeface="+mn-lt"/>
                <a:ea typeface="+mn-ea"/>
                <a:cs typeface="+mn-cs"/>
                <a:hlinkClick r:id="rId3"/>
              </a:rPr>
              <a:t>http://www.americanprogress.org/issues/2008/10/teacher_absence.html</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Miller, R., </a:t>
            </a:r>
            <a:r>
              <a:rPr lang="en-US" sz="1200" kern="1200" dirty="0" err="1">
                <a:solidFill>
                  <a:schemeClr val="tx1"/>
                </a:solidFill>
                <a:effectLst/>
                <a:latin typeface="+mn-lt"/>
                <a:ea typeface="+mn-ea"/>
                <a:cs typeface="+mn-cs"/>
              </a:rPr>
              <a:t>Murnane</a:t>
            </a:r>
            <a:r>
              <a:rPr lang="en-US" sz="1200" kern="1200" dirty="0">
                <a:solidFill>
                  <a:schemeClr val="tx1"/>
                </a:solidFill>
                <a:effectLst/>
                <a:latin typeface="+mn-lt"/>
                <a:ea typeface="+mn-ea"/>
                <a:cs typeface="+mn-cs"/>
              </a:rPr>
              <a:t> R., and Willett J. (2008) Do teacher absences impact student achievement? Longitudinal evidence from one urban school district. </a:t>
            </a:r>
            <a:r>
              <a:rPr lang="en-US" sz="1200" i="1" kern="1200" dirty="0">
                <a:solidFill>
                  <a:schemeClr val="tx1"/>
                </a:solidFill>
                <a:effectLst/>
                <a:latin typeface="+mn-lt"/>
                <a:ea typeface="+mn-ea"/>
                <a:cs typeface="+mn-cs"/>
              </a:rPr>
              <a:t>Educational Evaluation and Policy Analysis </a:t>
            </a:r>
            <a:r>
              <a:rPr lang="en-US" sz="1200" kern="1200" dirty="0">
                <a:solidFill>
                  <a:schemeClr val="tx1"/>
                </a:solidFill>
                <a:effectLst/>
                <a:latin typeface="+mn-lt"/>
                <a:ea typeface="+mn-ea"/>
                <a:cs typeface="+mn-cs"/>
              </a:rPr>
              <a:t>30.</a:t>
            </a: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75</a:t>
            </a:fld>
            <a:endParaRPr lang="en-US" dirty="0"/>
          </a:p>
        </p:txBody>
      </p:sp>
    </p:spTree>
    <p:extLst>
      <p:ext uri="{BB962C8B-B14F-4D97-AF65-F5344CB8AC3E}">
        <p14:creationId xmlns:p14="http://schemas.microsoft.com/office/powerpoint/2010/main" val="972785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True.</a:t>
            </a:r>
            <a:r>
              <a:rPr lang="en-US" sz="1200" b="0" kern="1200" dirty="0" smtClean="0">
                <a:solidFill>
                  <a:schemeClr val="tx1"/>
                </a:solidFill>
                <a:effectLst/>
                <a:latin typeface="+mn-lt"/>
                <a:ea typeface="+mn-ea"/>
                <a:cs typeface="+mn-cs"/>
              </a:rPr>
              <a:t> Compared with Gen </a:t>
            </a:r>
            <a:r>
              <a:rPr lang="en-US" sz="1200" b="0" kern="1200" dirty="0" err="1" smtClean="0">
                <a:solidFill>
                  <a:schemeClr val="tx1"/>
                </a:solidFill>
                <a:effectLst/>
                <a:latin typeface="+mn-lt"/>
                <a:ea typeface="+mn-ea"/>
                <a:cs typeface="+mn-cs"/>
              </a:rPr>
              <a:t>Xers</a:t>
            </a:r>
            <a:r>
              <a:rPr lang="en-US" sz="1200" b="0" kern="1200" dirty="0" smtClean="0">
                <a:solidFill>
                  <a:schemeClr val="tx1"/>
                </a:solidFill>
                <a:effectLst/>
                <a:latin typeface="+mn-lt"/>
                <a:ea typeface="+mn-ea"/>
                <a:cs typeface="+mn-cs"/>
              </a:rPr>
              <a:t> who averaged 2 job changes in their first decade out of college.</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Source: LinkedIn and  </a:t>
            </a:r>
            <a:r>
              <a:rPr lang="en-US" sz="1200" b="0" u="sng" kern="1200" dirty="0" smtClean="0">
                <a:solidFill>
                  <a:schemeClr val="tx1"/>
                </a:solidFill>
                <a:effectLst/>
                <a:latin typeface="+mn-lt"/>
                <a:ea typeface="+mn-ea"/>
                <a:cs typeface="+mn-cs"/>
                <a:hlinkClick r:id="rId3"/>
              </a:rPr>
              <a:t>https://www.edsurge.com/news/2017-07-20-how-many-times-will-people-change-jobs-the-myth-of-the-endlessly-job-hopping-millennial</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3721E5-7362-4F8A-A170-2635517485E5}" type="slidenum">
              <a:rPr lang="en-US" smtClean="0"/>
              <a:pPr/>
              <a:t>76</a:t>
            </a:fld>
            <a:endParaRPr lang="en-US" dirty="0"/>
          </a:p>
        </p:txBody>
      </p:sp>
    </p:spTree>
    <p:extLst>
      <p:ext uri="{BB962C8B-B14F-4D97-AF65-F5344CB8AC3E}">
        <p14:creationId xmlns:p14="http://schemas.microsoft.com/office/powerpoint/2010/main" val="90899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smtClean="0">
                <a:solidFill>
                  <a:srgbClr val="FF0000"/>
                </a:solidFill>
              </a:rPr>
              <a:t> </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123721E5-7362-4F8A-A170-2635517485E5}" type="slidenum">
              <a:rPr lang="en-US" smtClean="0"/>
              <a:pPr/>
              <a:t>5</a:t>
            </a:fld>
            <a:endParaRPr lang="en-US" dirty="0"/>
          </a:p>
        </p:txBody>
      </p:sp>
    </p:spTree>
    <p:extLst>
      <p:ext uri="{BB962C8B-B14F-4D97-AF65-F5344CB8AC3E}">
        <p14:creationId xmlns:p14="http://schemas.microsoft.com/office/powerpoint/2010/main" val="3789073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ANIMATE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Danielle – Stand Up or Hands Up</a:t>
            </a:r>
          </a:p>
          <a:p>
            <a:pPr marL="228600" indent="-228600">
              <a:buAutoNum type="arabicPeriod"/>
            </a:pPr>
            <a:r>
              <a:rPr lang="en-US" dirty="0"/>
              <a:t>False</a:t>
            </a:r>
          </a:p>
          <a:p>
            <a:pPr marL="228600" indent="-228600">
              <a:buAutoNum type="arabicPeriod"/>
            </a:pPr>
            <a:r>
              <a:rPr lang="en-US" dirty="0"/>
              <a:t>False</a:t>
            </a:r>
          </a:p>
          <a:p>
            <a:pPr marL="228600" indent="-228600">
              <a:buAutoNum type="arabicPeriod"/>
            </a:pPr>
            <a:r>
              <a:rPr lang="en-US" dirty="0"/>
              <a:t>True</a:t>
            </a:r>
          </a:p>
          <a:p>
            <a:pPr marL="228600" indent="-228600">
              <a:buAutoNum type="arabicPeriod"/>
            </a:pPr>
            <a:r>
              <a:rPr lang="en-US" dirty="0"/>
              <a:t>True</a:t>
            </a:r>
          </a:p>
          <a:p>
            <a:pPr marL="228600" indent="-228600">
              <a:buAutoNum type="arabicPeriod"/>
            </a:pPr>
            <a:r>
              <a:rPr lang="en-US" dirty="0"/>
              <a:t>False</a:t>
            </a:r>
          </a:p>
          <a:p>
            <a:pPr marL="228600" indent="-228600">
              <a:buAutoNum type="arabicPeriod"/>
            </a:pPr>
            <a:r>
              <a:rPr lang="en-US" dirty="0"/>
              <a:t>True</a:t>
            </a:r>
          </a:p>
          <a:p>
            <a:pPr marL="228600" indent="-228600">
              <a:buAutoNum type="arabicPeriod"/>
            </a:pPr>
            <a:r>
              <a:rPr lang="en-US" dirty="0"/>
              <a:t>Mixed</a:t>
            </a:r>
          </a:p>
        </p:txBody>
      </p:sp>
      <p:sp>
        <p:nvSpPr>
          <p:cNvPr id="4" name="Slide Number Placeholder 3"/>
          <p:cNvSpPr>
            <a:spLocks noGrp="1"/>
          </p:cNvSpPr>
          <p:nvPr>
            <p:ph type="sldNum" sz="quarter" idx="10"/>
          </p:nvPr>
        </p:nvSpPr>
        <p:spPr/>
        <p:txBody>
          <a:bodyPr/>
          <a:lstStyle/>
          <a:p>
            <a:fld id="{123721E5-7362-4F8A-A170-2635517485E5}" type="slidenum">
              <a:rPr lang="en-US" smtClean="0"/>
              <a:pPr/>
              <a:t>77</a:t>
            </a:fld>
            <a:endParaRPr lang="en-US" dirty="0"/>
          </a:p>
        </p:txBody>
      </p:sp>
    </p:spTree>
    <p:extLst>
      <p:ext uri="{BB962C8B-B14F-4D97-AF65-F5344CB8AC3E}">
        <p14:creationId xmlns:p14="http://schemas.microsoft.com/office/powerpoint/2010/main" val="208087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Betsy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CO" dirty="0"/>
          </a:p>
        </p:txBody>
      </p:sp>
      <p:sp>
        <p:nvSpPr>
          <p:cNvPr id="4" name="Slide Number Placeholder 3"/>
          <p:cNvSpPr>
            <a:spLocks noGrp="1"/>
          </p:cNvSpPr>
          <p:nvPr>
            <p:ph type="sldNum" sz="quarter" idx="10"/>
          </p:nvPr>
        </p:nvSpPr>
        <p:spPr/>
        <p:txBody>
          <a:bodyPr/>
          <a:lstStyle/>
          <a:p>
            <a:fld id="{123721E5-7362-4F8A-A170-2635517485E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728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123721E5-7362-4F8A-A170-2635517485E5}" type="slidenum">
              <a:rPr lang="en-US" smtClean="0"/>
              <a:pPr/>
              <a:t>8</a:t>
            </a:fld>
            <a:endParaRPr lang="en-US" dirty="0"/>
          </a:p>
        </p:txBody>
      </p:sp>
    </p:spTree>
    <p:extLst>
      <p:ext uri="{BB962C8B-B14F-4D97-AF65-F5344CB8AC3E}">
        <p14:creationId xmlns:p14="http://schemas.microsoft.com/office/powerpoint/2010/main" val="386993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Darlene</a:t>
            </a:r>
          </a:p>
        </p:txBody>
      </p:sp>
      <p:sp>
        <p:nvSpPr>
          <p:cNvPr id="4" name="Slide Number Placeholder 3"/>
          <p:cNvSpPr>
            <a:spLocks noGrp="1"/>
          </p:cNvSpPr>
          <p:nvPr>
            <p:ph type="sldNum" sz="quarter" idx="10"/>
          </p:nvPr>
        </p:nvSpPr>
        <p:spPr/>
        <p:txBody>
          <a:bodyPr/>
          <a:lstStyle/>
          <a:p>
            <a:fld id="{123721E5-7362-4F8A-A170-2635517485E5}" type="slidenum">
              <a:rPr lang="en-US" smtClean="0"/>
              <a:pPr/>
              <a:t>9</a:t>
            </a:fld>
            <a:endParaRPr lang="en-US" dirty="0"/>
          </a:p>
        </p:txBody>
      </p:sp>
    </p:spTree>
    <p:extLst>
      <p:ext uri="{BB962C8B-B14F-4D97-AF65-F5344CB8AC3E}">
        <p14:creationId xmlns:p14="http://schemas.microsoft.com/office/powerpoint/2010/main" val="247237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5" name="Slide Number Placeholder 4"/>
          <p:cNvSpPr>
            <a:spLocks noGrp="1"/>
          </p:cNvSpPr>
          <p:nvPr>
            <p:ph type="sldNum" sz="quarter" idx="11"/>
          </p:nvPr>
        </p:nvSpPr>
        <p:spPr/>
        <p:txBody>
          <a:bodyPr/>
          <a:lstStyle/>
          <a:p>
            <a:fld id="{123721E5-7362-4F8A-A170-2635517485E5}" type="slidenum">
              <a:rPr lang="en-US" smtClean="0"/>
              <a:pPr/>
              <a:t>13</a:t>
            </a:fld>
            <a:endParaRPr lang="en-US" dirty="0"/>
          </a:p>
        </p:txBody>
      </p:sp>
    </p:spTree>
    <p:extLst>
      <p:ext uri="{BB962C8B-B14F-4D97-AF65-F5344CB8AC3E}">
        <p14:creationId xmlns:p14="http://schemas.microsoft.com/office/powerpoint/2010/main" val="2713829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pic>
        <p:nvPicPr>
          <p:cNvPr id="19" name="Picture 18" descr="bigstock-happy-female-middle-school-stu-44826802.jpg"/>
          <p:cNvPicPr>
            <a:picLocks noChangeAspect="1"/>
          </p:cNvPicPr>
          <p:nvPr userDrawn="1"/>
        </p:nvPicPr>
        <p:blipFill rotWithShape="1">
          <a:blip r:embed="rId2">
            <a:extLst>
              <a:ext uri="{28A0092B-C50C-407E-A947-70E740481C1C}">
                <a14:useLocalDpi xmlns:a14="http://schemas.microsoft.com/office/drawing/2010/main" val="0"/>
              </a:ext>
            </a:extLst>
          </a:blip>
          <a:srcRect l="4751" r="28552"/>
          <a:stretch/>
        </p:blipFill>
        <p:spPr>
          <a:xfrm>
            <a:off x="517980" y="412837"/>
            <a:ext cx="3759525" cy="3757808"/>
          </a:xfrm>
          <a:prstGeom prst="rect">
            <a:avLst/>
          </a:prstGeom>
        </p:spPr>
      </p:pic>
      <p:sp>
        <p:nvSpPr>
          <p:cNvPr id="21" name="Title 1"/>
          <p:cNvSpPr>
            <a:spLocks noGrp="1"/>
          </p:cNvSpPr>
          <p:nvPr>
            <p:ph type="ctrTitle"/>
          </p:nvPr>
        </p:nvSpPr>
        <p:spPr>
          <a:xfrm>
            <a:off x="194734" y="4766592"/>
            <a:ext cx="5037667" cy="567409"/>
          </a:xfrm>
        </p:spPr>
        <p:txBody>
          <a:bodyPr>
            <a:normAutofit/>
          </a:bodyPr>
          <a:lstStyle>
            <a:lvl1pPr>
              <a:defRPr sz="2800"/>
            </a:lvl1pPr>
          </a:lstStyle>
          <a:p>
            <a:r>
              <a:rPr lang="en-US" dirty="0"/>
              <a:t>Click to edit Master title style</a:t>
            </a:r>
            <a:endParaRPr dirty="0"/>
          </a:p>
        </p:txBody>
      </p:sp>
      <p:sp>
        <p:nvSpPr>
          <p:cNvPr id="22" name="Subtitle 2"/>
          <p:cNvSpPr>
            <a:spLocks noGrp="1"/>
          </p:cNvSpPr>
          <p:nvPr>
            <p:ph type="subTitle" idx="1"/>
          </p:nvPr>
        </p:nvSpPr>
        <p:spPr>
          <a:xfrm>
            <a:off x="194735" y="5365863"/>
            <a:ext cx="4038600" cy="748553"/>
          </a:xfrm>
        </p:spPr>
        <p:txBody>
          <a:bodyPr>
            <a:normAutofit/>
          </a:bodyPr>
          <a:lstStyle>
            <a:lvl1pPr marL="0" indent="0" algn="l">
              <a:spcBef>
                <a:spcPts val="300"/>
              </a:spcBef>
              <a:buNone/>
              <a:defRPr sz="1400">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7" indent="0" algn="ctr">
              <a:buNone/>
              <a:defRPr>
                <a:solidFill>
                  <a:schemeClr val="tx1">
                    <a:tint val="75000"/>
                  </a:schemeClr>
                </a:solidFill>
              </a:defRPr>
            </a:lvl5pPr>
            <a:lvl6pPr marL="2285746" indent="0" algn="ctr">
              <a:buNone/>
              <a:defRPr>
                <a:solidFill>
                  <a:schemeClr val="tx1">
                    <a:tint val="75000"/>
                  </a:schemeClr>
                </a:solidFill>
              </a:defRPr>
            </a:lvl6pPr>
            <a:lvl7pPr marL="2742895" indent="0" algn="ctr">
              <a:buNone/>
              <a:defRPr>
                <a:solidFill>
                  <a:schemeClr val="tx1">
                    <a:tint val="75000"/>
                  </a:schemeClr>
                </a:solidFill>
              </a:defRPr>
            </a:lvl7pPr>
            <a:lvl8pPr marL="3200044" indent="0" algn="ctr">
              <a:buNone/>
              <a:defRPr>
                <a:solidFill>
                  <a:schemeClr val="tx1">
                    <a:tint val="75000"/>
                  </a:schemeClr>
                </a:solidFill>
              </a:defRPr>
            </a:lvl8pPr>
            <a:lvl9pPr marL="3657193" indent="0" algn="ctr">
              <a:buNone/>
              <a:defRPr>
                <a:solidFill>
                  <a:schemeClr val="tx1">
                    <a:tint val="75000"/>
                  </a:schemeClr>
                </a:solidFill>
              </a:defRPr>
            </a:lvl9pPr>
          </a:lstStyle>
          <a:p>
            <a:r>
              <a:rPr lang="en-US"/>
              <a:t>Click to edit Master subtitle style</a:t>
            </a:r>
            <a:endParaRPr/>
          </a:p>
        </p:txBody>
      </p:sp>
      <p:sp>
        <p:nvSpPr>
          <p:cNvPr id="24" name="Rectangle 23"/>
          <p:cNvSpPr/>
          <p:nvPr userDrawn="1"/>
        </p:nvSpPr>
        <p:spPr>
          <a:xfrm>
            <a:off x="6802438" y="228600"/>
            <a:ext cx="2057400" cy="2039112"/>
          </a:xfrm>
          <a:prstGeom prst="rect">
            <a:avLst/>
          </a:prstGeom>
          <a:solidFill>
            <a:srgbClr val="5430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5" name="Rectangle 24"/>
          <p:cNvSpPr/>
          <p:nvPr userDrawn="1"/>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6" name="TextBox 25"/>
          <p:cNvSpPr txBox="1"/>
          <p:nvPr userDrawn="1"/>
        </p:nvSpPr>
        <p:spPr>
          <a:xfrm>
            <a:off x="642109" y="208236"/>
            <a:ext cx="413309" cy="830997"/>
          </a:xfrm>
          <a:prstGeom prst="rect">
            <a:avLst/>
          </a:prstGeom>
          <a:noFill/>
        </p:spPr>
        <p:txBody>
          <a:bodyPr wrap="square" lIns="0" tIns="0" rIns="0" bIns="0" rtlCol="0">
            <a:spAutoFit/>
          </a:bodyPr>
          <a:lstStyle/>
          <a:p>
            <a:r>
              <a:rPr sz="5400" b="1" dirty="0">
                <a:solidFill>
                  <a:srgbClr val="2900A9">
                    <a:lumMod val="60000"/>
                    <a:lumOff val="40000"/>
                  </a:srgbClr>
                </a:solidFill>
              </a:rPr>
              <a:t>+</a:t>
            </a:r>
          </a:p>
        </p:txBody>
      </p:sp>
      <p:sp>
        <p:nvSpPr>
          <p:cNvPr id="27" name="Rectangle 26"/>
          <p:cNvSpPr/>
          <p:nvPr userDrawn="1"/>
        </p:nvSpPr>
        <p:spPr>
          <a:xfrm>
            <a:off x="462438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8" name="Rectangle 27"/>
          <p:cNvSpPr/>
          <p:nvPr userDrawn="1"/>
        </p:nvSpPr>
        <p:spPr>
          <a:xfrm>
            <a:off x="6802438" y="2377440"/>
            <a:ext cx="2057400" cy="2039112"/>
          </a:xfrm>
          <a:prstGeom prst="rect">
            <a:avLst/>
          </a:prstGeom>
          <a:solidFill>
            <a:srgbClr val="E29F1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pic>
        <p:nvPicPr>
          <p:cNvPr id="29" name="Picture 28" descr="Untitled design-9.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0818" y="2473308"/>
            <a:ext cx="1874520" cy="1874520"/>
          </a:xfrm>
          <a:prstGeom prst="rect">
            <a:avLst/>
          </a:prstGeom>
        </p:spPr>
      </p:pic>
      <p:pic>
        <p:nvPicPr>
          <p:cNvPr id="30" name="Picture 29" descr="Untitled design-10.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2523" y="2473309"/>
            <a:ext cx="1874520" cy="1874520"/>
          </a:xfrm>
          <a:prstGeom prst="rect">
            <a:avLst/>
          </a:prstGeom>
        </p:spPr>
      </p:pic>
      <p:pic>
        <p:nvPicPr>
          <p:cNvPr id="31" name="Picture 30" descr="Untitled design-1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79716" y="318511"/>
            <a:ext cx="1874520" cy="1874520"/>
          </a:xfrm>
          <a:prstGeom prst="rect">
            <a:avLst/>
          </a:prstGeom>
        </p:spPr>
      </p:pic>
      <p:pic>
        <p:nvPicPr>
          <p:cNvPr id="32" name="Picture 31" descr="Untitled design-14.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07546" y="306032"/>
            <a:ext cx="1874520" cy="18745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5" name="Slide Number Placeholder 6"/>
          <p:cNvSpPr>
            <a:spLocks noGrp="1"/>
          </p:cNvSpPr>
          <p:nvPr>
            <p:ph type="sldNum" sz="quarter" idx="12"/>
          </p:nvPr>
        </p:nvSpPr>
        <p:spPr>
          <a:xfrm>
            <a:off x="8305800" y="242235"/>
            <a:ext cx="554038" cy="365125"/>
          </a:xfrm>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1"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9" name="Picture 8"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0" name="TextBox 9"/>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1" name="Content Placeholder 2"/>
          <p:cNvSpPr>
            <a:spLocks noGrp="1"/>
          </p:cNvSpPr>
          <p:nvPr>
            <p:ph sz="half" idx="15"/>
          </p:nvPr>
        </p:nvSpPr>
        <p:spPr>
          <a:xfrm>
            <a:off x="49851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2" name="Picture 11"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0" name="TextBox 9"/>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sz="half" idx="17"/>
          </p:nvPr>
        </p:nvSpPr>
        <p:spPr>
          <a:xfrm>
            <a:off x="502921"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1"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8" name="TextBox 7"/>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70FCFB06-72BE-4810-A274-32EBC42401E2}" type="slidenum">
              <a:rPr lang="en-US" smtClean="0">
                <a:solidFill>
                  <a:prstClr val="white"/>
                </a:solidFill>
              </a:rPr>
              <a:pPr/>
              <a:t>‹#›</a:t>
            </a:fld>
            <a:endParaRPr lang="en-US" dirty="0">
              <a:solidFill>
                <a:prstClr val="white"/>
              </a:solidFill>
            </a:endParaRPr>
          </a:p>
        </p:txBody>
      </p:sp>
      <p:sp>
        <p:nvSpPr>
          <p:cNvPr id="10"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7" name="Picture 6"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6" y="228600"/>
            <a:ext cx="3451225" cy="563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6"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1"/>
            <a:ext cx="3255264" cy="2392363"/>
          </a:xfrm>
        </p:spPr>
        <p:txBody>
          <a:bodyPr/>
          <a:lstStyle>
            <a:lvl1pPr marL="0" indent="0">
              <a:spcBef>
                <a:spcPts val="600"/>
              </a:spcBef>
              <a:buNone/>
              <a:defRPr sz="1400">
                <a:solidFill>
                  <a:schemeClr val="bg1"/>
                </a:solidFill>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a:t>Click to edit Master text styles</a:t>
            </a:r>
          </a:p>
        </p:txBody>
      </p:sp>
      <p:sp>
        <p:nvSpPr>
          <p:cNvPr id="9" name="TextBox 8"/>
          <p:cNvSpPr txBox="1"/>
          <p:nvPr/>
        </p:nvSpPr>
        <p:spPr>
          <a:xfrm>
            <a:off x="424892" y="174813"/>
            <a:ext cx="413309" cy="830997"/>
          </a:xfrm>
          <a:prstGeom prst="rect">
            <a:avLst/>
          </a:prstGeom>
          <a:noFill/>
        </p:spPr>
        <p:txBody>
          <a:bodyPr wrap="square" lIns="0" tIns="0" rIns="0" bIns="0" rtlCol="0">
            <a:spAutoFit/>
          </a:bodyPr>
          <a:lstStyle/>
          <a:p>
            <a:r>
              <a:rPr sz="5400" b="1">
                <a:solidFill>
                  <a:srgbClr val="2900A9">
                    <a:lumMod val="60000"/>
                    <a:lumOff val="40000"/>
                  </a:srgbClr>
                </a:solidFill>
              </a:rPr>
              <a:t>+</a:t>
            </a:r>
          </a:p>
        </p:txBody>
      </p:sp>
      <p:sp>
        <p:nvSpPr>
          <p:cNvPr id="10"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6"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6378389" cy="4187952"/>
          </a:xfrm>
        </p:spPr>
        <p:txBody>
          <a:bodyPr/>
          <a:lstStyle>
            <a:lvl1pPr marL="0" indent="0">
              <a:buNone/>
              <a:defRPr sz="3200"/>
            </a:lvl1pPr>
            <a:lvl2pPr marL="457149" indent="0">
              <a:buNone/>
              <a:defRPr sz="2800"/>
            </a:lvl2pPr>
            <a:lvl3pPr marL="914298" indent="0">
              <a:buNone/>
              <a:defRPr sz="2400"/>
            </a:lvl3pPr>
            <a:lvl4pPr marL="1371448"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506506" y="5257800"/>
            <a:ext cx="6191157" cy="885825"/>
          </a:xfrm>
        </p:spPr>
        <p:txBody>
          <a:bodyPr/>
          <a:lstStyle>
            <a:lvl1pPr marL="0" indent="0">
              <a:spcBef>
                <a:spcPts val="300"/>
              </a:spcBef>
              <a:buNone/>
              <a:defRPr sz="1400"/>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a:solidFill>
                  <a:srgbClr val="2900A9">
                    <a:lumMod val="60000"/>
                    <a:lumOff val="40000"/>
                  </a:srgbClr>
                </a:solidFill>
              </a:rPr>
              <a:t>+ </a:t>
            </a:r>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userDrawn="1"/>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a:xfrm>
            <a:off x="380555"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1"/>
            <a:ext cx="6179566" cy="2392363"/>
          </a:xfrm>
        </p:spPr>
        <p:txBody>
          <a:bodyPr/>
          <a:lstStyle>
            <a:lvl1pPr marL="0" indent="0">
              <a:spcBef>
                <a:spcPts val="600"/>
              </a:spcBef>
              <a:buNone/>
              <a:defRPr sz="1400">
                <a:solidFill>
                  <a:schemeClr val="bg1"/>
                </a:solidFill>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81096" y="6235608"/>
            <a:ext cx="4648105" cy="365125"/>
          </a:xfrm>
        </p:spPr>
        <p:txBody>
          <a:bodyPr/>
          <a:lstStyle>
            <a:lvl1pPr>
              <a:defRPr>
                <a:solidFill>
                  <a:srgbClr val="FFFFFF"/>
                </a:solidFill>
              </a:defRPr>
            </a:lvl1pPr>
          </a:lstStyle>
          <a:p>
            <a:r>
              <a:rPr lang="en-US"/>
              <a:t>Urban Schools Human Capital Academy Day 1 April 2015</a:t>
            </a:r>
            <a:endParaRPr lang="es-CO" dirty="0"/>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424892" y="174813"/>
            <a:ext cx="413309" cy="830997"/>
          </a:xfrm>
          <a:prstGeom prst="rect">
            <a:avLst/>
          </a:prstGeom>
          <a:noFill/>
        </p:spPr>
        <p:txBody>
          <a:bodyPr wrap="square" lIns="0" tIns="0" rIns="0" bIns="0" rtlCol="0">
            <a:spAutoFit/>
          </a:bodyPr>
          <a:lstStyle/>
          <a:p>
            <a:r>
              <a:rPr sz="5400" b="1">
                <a:solidFill>
                  <a:srgbClr val="2900A9">
                    <a:lumMod val="60000"/>
                    <a:lumOff val="40000"/>
                  </a:srgb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Drag picture to placeholder or click icon to add</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Drag picture to placeholder or click icon to add</a:t>
            </a:r>
            <a:endParaRPr dirty="0"/>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1"/>
            <a:ext cx="4015304" cy="2392363"/>
          </a:xfrm>
        </p:spPr>
        <p:txBody>
          <a:bodyPr/>
          <a:lstStyle>
            <a:lvl1pPr marL="0" indent="0">
              <a:spcBef>
                <a:spcPts val="600"/>
              </a:spcBef>
              <a:buNone/>
              <a:defRPr sz="1400">
                <a:solidFill>
                  <a:schemeClr val="bg1"/>
                </a:solidFill>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81096" y="6235608"/>
            <a:ext cx="4024957" cy="326520"/>
          </a:xfrm>
        </p:spPr>
        <p:txBody>
          <a:bodyPr/>
          <a:lstStyle>
            <a:lvl1pPr>
              <a:defRPr>
                <a:solidFill>
                  <a:srgbClr val="FFFFFF"/>
                </a:solidFill>
              </a:defRPr>
            </a:lvl1pPr>
          </a:lstStyle>
          <a:p>
            <a:r>
              <a:rPr lang="en-US"/>
              <a:t>Urban Schools Human Capital Academy Day 1 April 2015</a:t>
            </a:r>
            <a:endParaRPr lang="es-CO" dirty="0"/>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424892" y="174813"/>
            <a:ext cx="413309" cy="830997"/>
          </a:xfrm>
          <a:prstGeom prst="rect">
            <a:avLst/>
          </a:prstGeom>
          <a:noFill/>
        </p:spPr>
        <p:txBody>
          <a:bodyPr wrap="square" lIns="0" tIns="0" rIns="0" bIns="0" rtlCol="0">
            <a:spAutoFit/>
          </a:bodyPr>
          <a:lstStyle/>
          <a:p>
            <a:r>
              <a:rPr sz="5400" b="1">
                <a:solidFill>
                  <a:srgbClr val="2900A9">
                    <a:lumMod val="60000"/>
                    <a:lumOff val="40000"/>
                  </a:srgb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Drag picture to placeholder or click icon to add</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Drag picture to placeholder or click icon to add</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Drag picture to placeholder or click icon to add</a:t>
            </a:r>
            <a:endParaRPr dirty="0"/>
          </a:p>
        </p:txBody>
      </p:sp>
      <p:pic>
        <p:nvPicPr>
          <p:cNvPr id="15" name="Picture 14"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508676"/>
            <a:ext cx="7556313" cy="1116106"/>
          </a:xfrm>
        </p:spPr>
        <p:txBody>
          <a:bodyPr/>
          <a:lstStyle/>
          <a:p>
            <a:r>
              <a:rPr lang="en-US"/>
              <a:t>Click to edit Master title style</a:t>
            </a:r>
          </a:p>
        </p:txBody>
      </p:sp>
      <p:sp>
        <p:nvSpPr>
          <p:cNvPr id="3" name="Content Placeholder 2"/>
          <p:cNvSpPr>
            <a:spLocks noGrp="1"/>
          </p:cNvSpPr>
          <p:nvPr>
            <p:ph sz="half" idx="1"/>
          </p:nvPr>
        </p:nvSpPr>
        <p:spPr>
          <a:xfrm>
            <a:off x="457200" y="1308100"/>
            <a:ext cx="4038600" cy="48006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4648200" y="1308100"/>
            <a:ext cx="4038600" cy="48006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10" name="Rectangle 9"/>
          <p:cNvSpPr/>
          <p:nvPr userDrawn="1"/>
        </p:nvSpPr>
        <p:spPr>
          <a:xfrm>
            <a:off x="8166847" y="282574"/>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1" name="Slide Number Placeholder 6"/>
          <p:cNvSpPr txBox="1">
            <a:spLocks/>
          </p:cNvSpPr>
          <p:nvPr userDrawn="1"/>
        </p:nvSpPr>
        <p:spPr>
          <a:xfrm>
            <a:off x="8305800" y="242235"/>
            <a:ext cx="554038" cy="365125"/>
          </a:xfrm>
          <a:prstGeom prst="rect">
            <a:avLst/>
          </a:prstGeom>
        </p:spPr>
        <p:txBody>
          <a:bodyPr vert="horz" lIns="91430" tIns="45715" rIns="91430" bIns="45715"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2F1D00-BD13-4404-86B0-79703945A0A7}" type="slidenum">
              <a:rPr lang="en-US" smtClean="0">
                <a:solidFill>
                  <a:prstClr val="white"/>
                </a:solidFill>
              </a:rPr>
              <a:pPr/>
              <a:t>‹#›</a:t>
            </a:fld>
            <a:endParaRPr lang="en-US" dirty="0">
              <a:solidFill>
                <a:prstClr val="white"/>
              </a:solidFill>
            </a:endParaRPr>
          </a:p>
        </p:txBody>
      </p:sp>
      <p:sp>
        <p:nvSpPr>
          <p:cNvPr id="12" name="TextBox 11"/>
          <p:cNvSpPr txBox="1"/>
          <p:nvPr userDrawn="1"/>
        </p:nvSpPr>
        <p:spPr>
          <a:xfrm>
            <a:off x="223186" y="228600"/>
            <a:ext cx="260909" cy="553998"/>
          </a:xfrm>
          <a:prstGeom prst="rect">
            <a:avLst/>
          </a:prstGeom>
          <a:noFill/>
        </p:spPr>
        <p:txBody>
          <a:bodyPr wrap="square" lIns="0" tIns="0" rIns="0" bIns="0" rtlCol="0">
            <a:spAutoFit/>
          </a:bodyPr>
          <a:lstStyle/>
          <a:p>
            <a:r>
              <a:rPr sz="3600" b="1" dirty="0">
                <a:solidFill>
                  <a:srgbClr val="2900A9">
                    <a:lumMod val="60000"/>
                    <a:lumOff val="40000"/>
                  </a:srgbClr>
                </a:solidFill>
              </a:rPr>
              <a:t>+</a:t>
            </a:r>
          </a:p>
        </p:txBody>
      </p:sp>
      <p:sp>
        <p:nvSpPr>
          <p:cNvPr id="13" name="Rectangle 12"/>
          <p:cNvSpPr/>
          <p:nvPr userDrawn="1"/>
        </p:nvSpPr>
        <p:spPr>
          <a:xfrm>
            <a:off x="8160774" y="621786"/>
            <a:ext cx="694813" cy="66471"/>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pic>
        <p:nvPicPr>
          <p:cNvPr id="14" name="Picture 13"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162F1D00-BD13-4404-86B0-79703945A0A7}" type="slidenum">
              <a:rPr lang="en-US" smtClean="0">
                <a:solidFill>
                  <a:prstClr val="black"/>
                </a:solidFill>
              </a:rPr>
              <a:pPr/>
              <a:t>‹#›</a:t>
            </a:fld>
            <a:endParaRPr lang="en-US" dirty="0">
              <a:solidFill>
                <a:prstClr val="black"/>
              </a:solidFill>
            </a:endParaRPr>
          </a:p>
        </p:txBody>
      </p:sp>
      <p:pic>
        <p:nvPicPr>
          <p:cNvPr id="6" name="Picture 5"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1"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57AC6FC-3C36-487B-B044-7E65347DD9F1}" type="slidenum">
              <a:rPr lang="en-US" smtClean="0">
                <a:solidFill>
                  <a:prstClr val="white"/>
                </a:solidFill>
              </a:rPr>
              <a:pPr/>
              <a:t>‹#›</a:t>
            </a:fld>
            <a:endParaRPr lang="en-US" dirty="0">
              <a:solidFill>
                <a:prstClr val="white"/>
              </a:solidFill>
            </a:endParaRPr>
          </a:p>
        </p:txBody>
      </p:sp>
      <p:sp>
        <p:nvSpPr>
          <p:cNvPr id="9" name="TextBox 8"/>
          <p:cNvSpPr txBox="1"/>
          <p:nvPr/>
        </p:nvSpPr>
        <p:spPr>
          <a:xfrm>
            <a:off x="223186" y="228600"/>
            <a:ext cx="260909" cy="553998"/>
          </a:xfrm>
          <a:prstGeom prst="rect">
            <a:avLst/>
          </a:prstGeom>
          <a:noFill/>
        </p:spPr>
        <p:txBody>
          <a:bodyPr wrap="square" lIns="0" tIns="0" rIns="0" bIns="0" rtlCol="0">
            <a:spAutoFit/>
          </a:bodyPr>
          <a:lstStyle/>
          <a:p>
            <a:r>
              <a:rPr sz="3600" b="1" dirty="0">
                <a:solidFill>
                  <a:srgbClr val="2900A9">
                    <a:lumMod val="60000"/>
                    <a:lumOff val="40000"/>
                  </a:srgbClr>
                </a:solidFill>
              </a:rPr>
              <a:t>+</a:t>
            </a:r>
          </a:p>
        </p:txBody>
      </p:sp>
      <p:sp>
        <p:nvSpPr>
          <p:cNvPr id="10" name="Rectangle 9"/>
          <p:cNvSpPr/>
          <p:nvPr/>
        </p:nvSpPr>
        <p:spPr>
          <a:xfrm>
            <a:off x="8068235" y="282574"/>
            <a:ext cx="91440" cy="1600200"/>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3"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8" name="Content Placeholder 2"/>
          <p:cNvSpPr>
            <a:spLocks noGrp="1"/>
          </p:cNvSpPr>
          <p:nvPr>
            <p:ph idx="1"/>
          </p:nvPr>
        </p:nvSpPr>
        <p:spPr>
          <a:xfrm>
            <a:off x="498474" y="1981201"/>
            <a:ext cx="7556313" cy="4144963"/>
          </a:xfrm>
        </p:spPr>
        <p:txBody>
          <a:bodyPr/>
          <a:lstStyle>
            <a:lvl1pPr marL="330163" indent="-330163">
              <a:tabLst>
                <a:tab pos="338100" algn="l"/>
              </a:tabLst>
              <a:defRPr/>
            </a:lvl1pPr>
            <a:lvl2pPr marL="626993" indent="-288893">
              <a:tabLst>
                <a:tab pos="626993" algn="l"/>
              </a:tabLst>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TextBox 9"/>
          <p:cNvSpPr txBox="1"/>
          <p:nvPr userDrawn="1"/>
        </p:nvSpPr>
        <p:spPr>
          <a:xfrm>
            <a:off x="223186"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1" name="Text Placeholder 3"/>
          <p:cNvSpPr>
            <a:spLocks noGrp="1"/>
          </p:cNvSpPr>
          <p:nvPr>
            <p:ph type="body" sz="half" idx="2"/>
          </p:nvPr>
        </p:nvSpPr>
        <p:spPr>
          <a:xfrm>
            <a:off x="498518" y="1129553"/>
            <a:ext cx="7558960" cy="774700"/>
          </a:xfrm>
        </p:spPr>
        <p:txBody>
          <a:bodyPr vert="horz" lIns="91430" tIns="45715" rIns="91430" bIns="45715"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marL="0" marR="0" lvl="0" indent="0" algn="l" defTabSz="914298"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dirty="0"/>
              <a:t>USHCA Academy | May 2016 | Day 1</a:t>
            </a:r>
            <a:endParaRPr lang="es-CO" dirty="0"/>
          </a:p>
        </p:txBody>
      </p:sp>
      <p:sp>
        <p:nvSpPr>
          <p:cNvPr id="13" name="Rectangle 12"/>
          <p:cNvSpPr/>
          <p:nvPr userDrawn="1"/>
        </p:nvSpPr>
        <p:spPr>
          <a:xfrm>
            <a:off x="8166847" y="282574"/>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p>
        </p:txBody>
      </p:sp>
      <p:sp>
        <p:nvSpPr>
          <p:cNvPr id="14" name="Slide Number Placeholder 3"/>
          <p:cNvSpPr>
            <a:spLocks noGrp="1"/>
          </p:cNvSpPr>
          <p:nvPr>
            <p:ph type="sldNum" sz="quarter" idx="12"/>
          </p:nvPr>
        </p:nvSpPr>
        <p:spPr>
          <a:xfrm>
            <a:off x="8305800" y="242235"/>
            <a:ext cx="554038" cy="365125"/>
          </a:xfrm>
        </p:spPr>
        <p:txBody>
          <a:bodyPr/>
          <a:lstStyle/>
          <a:p>
            <a:fld id="{70FCFB06-72BE-4810-A274-32EBC42401E2}" type="slidenum">
              <a:rPr lang="en-US" smtClean="0"/>
              <a:pPr/>
              <a:t>‹#›</a:t>
            </a:fld>
            <a:endParaRPr lang="en-US" dirty="0"/>
          </a:p>
        </p:txBody>
      </p:sp>
      <p:sp>
        <p:nvSpPr>
          <p:cNvPr id="15" name="Rectangle 14"/>
          <p:cNvSpPr/>
          <p:nvPr userDrawn="1"/>
        </p:nvSpPr>
        <p:spPr>
          <a:xfrm>
            <a:off x="8160774" y="621786"/>
            <a:ext cx="694813" cy="66471"/>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p>
        </p:txBody>
      </p:sp>
    </p:spTree>
    <p:extLst>
      <p:ext uri="{BB962C8B-B14F-4D97-AF65-F5344CB8AC3E}">
        <p14:creationId xmlns:p14="http://schemas.microsoft.com/office/powerpoint/2010/main" val="7258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Box 8"/>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10" name="Text Placeholder 3"/>
          <p:cNvSpPr>
            <a:spLocks noGrp="1"/>
          </p:cNvSpPr>
          <p:nvPr>
            <p:ph type="body" sz="half" idx="2"/>
          </p:nvPr>
        </p:nvSpPr>
        <p:spPr>
          <a:xfrm>
            <a:off x="498518" y="1129553"/>
            <a:ext cx="7558960" cy="774700"/>
          </a:xfrm>
        </p:spPr>
        <p:txBody>
          <a:bodyPr vert="horz" lIns="91430" tIns="45715" rIns="91430" bIns="45715"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marL="0" marR="0" lvl="0" indent="0" algn="l" defTabSz="914298"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1"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2" name="Picture 11"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
        <p:nvSpPr>
          <p:cNvPr id="15" name="Rectangle 14"/>
          <p:cNvSpPr/>
          <p:nvPr userDrawn="1"/>
        </p:nvSpPr>
        <p:spPr>
          <a:xfrm>
            <a:off x="8166847" y="282574"/>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6" name="Slide Number Placeholder 3"/>
          <p:cNvSpPr>
            <a:spLocks noGrp="1"/>
          </p:cNvSpPr>
          <p:nvPr>
            <p:ph type="sldNum" sz="quarter" idx="12"/>
          </p:nvPr>
        </p:nvSpPr>
        <p:spPr>
          <a:xfrm>
            <a:off x="8305800" y="242235"/>
            <a:ext cx="554038" cy="365125"/>
          </a:xfrm>
        </p:spPr>
        <p:txBody>
          <a:bodyPr/>
          <a:lstStyle/>
          <a:p>
            <a:fld id="{70FCFB06-72BE-4810-A274-32EBC42401E2}" type="slidenum">
              <a:rPr lang="en-US" smtClean="0">
                <a:solidFill>
                  <a:prstClr val="white"/>
                </a:solidFill>
              </a:rPr>
              <a:pPr/>
              <a:t>‹#›</a:t>
            </a:fld>
            <a:endParaRPr lang="en-US" dirty="0">
              <a:solidFill>
                <a:prstClr val="white"/>
              </a:solidFill>
            </a:endParaRPr>
          </a:p>
        </p:txBody>
      </p:sp>
      <p:sp>
        <p:nvSpPr>
          <p:cNvPr id="17" name="Rectangle 16"/>
          <p:cNvSpPr/>
          <p:nvPr userDrawn="1"/>
        </p:nvSpPr>
        <p:spPr>
          <a:xfrm>
            <a:off x="8160774" y="621786"/>
            <a:ext cx="694813" cy="66471"/>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Alt.">
    <p:spTree>
      <p:nvGrpSpPr>
        <p:cNvPr id="1" name=""/>
        <p:cNvGrpSpPr/>
        <p:nvPr/>
      </p:nvGrpSpPr>
      <p:grpSpPr>
        <a:xfrm>
          <a:off x="0" y="0"/>
          <a:ext cx="0" cy="0"/>
          <a:chOff x="0" y="0"/>
          <a:chExt cx="0" cy="0"/>
        </a:xfrm>
      </p:grpSpPr>
      <p:sp>
        <p:nvSpPr>
          <p:cNvPr id="13" name="Rectangle 12"/>
          <p:cNvSpPr/>
          <p:nvPr userDrawn="1"/>
        </p:nvSpPr>
        <p:spPr>
          <a:xfrm>
            <a:off x="8210551"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4" name="Rectangle 13"/>
          <p:cNvSpPr/>
          <p:nvPr userDrawn="1"/>
        </p:nvSpPr>
        <p:spPr>
          <a:xfrm>
            <a:off x="8068235" y="282574"/>
            <a:ext cx="91440" cy="1600200"/>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10" name="Text Placeholder 3"/>
          <p:cNvSpPr>
            <a:spLocks noGrp="1"/>
          </p:cNvSpPr>
          <p:nvPr>
            <p:ph type="body" sz="half" idx="2"/>
          </p:nvPr>
        </p:nvSpPr>
        <p:spPr>
          <a:xfrm>
            <a:off x="498518" y="1129553"/>
            <a:ext cx="7558960" cy="774700"/>
          </a:xfrm>
        </p:spPr>
        <p:txBody>
          <a:bodyPr vert="horz" lIns="91430" tIns="45715" rIns="91430" bIns="45715"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149" indent="0">
              <a:buNone/>
              <a:defRPr sz="1200"/>
            </a:lvl2pPr>
            <a:lvl3pPr marL="914298" indent="0">
              <a:buNone/>
              <a:defRPr sz="1000"/>
            </a:lvl3pPr>
            <a:lvl4pPr marL="1371448"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marL="0" marR="0" lvl="0" indent="0" algn="l" defTabSz="914298"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1"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2" name="Picture 11"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7" indent="0" algn="ctr">
              <a:buNone/>
              <a:defRPr>
                <a:solidFill>
                  <a:schemeClr val="tx1">
                    <a:tint val="75000"/>
                  </a:schemeClr>
                </a:solidFill>
              </a:defRPr>
            </a:lvl5pPr>
            <a:lvl6pPr marL="2285746" indent="0" algn="ctr">
              <a:buNone/>
              <a:defRPr>
                <a:solidFill>
                  <a:schemeClr val="tx1">
                    <a:tint val="75000"/>
                  </a:schemeClr>
                </a:solidFill>
              </a:defRPr>
            </a:lvl6pPr>
            <a:lvl7pPr marL="2742895" indent="0" algn="ctr">
              <a:buNone/>
              <a:defRPr>
                <a:solidFill>
                  <a:schemeClr val="tx1">
                    <a:tint val="75000"/>
                  </a:schemeClr>
                </a:solidFill>
              </a:defRPr>
            </a:lvl7pPr>
            <a:lvl8pPr marL="3200044" indent="0" algn="ctr">
              <a:buNone/>
              <a:defRPr>
                <a:solidFill>
                  <a:schemeClr val="tx1">
                    <a:tint val="75000"/>
                  </a:schemeClr>
                </a:solidFill>
              </a:defRPr>
            </a:lvl8pPr>
            <a:lvl9pPr marL="3657193"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a:xfrm>
            <a:off x="304052" y="6374840"/>
            <a:ext cx="3366247" cy="365125"/>
          </a:xfrm>
        </p:spPr>
        <p:txBody>
          <a:bodyPr/>
          <a:lstStyle>
            <a:lvl1pPr algn="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Drag picture to placeholder or click icon to add</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Drag picture to placeholder or click icon to add</a:t>
            </a:r>
            <a:endParaRPr dirty="0"/>
          </a:p>
        </p:txBody>
      </p:sp>
      <p:sp>
        <p:nvSpPr>
          <p:cNvPr id="16" name="Text Placeholder 3"/>
          <p:cNvSpPr>
            <a:spLocks noGrp="1"/>
          </p:cNvSpPr>
          <p:nvPr>
            <p:ph type="body" sz="half" idx="2"/>
          </p:nvPr>
        </p:nvSpPr>
        <p:spPr>
          <a:xfrm>
            <a:off x="857250" y="1779494"/>
            <a:ext cx="3086100" cy="2040905"/>
          </a:xfrm>
        </p:spPr>
        <p:txBody>
          <a:bodyPr lIns="45715" tIns="45715" rIns="45715"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2" y="174813"/>
            <a:ext cx="413309" cy="830997"/>
          </a:xfrm>
          <a:prstGeom prst="rect">
            <a:avLst/>
          </a:prstGeom>
          <a:noFill/>
        </p:spPr>
        <p:txBody>
          <a:bodyPr wrap="square" lIns="0" tIns="0" rIns="0" bIns="0" rtlCol="0">
            <a:spAutoFit/>
          </a:bodyPr>
          <a:lstStyle/>
          <a:p>
            <a:r>
              <a:rPr sz="5400" b="1">
                <a:solidFill>
                  <a:srgbClr val="2900A9">
                    <a:lumMod val="60000"/>
                    <a:lumOff val="40000"/>
                  </a:srgbClr>
                </a:solidFill>
              </a:rPr>
              <a:t>+</a:t>
            </a:r>
          </a:p>
        </p:txBody>
      </p:sp>
      <p:pic>
        <p:nvPicPr>
          <p:cNvPr id="12" name="Picture 11"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11200" y="228600"/>
            <a:ext cx="8148636" cy="553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2" name="Title 1"/>
          <p:cNvSpPr>
            <a:spLocks noGrp="1"/>
          </p:cNvSpPr>
          <p:nvPr>
            <p:ph type="title"/>
          </p:nvPr>
        </p:nvSpPr>
        <p:spPr>
          <a:xfrm>
            <a:off x="2286000" y="3124201"/>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1"/>
            <a:ext cx="5638800" cy="1500187"/>
          </a:xfrm>
        </p:spPr>
        <p:txBody>
          <a:bodyPr anchor="t" anchorCtr="0">
            <a:normAutofit/>
          </a:bodyPr>
          <a:lstStyle>
            <a:lvl1pPr marL="0" indent="0">
              <a:spcBef>
                <a:spcPts val="300"/>
              </a:spcBef>
              <a:buNone/>
              <a:defRPr sz="1400" cap="none" baseline="0">
                <a:solidFill>
                  <a:schemeClr val="bg1"/>
                </a:solidFill>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255000" y="317875"/>
            <a:ext cx="554038" cy="365125"/>
          </a:xfrm>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8" name="TextBox 7"/>
          <p:cNvSpPr txBox="1"/>
          <p:nvPr/>
        </p:nvSpPr>
        <p:spPr>
          <a:xfrm>
            <a:off x="2003613" y="3110755"/>
            <a:ext cx="260909" cy="615553"/>
          </a:xfrm>
          <a:prstGeom prst="rect">
            <a:avLst/>
          </a:prstGeom>
          <a:noFill/>
        </p:spPr>
        <p:txBody>
          <a:bodyPr wrap="square" lIns="0" tIns="0" rIns="0" bIns="0" rtlCol="0">
            <a:spAutoFit/>
          </a:bodyPr>
          <a:lstStyle/>
          <a:p>
            <a:r>
              <a:rPr sz="4000" b="1">
                <a:solidFill>
                  <a:srgbClr val="2900A9">
                    <a:lumMod val="60000"/>
                    <a:lumOff val="40000"/>
                  </a:srgbClr>
                </a:solidFill>
              </a:rPr>
              <a:t>+</a:t>
            </a:r>
          </a:p>
        </p:txBody>
      </p:sp>
      <p:sp>
        <p:nvSpPr>
          <p:cNvPr id="9" name="Rectangle 8"/>
          <p:cNvSpPr/>
          <p:nvPr/>
        </p:nvSpPr>
        <p:spPr>
          <a:xfrm>
            <a:off x="287107" y="228600"/>
            <a:ext cx="211369" cy="553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pic>
        <p:nvPicPr>
          <p:cNvPr id="10" name="Picture 9"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8166847" y="282574"/>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4" name="Slide Number Placeholder 3"/>
          <p:cNvSpPr>
            <a:spLocks noGrp="1"/>
          </p:cNvSpPr>
          <p:nvPr>
            <p:ph type="sldNum" sz="quarter" idx="12"/>
          </p:nvPr>
        </p:nvSpPr>
        <p:spPr/>
        <p:txBody>
          <a:bodyPr/>
          <a:lstStyle/>
          <a:p>
            <a:fld id="{70FCFB06-72BE-4810-A274-32EBC42401E2}" type="slidenum">
              <a:rPr lang="en-US" smtClean="0">
                <a:solidFill>
                  <a:prstClr val="white"/>
                </a:solidFill>
              </a:rPr>
              <a:pPr/>
              <a:t>‹#›</a:t>
            </a:fld>
            <a:endParaRPr lang="en-US" dirty="0">
              <a:solidFill>
                <a:prstClr val="white"/>
              </a:solidFill>
            </a:endParaRPr>
          </a:p>
        </p:txBody>
      </p:sp>
      <p:sp>
        <p:nvSpPr>
          <p:cNvPr id="7"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508000" y="1981200"/>
            <a:ext cx="7543800"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223186" y="228600"/>
            <a:ext cx="260909" cy="553998"/>
          </a:xfrm>
          <a:prstGeom prst="rect">
            <a:avLst/>
          </a:prstGeom>
          <a:noFill/>
        </p:spPr>
        <p:txBody>
          <a:bodyPr wrap="square" lIns="0" tIns="0" rIns="0" bIns="0" rtlCol="0">
            <a:spAutoFit/>
          </a:bodyPr>
          <a:lstStyle/>
          <a:p>
            <a:r>
              <a:rPr sz="3600" b="1" dirty="0">
                <a:solidFill>
                  <a:srgbClr val="2900A9">
                    <a:lumMod val="60000"/>
                    <a:lumOff val="40000"/>
                  </a:srgbClr>
                </a:solidFill>
              </a:rPr>
              <a:t>+</a:t>
            </a:r>
          </a:p>
        </p:txBody>
      </p:sp>
      <p:sp>
        <p:nvSpPr>
          <p:cNvPr id="12" name="Rectangle 11"/>
          <p:cNvSpPr/>
          <p:nvPr userDrawn="1"/>
        </p:nvSpPr>
        <p:spPr>
          <a:xfrm>
            <a:off x="8160774" y="621786"/>
            <a:ext cx="694813" cy="66471"/>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pic>
        <p:nvPicPr>
          <p:cNvPr id="9" name="Picture 8"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1"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2" name="Rectangle 11"/>
          <p:cNvSpPr/>
          <p:nvPr/>
        </p:nvSpPr>
        <p:spPr>
          <a:xfrm>
            <a:off x="8068235" y="282574"/>
            <a:ext cx="91440" cy="1600200"/>
          </a:xfrm>
          <a:prstGeom prst="rect">
            <a:avLst/>
          </a:prstGeom>
          <a:solidFill>
            <a:srgbClr val="80B60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0" name="TextBox 9"/>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70FCFB06-72BE-4810-A274-32EBC42401E2}" type="slidenum">
              <a:rPr lang="en-US" smtClean="0">
                <a:solidFill>
                  <a:prstClr val="white"/>
                </a:solidFill>
              </a:rPr>
              <a:pPr/>
              <a:t>‹#›</a:t>
            </a:fld>
            <a:endParaRPr lang="en-US" dirty="0">
              <a:solidFill>
                <a:prstClr val="white"/>
              </a:solidFill>
            </a:endParaRPr>
          </a:p>
        </p:txBody>
      </p:sp>
      <p:sp>
        <p:nvSpPr>
          <p:cNvPr id="15" name="Footer Placeholder 4"/>
          <p:cNvSpPr>
            <a:spLocks noGrp="1"/>
          </p:cNvSpPr>
          <p:nvPr>
            <p:ph type="ftr" sz="quarter" idx="3"/>
          </p:nvPr>
        </p:nvSpPr>
        <p:spPr>
          <a:xfrm>
            <a:off x="493806" y="63727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3" name="Picture 12"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a:solidFill>
                <a:prstClr val="white"/>
              </a:solidFill>
            </a:endParaRPr>
          </a:p>
        </p:txBody>
      </p:sp>
      <p:sp>
        <p:nvSpPr>
          <p:cNvPr id="12" name="TextBox 11"/>
          <p:cNvSpPr txBox="1"/>
          <p:nvPr/>
        </p:nvSpPr>
        <p:spPr>
          <a:xfrm>
            <a:off x="223186" y="228600"/>
            <a:ext cx="260909" cy="553998"/>
          </a:xfrm>
          <a:prstGeom prst="rect">
            <a:avLst/>
          </a:prstGeom>
          <a:noFill/>
        </p:spPr>
        <p:txBody>
          <a:bodyPr wrap="square" lIns="0" tIns="0" rIns="0" bIns="0" rtlCol="0">
            <a:spAutoFit/>
          </a:bodyPr>
          <a:lstStyle/>
          <a:p>
            <a:r>
              <a:rPr sz="3600" b="1">
                <a:solidFill>
                  <a:srgbClr val="2900A9">
                    <a:lumMod val="60000"/>
                    <a:lumOff val="40000"/>
                  </a:srgb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6"/>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6"/>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70FCFB06-72BE-4810-A274-32EBC42401E2}" type="slidenum">
              <a:rPr lang="en-US" smtClean="0">
                <a:solidFill>
                  <a:prstClr val="white"/>
                </a:solidFill>
              </a:rPr>
              <a:pPr/>
              <a:t>‹#›</a:t>
            </a:fld>
            <a:endParaRPr lang="en-US" dirty="0">
              <a:solidFill>
                <a:prstClr val="white"/>
              </a:solidFill>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149" indent="0">
              <a:buNone/>
              <a:defRPr sz="2000" b="1"/>
            </a:lvl2pPr>
            <a:lvl3pPr marL="914298" indent="0">
              <a:buNone/>
              <a:defRPr sz="1800" b="1"/>
            </a:lvl3pPr>
            <a:lvl4pPr marL="1371448"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149" indent="0">
              <a:buNone/>
              <a:defRPr sz="2000" b="1"/>
            </a:lvl2pPr>
            <a:lvl3pPr marL="914298" indent="0">
              <a:buNone/>
              <a:defRPr sz="1800" b="1"/>
            </a:lvl3pPr>
            <a:lvl4pPr marL="1371448"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a:t>Click to edit Master text styles</a:t>
            </a:r>
          </a:p>
        </p:txBody>
      </p:sp>
      <p:sp>
        <p:nvSpPr>
          <p:cNvPr id="15" name="Footer Placeholder 4"/>
          <p:cNvSpPr>
            <a:spLocks noGrp="1"/>
          </p:cNvSpPr>
          <p:nvPr>
            <p:ph type="ftr" sz="quarter" idx="1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pic>
        <p:nvPicPr>
          <p:cNvPr id="11" name="Picture 10" descr="LogoUSHCAColor.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600" y="5834073"/>
            <a:ext cx="1409700" cy="833842"/>
          </a:xfrm>
          <a:prstGeom prst="rect">
            <a:avLst/>
          </a:prstGeom>
          <a:noFill/>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30" tIns="45715" rIns="91430" bIns="45715"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1"/>
            <a:ext cx="7556313" cy="4144963"/>
          </a:xfrm>
          <a:prstGeom prst="rect">
            <a:avLst/>
          </a:prstGeom>
        </p:spPr>
        <p:txBody>
          <a:bodyPr vert="horz" lIns="91430" tIns="45715" rIns="91430"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493806" y="6283885"/>
            <a:ext cx="7557994" cy="365125"/>
          </a:xfrm>
          <a:prstGeom prst="rect">
            <a:avLst/>
          </a:prstGeom>
        </p:spPr>
        <p:txBody>
          <a:bodyPr vert="horz" lIns="91430" tIns="45715" rIns="91430" bIns="45715" rtlCol="0" anchor="ctr"/>
          <a:lstStyle>
            <a:lvl1pPr algn="l">
              <a:defRPr sz="1100">
                <a:solidFill>
                  <a:schemeClr val="tx1">
                    <a:lumMod val="65000"/>
                    <a:lumOff val="35000"/>
                  </a:schemeClr>
                </a:solidFill>
              </a:defRPr>
            </a:lvl1pPr>
          </a:lstStyle>
          <a:p>
            <a:r>
              <a:rPr lang="en-US">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6" name="Slide Number Placeholder 5"/>
          <p:cNvSpPr>
            <a:spLocks noGrp="1"/>
          </p:cNvSpPr>
          <p:nvPr>
            <p:ph type="sldNum" sz="quarter" idx="4"/>
          </p:nvPr>
        </p:nvSpPr>
        <p:spPr>
          <a:xfrm>
            <a:off x="8305800" y="242235"/>
            <a:ext cx="554038" cy="365125"/>
          </a:xfrm>
          <a:prstGeom prst="rect">
            <a:avLst/>
          </a:prstGeom>
        </p:spPr>
        <p:txBody>
          <a:bodyPr vert="horz" lIns="91430" tIns="45715" rIns="91430" bIns="45715" rtlCol="0" anchor="ctr"/>
          <a:lstStyle>
            <a:lvl1pPr algn="r">
              <a:defRPr sz="1400">
                <a:solidFill>
                  <a:schemeClr val="bg1"/>
                </a:solidFill>
              </a:defRPr>
            </a:lvl1p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621687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hdr="0" dt="0"/>
  <p:txStyles>
    <p:titleStyle>
      <a:lvl1pPr algn="l" defTabSz="914298" rtl="0" eaLnBrk="1" latinLnBrk="0" hangingPunct="1">
        <a:spcBef>
          <a:spcPct val="0"/>
        </a:spcBef>
        <a:buNone/>
        <a:defRPr sz="3600" b="0" kern="1200">
          <a:solidFill>
            <a:schemeClr val="accent1"/>
          </a:solidFill>
          <a:latin typeface="+mj-lt"/>
          <a:ea typeface="+mj-ea"/>
          <a:cs typeface="+mj-cs"/>
        </a:defRPr>
      </a:lvl1pPr>
    </p:titleStyle>
    <p:bodyStyle>
      <a:lvl1pPr marL="228575" indent="-320004" algn="l" defTabSz="914298" rtl="0" eaLnBrk="1" latinLnBrk="0" hangingPunct="1">
        <a:spcBef>
          <a:spcPts val="1999"/>
        </a:spcBef>
        <a:buClr>
          <a:schemeClr val="accent1"/>
        </a:buClr>
        <a:buSzPct val="75000"/>
        <a:buFont typeface="Wingdings" pitchFamily="2" charset="2"/>
        <a:buChar char="n"/>
        <a:defRPr sz="2400" kern="1200">
          <a:solidFill>
            <a:schemeClr val="tx1">
              <a:lumMod val="65000"/>
              <a:lumOff val="35000"/>
            </a:schemeClr>
          </a:solidFill>
          <a:latin typeface="+mn-lt"/>
          <a:ea typeface="+mn-ea"/>
          <a:cs typeface="+mn-cs"/>
        </a:defRPr>
      </a:lvl1pPr>
      <a:lvl2pPr marL="685724" indent="-319052" algn="l" defTabSz="914298" rtl="0" eaLnBrk="1" latinLnBrk="0" hangingPunct="1">
        <a:spcBef>
          <a:spcPts val="600"/>
        </a:spcBef>
        <a:buClr>
          <a:schemeClr val="accent1">
            <a:lumMod val="60000"/>
            <a:lumOff val="40000"/>
          </a:schemeClr>
        </a:buClr>
        <a:buSzPct val="75000"/>
        <a:buFont typeface="Wingdings" pitchFamily="2" charset="2"/>
        <a:buChar char="n"/>
        <a:defRPr sz="2200" kern="1200">
          <a:solidFill>
            <a:schemeClr val="tx1">
              <a:lumMod val="65000"/>
              <a:lumOff val="35000"/>
            </a:schemeClr>
          </a:solidFill>
          <a:latin typeface="+mn-lt"/>
          <a:ea typeface="+mn-ea"/>
          <a:cs typeface="+mn-cs"/>
        </a:defRPr>
      </a:lvl2pPr>
      <a:lvl3pPr marL="685724" indent="-320004" algn="l" defTabSz="914298"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3pPr>
      <a:lvl4pPr marL="914298" indent="-320004" algn="l" defTabSz="914298" rtl="0" eaLnBrk="1" latinLnBrk="0" hangingPunct="1">
        <a:spcBef>
          <a:spcPts val="600"/>
        </a:spcBef>
        <a:buClr>
          <a:schemeClr val="accent1">
            <a:lumMod val="60000"/>
            <a:lumOff val="40000"/>
          </a:schemeClr>
        </a:buClr>
        <a:buSzPct val="75000"/>
        <a:buFont typeface="Wingdings" pitchFamily="2" charset="2"/>
        <a:buChar char="n"/>
        <a:defRPr sz="2000" kern="1200">
          <a:solidFill>
            <a:schemeClr val="tx1">
              <a:lumMod val="65000"/>
              <a:lumOff val="35000"/>
            </a:schemeClr>
          </a:solidFill>
          <a:latin typeface="+mn-lt"/>
          <a:ea typeface="+mn-ea"/>
          <a:cs typeface="+mn-cs"/>
        </a:defRPr>
      </a:lvl4pPr>
      <a:lvl5pPr marL="1142873" indent="-320004" algn="l" defTabSz="914298"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5pPr>
      <a:lvl6pPr marL="1377797" indent="-228575" algn="l" defTabSz="914298"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197" indent="-228575" algn="l" defTabSz="914298"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185" indent="-228575" algn="l" defTabSz="914298"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171" indent="-228575" algn="l" defTabSz="914298"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8"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humanresourcesineducation.org/resource/stop-start-continue/" TargetMode="External"/><Relationship Id="rId4"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microsoft.com/office/2007/relationships/hdphoto" Target="../media/hdphoto1.wdp"/><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microsoft.com/office/2007/relationships/hdphoto" Target="../media/hdphoto2.wdp"/><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0.pn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humanresourcesineducation.org/resource/analyzing-recruitment-selection-processes-missed-opportunities/?cat=25" TargetMode="External"/><Relationship Id="rId3" Type="http://schemas.openxmlformats.org/officeDocument/2006/relationships/image" Target="../media/image2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hyperlink" Target="http://tntp.org/publications/view/the-irreplaceables-understanding-the-real-retention-crisis"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urban.org/sites/default/files/publication/33386/1001287-The-Influence-of-School-Administrators-on-Teacher-Retention-Decisions.PDF" TargetMode="External"/><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35.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humanresourcesineducation.org/visioning-assessing/key-power-metric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67.xml.rels><?xml version="1.0" encoding="UTF-8" standalone="yes"?>
<Relationships xmlns="http://schemas.openxmlformats.org/package/2006/relationships"><Relationship Id="rId3" Type="http://schemas.openxmlformats.org/officeDocument/2006/relationships/hyperlink" Target="http://hrined.org/" TargetMode="External"/><Relationship Id="rId4" Type="http://schemas.openxmlformats.org/officeDocument/2006/relationships/hyperlink" Target="http://jbspolar@gmail.com" TargetMode="External"/><Relationship Id="rId5" Type="http://schemas.openxmlformats.org/officeDocument/2006/relationships/hyperlink" Target="mailto:cchin@theushca.org"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USHCACol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4991101"/>
            <a:ext cx="2641600" cy="1562515"/>
          </a:xfrm>
          <a:prstGeom prst="rect">
            <a:avLst/>
          </a:prstGeom>
          <a:noFill/>
          <a:effectLst>
            <a:outerShdw blurRad="50800" dist="38100" dir="2700000" algn="tl" rotWithShape="0">
              <a:srgbClr val="000000">
                <a:alpha val="43000"/>
              </a:srgbClr>
            </a:outerShdw>
          </a:effectLst>
        </p:spPr>
      </p:pic>
      <p:sp>
        <p:nvSpPr>
          <p:cNvPr id="8" name="Title 4"/>
          <p:cNvSpPr>
            <a:spLocks noGrp="1"/>
          </p:cNvSpPr>
          <p:nvPr>
            <p:ph type="ctrTitle"/>
          </p:nvPr>
        </p:nvSpPr>
        <p:spPr>
          <a:xfrm>
            <a:off x="266699" y="4446868"/>
            <a:ext cx="8373035" cy="544232"/>
          </a:xfrm>
        </p:spPr>
        <p:txBody>
          <a:bodyPr>
            <a:normAutofit/>
          </a:bodyPr>
          <a:lstStyle/>
          <a:p>
            <a:r>
              <a:rPr lang="en-US" dirty="0" smtClean="0"/>
              <a:t>Strategic Human Capital Session</a:t>
            </a:r>
            <a:endParaRPr lang="en-US" dirty="0"/>
          </a:p>
        </p:txBody>
      </p:sp>
      <p:sp>
        <p:nvSpPr>
          <p:cNvPr id="5" name="Subtitle 5"/>
          <p:cNvSpPr txBox="1">
            <a:spLocks/>
          </p:cNvSpPr>
          <p:nvPr/>
        </p:nvSpPr>
        <p:spPr>
          <a:xfrm>
            <a:off x="342900" y="5118100"/>
            <a:ext cx="4038600" cy="748553"/>
          </a:xfrm>
          <a:prstGeom prst="rect">
            <a:avLst/>
          </a:prstGeom>
        </p:spPr>
        <p:txBody>
          <a:bodyPr vert="horz" lIns="91430" tIns="45715" rIns="91430" bIns="45715" rtlCol="0">
            <a:normAutofit/>
          </a:bodyPr>
          <a:lstStyle>
            <a:lvl1pPr marL="0" indent="0" algn="l" defTabSz="914400" rtl="0" eaLnBrk="1" latinLnBrk="0" hangingPunct="1">
              <a:spcBef>
                <a:spcPts val="300"/>
              </a:spcBef>
              <a:buClr>
                <a:schemeClr val="accent1"/>
              </a:buClr>
              <a:buSzPct val="75000"/>
              <a:buFont typeface="Wingdings" pitchFamily="2" charset="2"/>
              <a:buNone/>
              <a:defRPr sz="14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100000"/>
              <a:buFont typeface="Wingdings" pitchFamily="2"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60000"/>
                  <a:lumOff val="40000"/>
                </a:schemeClr>
              </a:buClr>
              <a:buSzPct val="100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100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9pPr>
          </a:lstStyle>
          <a:p>
            <a:r>
              <a:rPr lang="en-US" dirty="0" smtClean="0"/>
              <a:t>December 18, 2018</a:t>
            </a:r>
            <a:endParaRPr lang="en-US" dirty="0"/>
          </a:p>
        </p:txBody>
      </p:sp>
      <p:pic>
        <p:nvPicPr>
          <p:cNvPr id="3" name="Picture 2"/>
          <p:cNvPicPr>
            <a:picLocks noChangeAspect="1"/>
          </p:cNvPicPr>
          <p:nvPr/>
        </p:nvPicPr>
        <p:blipFill>
          <a:blip r:embed="rId4"/>
          <a:stretch>
            <a:fillRect/>
          </a:stretch>
        </p:blipFill>
        <p:spPr>
          <a:xfrm>
            <a:off x="266700" y="5626100"/>
            <a:ext cx="3835400" cy="990600"/>
          </a:xfrm>
          <a:prstGeom prst="rect">
            <a:avLst/>
          </a:prstGeom>
        </p:spPr>
      </p:pic>
    </p:spTree>
    <p:extLst>
      <p:ext uri="{BB962C8B-B14F-4D97-AF65-F5344CB8AC3E}">
        <p14:creationId xmlns:p14="http://schemas.microsoft.com/office/powerpoint/2010/main" val="425959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2576B-F3D0-4741-AEE4-F64530FBB705}"/>
              </a:ext>
            </a:extLst>
          </p:cNvPr>
          <p:cNvSpPr>
            <a:spLocks noGrp="1"/>
          </p:cNvSpPr>
          <p:nvPr>
            <p:ph type="title"/>
          </p:nvPr>
        </p:nvSpPr>
        <p:spPr/>
        <p:txBody>
          <a:bodyPr/>
          <a:lstStyle/>
          <a:p>
            <a:r>
              <a:rPr lang="en-US" dirty="0"/>
              <a:t>Intro to Strategic HR Work</a:t>
            </a:r>
          </a:p>
        </p:txBody>
      </p:sp>
      <p:sp>
        <p:nvSpPr>
          <p:cNvPr id="3" name="Text Placeholder 2">
            <a:extLst>
              <a:ext uri="{FF2B5EF4-FFF2-40B4-BE49-F238E27FC236}">
                <a16:creationId xmlns="" xmlns:a16="http://schemas.microsoft.com/office/drawing/2014/main" id="{894F1D45-0219-4345-8002-8E15D1445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DA1DF10C-CAF6-2944-99B9-AA864BE08395}"/>
              </a:ext>
            </a:extLst>
          </p:cNvPr>
          <p:cNvSpPr>
            <a:spLocks noGrp="1"/>
          </p:cNvSpPr>
          <p:nvPr>
            <p:ph type="sldNum" sz="quarter" idx="12"/>
          </p:nvPr>
        </p:nvSpPr>
        <p:spPr/>
        <p:txBody>
          <a:bodyPr/>
          <a:lstStyle/>
          <a:p>
            <a:fld id="{162F1D00-BD13-4404-86B0-79703945A0A7}"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922126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FCC97E-A25C-A942-996A-EB668DDF075B}"/>
              </a:ext>
            </a:extLst>
          </p:cNvPr>
          <p:cNvSpPr>
            <a:spLocks noGrp="1"/>
          </p:cNvSpPr>
          <p:nvPr>
            <p:ph type="title"/>
          </p:nvPr>
        </p:nvSpPr>
        <p:spPr/>
        <p:txBody>
          <a:bodyPr/>
          <a:lstStyle/>
          <a:p>
            <a:r>
              <a:rPr lang="en-US" dirty="0"/>
              <a:t>Compliance vs. Strategic Work</a:t>
            </a:r>
          </a:p>
        </p:txBody>
      </p:sp>
      <p:sp>
        <p:nvSpPr>
          <p:cNvPr id="3" name="Content Placeholder 2">
            <a:extLst>
              <a:ext uri="{FF2B5EF4-FFF2-40B4-BE49-F238E27FC236}">
                <a16:creationId xmlns="" xmlns:a16="http://schemas.microsoft.com/office/drawing/2014/main" id="{487C9145-F26F-C44F-BF90-4365D02ADF3C}"/>
              </a:ext>
            </a:extLst>
          </p:cNvPr>
          <p:cNvSpPr>
            <a:spLocks noGrp="1"/>
          </p:cNvSpPr>
          <p:nvPr>
            <p:ph idx="1"/>
          </p:nvPr>
        </p:nvSpPr>
        <p:spPr/>
        <p:txBody>
          <a:bodyPr/>
          <a:lstStyle/>
          <a:p>
            <a:r>
              <a:rPr lang="en-US" dirty="0"/>
              <a:t>You have limited resources – time, money, etc.</a:t>
            </a:r>
          </a:p>
          <a:p>
            <a:r>
              <a:rPr lang="en-US" b="1" dirty="0"/>
              <a:t>What actions will have the most impact on your workforce quality?</a:t>
            </a:r>
          </a:p>
          <a:p>
            <a:r>
              <a:rPr lang="en-US" dirty="0"/>
              <a:t>There is a delicate balance between transactional and strategic work</a:t>
            </a:r>
          </a:p>
        </p:txBody>
      </p:sp>
      <p:sp>
        <p:nvSpPr>
          <p:cNvPr id="4" name="Text Placeholder 3">
            <a:extLst>
              <a:ext uri="{FF2B5EF4-FFF2-40B4-BE49-F238E27FC236}">
                <a16:creationId xmlns="" xmlns:a16="http://schemas.microsoft.com/office/drawing/2014/main" id="{80C1251E-8A20-9B40-BA22-ADEB068E7A3C}"/>
              </a:ext>
            </a:extLst>
          </p:cNvPr>
          <p:cNvSpPr>
            <a:spLocks noGrp="1"/>
          </p:cNvSpPr>
          <p:nvPr>
            <p:ph type="body" sz="half" idx="2"/>
          </p:nvPr>
        </p:nvSpPr>
        <p:spPr/>
        <p:txBody>
          <a:bodyPr/>
          <a:lstStyle/>
          <a:p>
            <a:r>
              <a:rPr lang="en-US" dirty="0"/>
              <a:t>A Delicate Balance</a:t>
            </a:r>
          </a:p>
        </p:txBody>
      </p:sp>
      <p:sp>
        <p:nvSpPr>
          <p:cNvPr id="6" name="Slide Number Placeholder 5">
            <a:extLst>
              <a:ext uri="{FF2B5EF4-FFF2-40B4-BE49-F238E27FC236}">
                <a16:creationId xmlns="" xmlns:a16="http://schemas.microsoft.com/office/drawing/2014/main" id="{8F56D1E4-B639-1F4B-B633-FAC8EAF80B1A}"/>
              </a:ext>
            </a:extLst>
          </p:cNvPr>
          <p:cNvSpPr>
            <a:spLocks noGrp="1"/>
          </p:cNvSpPr>
          <p:nvPr>
            <p:ph type="sldNum" sz="quarter" idx="12"/>
          </p:nvPr>
        </p:nvSpPr>
        <p:spPr/>
        <p:txBody>
          <a:bodyPr/>
          <a:lstStyle/>
          <a:p>
            <a:fld id="{70FCFB06-72BE-4810-A274-32EBC42401E2}" type="slidenum">
              <a:rPr lang="en-US" smtClean="0">
                <a:solidFill>
                  <a:prstClr val="white"/>
                </a:solidFill>
              </a:rPr>
              <a:pPr/>
              <a:t>11</a:t>
            </a:fld>
            <a:endParaRPr lang="en-US" dirty="0">
              <a:solidFill>
                <a:prstClr val="white"/>
              </a:solidFill>
            </a:endParaRPr>
          </a:p>
        </p:txBody>
      </p:sp>
      <p:pic>
        <p:nvPicPr>
          <p:cNvPr id="7" name="Picture 6">
            <a:extLst>
              <a:ext uri="{FF2B5EF4-FFF2-40B4-BE49-F238E27FC236}">
                <a16:creationId xmlns="" xmlns:a16="http://schemas.microsoft.com/office/drawing/2014/main" id="{2EF81B86-129F-944B-8329-7BC05C77E0C5}"/>
              </a:ext>
            </a:extLst>
          </p:cNvPr>
          <p:cNvPicPr>
            <a:picLocks noChangeAspect="1"/>
          </p:cNvPicPr>
          <p:nvPr/>
        </p:nvPicPr>
        <p:blipFill>
          <a:blip r:embed="rId2"/>
          <a:stretch>
            <a:fillRect/>
          </a:stretch>
        </p:blipFill>
        <p:spPr>
          <a:xfrm>
            <a:off x="3066022" y="4667830"/>
            <a:ext cx="2061790" cy="1535281"/>
          </a:xfrm>
          <a:prstGeom prst="rect">
            <a:avLst/>
          </a:prstGeom>
        </p:spPr>
      </p:pic>
    </p:spTree>
    <p:extLst>
      <p:ext uri="{BB962C8B-B14F-4D97-AF65-F5344CB8AC3E}">
        <p14:creationId xmlns:p14="http://schemas.microsoft.com/office/powerpoint/2010/main" val="3618553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C4570-B69B-9346-BFE9-45A0B01B777D}"/>
              </a:ext>
            </a:extLst>
          </p:cNvPr>
          <p:cNvSpPr>
            <a:spLocks noGrp="1"/>
          </p:cNvSpPr>
          <p:nvPr>
            <p:ph type="title"/>
          </p:nvPr>
        </p:nvSpPr>
        <p:spPr/>
        <p:txBody>
          <a:bodyPr/>
          <a:lstStyle/>
          <a:p>
            <a:r>
              <a:rPr lang="en-US" dirty="0"/>
              <a:t>Strategic or Not</a:t>
            </a:r>
          </a:p>
        </p:txBody>
      </p:sp>
      <p:sp>
        <p:nvSpPr>
          <p:cNvPr id="4" name="Text Placeholder 3">
            <a:extLst>
              <a:ext uri="{FF2B5EF4-FFF2-40B4-BE49-F238E27FC236}">
                <a16:creationId xmlns="" xmlns:a16="http://schemas.microsoft.com/office/drawing/2014/main" id="{F8357BD9-FB11-1245-AD69-247C058D2A8C}"/>
              </a:ext>
            </a:extLst>
          </p:cNvPr>
          <p:cNvSpPr>
            <a:spLocks noGrp="1"/>
          </p:cNvSpPr>
          <p:nvPr>
            <p:ph type="body" sz="half" idx="2"/>
          </p:nvPr>
        </p:nvSpPr>
        <p:spPr/>
        <p:txBody>
          <a:bodyPr/>
          <a:lstStyle/>
          <a:p>
            <a:r>
              <a:rPr lang="en-US" dirty="0"/>
              <a:t>Quiz</a:t>
            </a:r>
          </a:p>
        </p:txBody>
      </p:sp>
      <p:sp>
        <p:nvSpPr>
          <p:cNvPr id="6" name="Slide Number Placeholder 5">
            <a:extLst>
              <a:ext uri="{FF2B5EF4-FFF2-40B4-BE49-F238E27FC236}">
                <a16:creationId xmlns="" xmlns:a16="http://schemas.microsoft.com/office/drawing/2014/main" id="{16D96D70-AB80-AE4C-9F10-58A11B6EBFF7}"/>
              </a:ext>
            </a:extLst>
          </p:cNvPr>
          <p:cNvSpPr>
            <a:spLocks noGrp="1"/>
          </p:cNvSpPr>
          <p:nvPr>
            <p:ph type="sldNum" sz="quarter" idx="12"/>
          </p:nvPr>
        </p:nvSpPr>
        <p:spPr/>
        <p:txBody>
          <a:bodyPr/>
          <a:lstStyle/>
          <a:p>
            <a:fld id="{70FCFB06-72BE-4810-A274-32EBC42401E2}" type="slidenum">
              <a:rPr lang="en-US" smtClean="0">
                <a:solidFill>
                  <a:prstClr val="white"/>
                </a:solidFill>
              </a:rPr>
              <a:pPr/>
              <a:t>12</a:t>
            </a:fld>
            <a:endParaRPr lang="en-US" dirty="0">
              <a:solidFill>
                <a:prstClr val="white"/>
              </a:solidFill>
            </a:endParaRPr>
          </a:p>
        </p:txBody>
      </p:sp>
      <p:pic>
        <p:nvPicPr>
          <p:cNvPr id="7" name="il_fi" descr="http://www.dreamstime.com/you-be-the-judge-using-gavel-to-make-decision-thumb18452753.jpg">
            <a:extLst>
              <a:ext uri="{FF2B5EF4-FFF2-40B4-BE49-F238E27FC236}">
                <a16:creationId xmlns="" xmlns:a16="http://schemas.microsoft.com/office/drawing/2014/main" id="{69E51C9B-514C-D348-BE66-A4E9B7044BC4}"/>
              </a:ext>
            </a:extLst>
          </p:cNvPr>
          <p:cNvPicPr/>
          <p:nvPr/>
        </p:nvPicPr>
        <p:blipFill>
          <a:blip r:embed="rId2" cstate="print"/>
          <a:srcRect/>
          <a:stretch>
            <a:fillRect/>
          </a:stretch>
        </p:blipFill>
        <p:spPr bwMode="auto">
          <a:xfrm>
            <a:off x="2550365" y="1904253"/>
            <a:ext cx="3975942" cy="3745678"/>
          </a:xfrm>
          <a:prstGeom prst="flowChartAlternateProcess">
            <a:avLst/>
          </a:prstGeom>
          <a:noFill/>
          <a:ln w="9525">
            <a:noFill/>
            <a:miter lim="800000"/>
            <a:headEnd/>
            <a:tailEnd/>
          </a:ln>
          <a:effectLst>
            <a:softEdge rad="317500"/>
          </a:effectLst>
        </p:spPr>
      </p:pic>
    </p:spTree>
    <p:extLst>
      <p:ext uri="{BB962C8B-B14F-4D97-AF65-F5344CB8AC3E}">
        <p14:creationId xmlns:p14="http://schemas.microsoft.com/office/powerpoint/2010/main" val="2022826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7AC6FC-3C36-487B-B044-7E65347DD9F1}" type="slidenum">
              <a:rPr lang="en-US" smtClean="0"/>
              <a:pPr/>
              <a:t>13</a:t>
            </a:fld>
            <a:endParaRPr lang="en-US" dirty="0"/>
          </a:p>
        </p:txBody>
      </p:sp>
      <p:sp>
        <p:nvSpPr>
          <p:cNvPr id="2" name="Title 1"/>
          <p:cNvSpPr>
            <a:spLocks noGrp="1"/>
          </p:cNvSpPr>
          <p:nvPr>
            <p:ph type="title"/>
          </p:nvPr>
        </p:nvSpPr>
        <p:spPr/>
        <p:txBody>
          <a:bodyPr/>
          <a:lstStyle/>
          <a:p>
            <a:r>
              <a:rPr lang="en-US" dirty="0"/>
              <a:t>Strategic Human Capital Management</a:t>
            </a:r>
          </a:p>
        </p:txBody>
      </p:sp>
      <p:sp>
        <p:nvSpPr>
          <p:cNvPr id="7" name="Content Placeholder 6"/>
          <p:cNvSpPr>
            <a:spLocks noGrp="1"/>
          </p:cNvSpPr>
          <p:nvPr>
            <p:ph sz="quarter" idx="13"/>
          </p:nvPr>
        </p:nvSpPr>
        <p:spPr/>
        <p:txBody>
          <a:bodyPr>
            <a:normAutofit/>
          </a:bodyPr>
          <a:lstStyle/>
          <a:p>
            <a:endParaRPr lang="en-US" dirty="0"/>
          </a:p>
          <a:p>
            <a:endParaRPr lang="en-US" dirty="0"/>
          </a:p>
        </p:txBody>
      </p:sp>
      <p:sp>
        <p:nvSpPr>
          <p:cNvPr id="5" name="Content Placeholder 2"/>
          <p:cNvSpPr txBox="1">
            <a:spLocks/>
          </p:cNvSpPr>
          <p:nvPr/>
        </p:nvSpPr>
        <p:spPr>
          <a:xfrm>
            <a:off x="496962" y="1317906"/>
            <a:ext cx="7592937" cy="782230"/>
          </a:xfrm>
          <a:prstGeom prst="rect">
            <a:avLst/>
          </a:prstGeom>
          <a:solidFill>
            <a:schemeClr val="accent2"/>
          </a:solidFill>
          <a:ln>
            <a:solidFill>
              <a:srgbClr val="2900A9"/>
            </a:solidFill>
          </a:ln>
        </p:spPr>
        <p:txBody>
          <a:bodyPr lIns="91430" tIns="45715" rIns="91430" bIns="45715"/>
          <a:lstStyle>
            <a:lvl1pPr marL="228600" indent="-228600" algn="l" defTabSz="914400" rtl="0" eaLnBrk="1" latinLnBrk="0" hangingPunct="1">
              <a:spcBef>
                <a:spcPts val="2000"/>
              </a:spcBef>
              <a:buClr>
                <a:schemeClr val="accent1"/>
              </a:buClr>
              <a:buSzPct val="75000"/>
              <a:buFont typeface="Wingdings" pitchFamily="2" charset="2"/>
              <a:buChar char="n"/>
              <a:defRPr sz="24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20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buNone/>
            </a:pPr>
            <a:r>
              <a:rPr lang="en-US" sz="2000" dirty="0">
                <a:solidFill>
                  <a:srgbClr val="FFFFFF"/>
                </a:solidFill>
              </a:rPr>
              <a:t>The collective and individual knowledge, skills and abilities available to apply to an organization’s goals*</a:t>
            </a:r>
          </a:p>
        </p:txBody>
      </p:sp>
      <p:sp>
        <p:nvSpPr>
          <p:cNvPr id="11" name="TextBox 10"/>
          <p:cNvSpPr txBox="1"/>
          <p:nvPr/>
        </p:nvSpPr>
        <p:spPr>
          <a:xfrm>
            <a:off x="488441" y="6398088"/>
            <a:ext cx="7033533" cy="276989"/>
          </a:xfrm>
          <a:prstGeom prst="rect">
            <a:avLst/>
          </a:prstGeom>
          <a:noFill/>
        </p:spPr>
        <p:txBody>
          <a:bodyPr wrap="square" lIns="91430" tIns="45715" rIns="91430" bIns="45715" rtlCol="0">
            <a:spAutoFit/>
          </a:bodyPr>
          <a:lstStyle/>
          <a:p>
            <a:r>
              <a:rPr lang="en-US" sz="1200" dirty="0"/>
              <a:t>* Definition adapted from </a:t>
            </a:r>
            <a:r>
              <a:rPr lang="en-US" sz="1200" u="sng" dirty="0"/>
              <a:t>Teaching Talent: A Visionary Framework for Human Capital in Education</a:t>
            </a:r>
          </a:p>
        </p:txBody>
      </p:sp>
      <p:sp>
        <p:nvSpPr>
          <p:cNvPr id="15" name="Rectangle 14"/>
          <p:cNvSpPr/>
          <p:nvPr/>
        </p:nvSpPr>
        <p:spPr>
          <a:xfrm>
            <a:off x="515506" y="2527301"/>
            <a:ext cx="7574393" cy="3568286"/>
          </a:xfrm>
          <a:prstGeom prst="rect">
            <a:avLst/>
          </a:prstGeom>
          <a:solidFill>
            <a:srgbClr val="2900A9"/>
          </a:solidFill>
        </p:spPr>
        <p:style>
          <a:lnRef idx="0">
            <a:schemeClr val="accent1"/>
          </a:lnRef>
          <a:fillRef idx="3">
            <a:schemeClr val="accent1"/>
          </a:fillRef>
          <a:effectRef idx="3">
            <a:schemeClr val="accent1"/>
          </a:effectRef>
          <a:fontRef idx="minor">
            <a:schemeClr val="lt1"/>
          </a:fontRef>
        </p:style>
        <p:txBody>
          <a:bodyPr lIns="91430" tIns="45715" rIns="91430" bIns="45715" rtlCol="0" anchor="t" anchorCtr="0"/>
          <a:lstStyle/>
          <a:p>
            <a:pPr algn="ctr"/>
            <a:endParaRPr lang="en-US" sz="2400" b="1" i="1" dirty="0"/>
          </a:p>
          <a:p>
            <a:pPr marL="634930" indent="-406354">
              <a:buFont typeface="+mj-lt"/>
              <a:buAutoNum type="arabicPeriod"/>
            </a:pPr>
            <a:r>
              <a:rPr lang="en-US" sz="2200" dirty="0"/>
              <a:t>Contributes to the quality of the workforce, especially teachers and principals</a:t>
            </a:r>
          </a:p>
          <a:p>
            <a:pPr marL="457149" indent="-457149">
              <a:buFont typeface="+mj-lt"/>
              <a:buAutoNum type="arabicPeriod"/>
            </a:pPr>
            <a:endParaRPr lang="en-US" sz="2200" dirty="0"/>
          </a:p>
          <a:p>
            <a:pPr marL="634930" indent="-406354">
              <a:buFont typeface="+mj-lt"/>
              <a:buAutoNum type="arabicPeriod"/>
            </a:pPr>
            <a:r>
              <a:rPr lang="en-US" sz="2200" dirty="0"/>
              <a:t>Aligns to instructional improvement needs</a:t>
            </a:r>
          </a:p>
          <a:p>
            <a:pPr marL="634930" indent="-406354">
              <a:buFont typeface="+mj-lt"/>
              <a:buAutoNum type="arabicPeriod"/>
            </a:pPr>
            <a:endParaRPr lang="en-US" sz="2200" dirty="0"/>
          </a:p>
          <a:p>
            <a:pPr marL="634930" indent="-406354">
              <a:buFont typeface="+mj-lt"/>
              <a:buAutoNum type="arabicPeriod"/>
            </a:pPr>
            <a:r>
              <a:rPr lang="en-US" sz="2200" dirty="0"/>
              <a:t>Builds capacity of line managers as HC leaders</a:t>
            </a:r>
          </a:p>
          <a:p>
            <a:pPr marL="634930" indent="-406354">
              <a:buFont typeface="+mj-lt"/>
              <a:buAutoNum type="arabicPeriod"/>
            </a:pPr>
            <a:endParaRPr lang="en-US" sz="2200" dirty="0"/>
          </a:p>
          <a:p>
            <a:pPr marL="634930" indent="-406354">
              <a:buFont typeface="+mj-lt"/>
              <a:buAutoNum type="arabicPeriod"/>
            </a:pPr>
            <a:r>
              <a:rPr lang="en-US" sz="2200" dirty="0"/>
              <a:t>Measures key indicators for continuous improvement</a:t>
            </a:r>
          </a:p>
          <a:p>
            <a:pPr algn="ctr"/>
            <a:endParaRPr lang="en-US" b="1" i="1" dirty="0"/>
          </a:p>
          <a:p>
            <a:pPr algn="ctr"/>
            <a:endParaRPr lang="en-US" sz="2400" b="1" i="1" dirty="0"/>
          </a:p>
          <a:p>
            <a:pPr algn="ctr"/>
            <a:endParaRPr lang="en-US" b="1" i="1" dirty="0"/>
          </a:p>
          <a:p>
            <a:pPr algn="ctr"/>
            <a:endParaRPr lang="en-US" b="1" i="1" dirty="0"/>
          </a:p>
        </p:txBody>
      </p:sp>
      <p:sp>
        <p:nvSpPr>
          <p:cNvPr id="3" name="TextBox 2"/>
          <p:cNvSpPr txBox="1"/>
          <p:nvPr/>
        </p:nvSpPr>
        <p:spPr>
          <a:xfrm>
            <a:off x="508001" y="2298701"/>
            <a:ext cx="7581899" cy="461655"/>
          </a:xfrm>
          <a:prstGeom prst="rect">
            <a:avLst/>
          </a:prstGeom>
          <a:solidFill>
            <a:schemeClr val="accent4"/>
          </a:solidFill>
          <a:ln>
            <a:solidFill>
              <a:schemeClr val="accent1"/>
            </a:solidFill>
          </a:ln>
        </p:spPr>
        <p:txBody>
          <a:bodyPr wrap="square" lIns="91430" tIns="45715" rIns="91430" bIns="45715" rtlCol="0">
            <a:spAutoFit/>
          </a:bodyPr>
          <a:lstStyle/>
          <a:p>
            <a:pPr algn="ctr"/>
            <a:r>
              <a:rPr lang="en-US" sz="2400" b="1" i="1" dirty="0">
                <a:solidFill>
                  <a:schemeClr val="bg1"/>
                </a:solidFill>
              </a:rPr>
              <a:t>USHCA’s 4 Principles of Strategic K-12 HC Work</a:t>
            </a:r>
          </a:p>
        </p:txBody>
      </p:sp>
    </p:spTree>
    <p:extLst>
      <p:ext uri="{BB962C8B-B14F-4D97-AF65-F5344CB8AC3E}">
        <p14:creationId xmlns:p14="http://schemas.microsoft.com/office/powerpoint/2010/main" val="3859376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1E077-7E95-DD45-B5CE-BC50C54B9571}"/>
              </a:ext>
            </a:extLst>
          </p:cNvPr>
          <p:cNvSpPr>
            <a:spLocks noGrp="1"/>
          </p:cNvSpPr>
          <p:nvPr>
            <p:ph type="title"/>
          </p:nvPr>
        </p:nvSpPr>
        <p:spPr/>
        <p:txBody>
          <a:bodyPr/>
          <a:lstStyle/>
          <a:p>
            <a:r>
              <a:rPr lang="en-US" dirty="0"/>
              <a:t>Pulse Check</a:t>
            </a:r>
          </a:p>
        </p:txBody>
      </p:sp>
      <p:sp>
        <p:nvSpPr>
          <p:cNvPr id="3" name="Content Placeholder 2">
            <a:extLst>
              <a:ext uri="{FF2B5EF4-FFF2-40B4-BE49-F238E27FC236}">
                <a16:creationId xmlns="" xmlns:a16="http://schemas.microsoft.com/office/drawing/2014/main" id="{3BF5B3C8-1027-2643-AC23-1E22CDA708DE}"/>
              </a:ext>
            </a:extLst>
          </p:cNvPr>
          <p:cNvSpPr>
            <a:spLocks noGrp="1"/>
          </p:cNvSpPr>
          <p:nvPr>
            <p:ph idx="1"/>
          </p:nvPr>
        </p:nvSpPr>
        <p:spPr>
          <a:xfrm>
            <a:off x="498474" y="1890060"/>
            <a:ext cx="8125573" cy="4583579"/>
          </a:xfrm>
        </p:spPr>
        <p:txBody>
          <a:bodyPr>
            <a:normAutofit/>
          </a:bodyPr>
          <a:lstStyle/>
          <a:p>
            <a:r>
              <a:rPr lang="en-US" sz="2800" dirty="0"/>
              <a:t>Out of 100%, what’s the </a:t>
            </a:r>
            <a:r>
              <a:rPr lang="en-US" sz="2800" b="1" dirty="0"/>
              <a:t>current balance </a:t>
            </a:r>
            <a:r>
              <a:rPr lang="en-US" sz="2800" dirty="0"/>
              <a:t>of your work that is:</a:t>
            </a:r>
          </a:p>
          <a:p>
            <a:pPr lvl="1"/>
            <a:r>
              <a:rPr lang="en-US" sz="2400" dirty="0"/>
              <a:t>Strategic?</a:t>
            </a:r>
          </a:p>
          <a:p>
            <a:pPr lvl="1"/>
            <a:r>
              <a:rPr lang="en-US" sz="2400" dirty="0"/>
              <a:t>Compliance or transactional?</a:t>
            </a:r>
          </a:p>
          <a:p>
            <a:r>
              <a:rPr lang="en-US" sz="2800" dirty="0"/>
              <a:t>Do you feel like </a:t>
            </a:r>
            <a:r>
              <a:rPr lang="en-US" sz="2800" dirty="0" smtClean="0"/>
              <a:t>this is the </a:t>
            </a:r>
            <a:r>
              <a:rPr lang="en-US" sz="2800" dirty="0"/>
              <a:t>right balance for you? </a:t>
            </a:r>
          </a:p>
          <a:p>
            <a:pPr lvl="1"/>
            <a:r>
              <a:rPr lang="en-US" sz="2600" dirty="0"/>
              <a:t>Why or Why Not?</a:t>
            </a:r>
          </a:p>
        </p:txBody>
      </p:sp>
      <p:sp>
        <p:nvSpPr>
          <p:cNvPr id="4" name="Text Placeholder 3">
            <a:extLst>
              <a:ext uri="{FF2B5EF4-FFF2-40B4-BE49-F238E27FC236}">
                <a16:creationId xmlns="" xmlns:a16="http://schemas.microsoft.com/office/drawing/2014/main" id="{4149DFF2-138A-654D-A672-3A91008BE431}"/>
              </a:ext>
            </a:extLst>
          </p:cNvPr>
          <p:cNvSpPr>
            <a:spLocks noGrp="1"/>
          </p:cNvSpPr>
          <p:nvPr>
            <p:ph type="body" sz="half" idx="2"/>
          </p:nvPr>
        </p:nvSpPr>
        <p:spPr/>
        <p:txBody>
          <a:bodyPr/>
          <a:lstStyle/>
          <a:p>
            <a:r>
              <a:rPr lang="en-US" dirty="0"/>
              <a:t>Partner Discussion</a:t>
            </a:r>
          </a:p>
        </p:txBody>
      </p:sp>
      <p:sp>
        <p:nvSpPr>
          <p:cNvPr id="6" name="Slide Number Placeholder 5">
            <a:extLst>
              <a:ext uri="{FF2B5EF4-FFF2-40B4-BE49-F238E27FC236}">
                <a16:creationId xmlns="" xmlns:a16="http://schemas.microsoft.com/office/drawing/2014/main" id="{CB9F78D8-13E1-2441-AFF1-A68603EAB873}"/>
              </a:ext>
            </a:extLst>
          </p:cNvPr>
          <p:cNvSpPr>
            <a:spLocks noGrp="1"/>
          </p:cNvSpPr>
          <p:nvPr>
            <p:ph type="sldNum" sz="quarter" idx="12"/>
          </p:nvPr>
        </p:nvSpPr>
        <p:spPr/>
        <p:txBody>
          <a:bodyPr/>
          <a:lstStyle/>
          <a:p>
            <a:fld id="{70FCFB06-72BE-4810-A274-32EBC42401E2}" type="slidenum">
              <a:rPr lang="en-US" smtClean="0">
                <a:solidFill>
                  <a:prstClr val="white"/>
                </a:solidFill>
              </a:rPr>
              <a:pPr/>
              <a:t>14</a:t>
            </a:fld>
            <a:endParaRPr lang="en-US" dirty="0">
              <a:solidFill>
                <a:prstClr val="white"/>
              </a:solidFill>
            </a:endParaRPr>
          </a:p>
        </p:txBody>
      </p:sp>
      <p:pic>
        <p:nvPicPr>
          <p:cNvPr id="7" name="Picture 6">
            <a:extLst>
              <a:ext uri="{FF2B5EF4-FFF2-40B4-BE49-F238E27FC236}">
                <a16:creationId xmlns="" xmlns:a16="http://schemas.microsoft.com/office/drawing/2014/main" id="{B4A8360B-913D-5C4B-892B-0F6D8D1344EB}"/>
              </a:ext>
            </a:extLst>
          </p:cNvPr>
          <p:cNvPicPr>
            <a:picLocks noChangeAspect="1"/>
          </p:cNvPicPr>
          <p:nvPr/>
        </p:nvPicPr>
        <p:blipFill>
          <a:blip r:embed="rId2"/>
          <a:stretch>
            <a:fillRect/>
          </a:stretch>
        </p:blipFill>
        <p:spPr>
          <a:xfrm>
            <a:off x="3926634" y="4778486"/>
            <a:ext cx="2061790" cy="1535281"/>
          </a:xfrm>
          <a:prstGeom prst="rect">
            <a:avLst/>
          </a:prstGeom>
        </p:spPr>
      </p:pic>
    </p:spTree>
    <p:extLst>
      <p:ext uri="{BB962C8B-B14F-4D97-AF65-F5344CB8AC3E}">
        <p14:creationId xmlns:p14="http://schemas.microsoft.com/office/powerpoint/2010/main" val="3984965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224590"/>
            <a:ext cx="7556313" cy="1375611"/>
          </a:xfrm>
        </p:spPr>
        <p:txBody>
          <a:bodyPr/>
          <a:lstStyle/>
          <a:p>
            <a:r>
              <a:rPr lang="en-US" sz="3200" dirty="0"/>
              <a:t>Puzzle Pieces</a:t>
            </a:r>
          </a:p>
        </p:txBody>
      </p:sp>
      <p:pic>
        <p:nvPicPr>
          <p:cNvPr id="5" name="Picture 4"/>
          <p:cNvPicPr>
            <a:picLocks noChangeAspect="1"/>
          </p:cNvPicPr>
          <p:nvPr/>
        </p:nvPicPr>
        <p:blipFill>
          <a:blip r:embed="rId3"/>
          <a:stretch>
            <a:fillRect/>
          </a:stretch>
        </p:blipFill>
        <p:spPr>
          <a:xfrm>
            <a:off x="369502" y="1264655"/>
            <a:ext cx="8617968" cy="5414765"/>
          </a:xfrm>
          <a:prstGeom prst="rect">
            <a:avLst/>
          </a:prstGeom>
        </p:spPr>
      </p:pic>
      <p:sp>
        <p:nvSpPr>
          <p:cNvPr id="7" name="Text Placeholder 4"/>
          <p:cNvSpPr txBox="1">
            <a:spLocks/>
          </p:cNvSpPr>
          <p:nvPr/>
        </p:nvSpPr>
        <p:spPr>
          <a:xfrm>
            <a:off x="546600" y="699502"/>
            <a:ext cx="7558960" cy="774700"/>
          </a:xfrm>
          <a:prstGeom prst="rect">
            <a:avLst/>
          </a:prstGeom>
        </p:spPr>
        <p:txBody>
          <a:bodyPr lIns="91430" tIns="45715" rIns="91430" bIns="45715"/>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r>
              <a:rPr lang="en-US" sz="2400" dirty="0">
                <a:solidFill>
                  <a:schemeClr val="accent3"/>
                </a:solidFill>
                <a:latin typeface="+mj-lt"/>
              </a:rPr>
              <a:t>Components of The “Right” Work</a:t>
            </a:r>
          </a:p>
        </p:txBody>
      </p:sp>
      <p:sp>
        <p:nvSpPr>
          <p:cNvPr id="8" name="Slide Number Placeholder 6"/>
          <p:cNvSpPr>
            <a:spLocks noGrp="1"/>
          </p:cNvSpPr>
          <p:nvPr>
            <p:ph type="sldNum" sz="quarter" idx="12"/>
          </p:nvPr>
        </p:nvSpPr>
        <p:spPr>
          <a:xfrm>
            <a:off x="8294908" y="226792"/>
            <a:ext cx="554038" cy="365125"/>
          </a:xfrm>
        </p:spPr>
        <p:txBody>
          <a:bodyPr/>
          <a:lstStyle/>
          <a:p>
            <a:r>
              <a:rPr lang="en-US"/>
              <a:t>28</a:t>
            </a:r>
            <a:endParaRPr lang="en-US" dirty="0"/>
          </a:p>
        </p:txBody>
      </p:sp>
      <p:sp>
        <p:nvSpPr>
          <p:cNvPr id="6" name="Freeform 505">
            <a:extLst>
              <a:ext uri="{FF2B5EF4-FFF2-40B4-BE49-F238E27FC236}">
                <a16:creationId xmlns="" xmlns:a16="http://schemas.microsoft.com/office/drawing/2014/main" id="{45B0A615-681C-6448-A249-AD60A14543B4}"/>
              </a:ext>
            </a:extLst>
          </p:cNvPr>
          <p:cNvSpPr>
            <a:spLocks noEditPoints="1"/>
          </p:cNvSpPr>
          <p:nvPr/>
        </p:nvSpPr>
        <p:spPr bwMode="auto">
          <a:xfrm>
            <a:off x="1382759" y="2039355"/>
            <a:ext cx="6308959" cy="2244096"/>
          </a:xfrm>
          <a:custGeom>
            <a:avLst/>
            <a:gdLst>
              <a:gd name="T0" fmla="*/ 123 w 452"/>
              <a:gd name="T1" fmla="*/ 17 h 285"/>
              <a:gd name="T2" fmla="*/ 335 w 452"/>
              <a:gd name="T3" fmla="*/ 260 h 285"/>
              <a:gd name="T4" fmla="*/ 115 w 452"/>
              <a:gd name="T5" fmla="*/ 281 h 285"/>
              <a:gd name="T6" fmla="*/ 2 w 452"/>
              <a:gd name="T7" fmla="*/ 219 h 285"/>
              <a:gd name="T8" fmla="*/ 82 w 452"/>
              <a:gd name="T9" fmla="*/ 78 h 285"/>
              <a:gd name="T10" fmla="*/ 215 w 452"/>
              <a:gd name="T11" fmla="*/ 18 h 285"/>
              <a:gd name="T12" fmla="*/ 192 w 452"/>
              <a:gd name="T13" fmla="*/ 18 h 285"/>
              <a:gd name="T14" fmla="*/ 146 w 452"/>
              <a:gd name="T15" fmla="*/ 20 h 285"/>
              <a:gd name="T16" fmla="*/ 127 w 452"/>
              <a:gd name="T17" fmla="*/ 24 h 285"/>
              <a:gd name="T18" fmla="*/ 133 w 452"/>
              <a:gd name="T19" fmla="*/ 22 h 285"/>
              <a:gd name="T20" fmla="*/ 216 w 452"/>
              <a:gd name="T21" fmla="*/ 13 h 285"/>
              <a:gd name="T22" fmla="*/ 131 w 452"/>
              <a:gd name="T23" fmla="*/ 18 h 285"/>
              <a:gd name="T24" fmla="*/ 130 w 452"/>
              <a:gd name="T25" fmla="*/ 17 h 285"/>
              <a:gd name="T26" fmla="*/ 174 w 452"/>
              <a:gd name="T27" fmla="*/ 11 h 285"/>
              <a:gd name="T28" fmla="*/ 158 w 452"/>
              <a:gd name="T29" fmla="*/ 12 h 285"/>
              <a:gd name="T30" fmla="*/ 130 w 452"/>
              <a:gd name="T31" fmla="*/ 16 h 285"/>
              <a:gd name="T32" fmla="*/ 130 w 452"/>
              <a:gd name="T33" fmla="*/ 16 h 285"/>
              <a:gd name="T34" fmla="*/ 160 w 452"/>
              <a:gd name="T35" fmla="*/ 10 h 285"/>
              <a:gd name="T36" fmla="*/ 129 w 452"/>
              <a:gd name="T37" fmla="*/ 15 h 285"/>
              <a:gd name="T38" fmla="*/ 125 w 452"/>
              <a:gd name="T39" fmla="*/ 16 h 285"/>
              <a:gd name="T40" fmla="*/ 135 w 452"/>
              <a:gd name="T41" fmla="*/ 13 h 285"/>
              <a:gd name="T42" fmla="*/ 182 w 452"/>
              <a:gd name="T43" fmla="*/ 7 h 285"/>
              <a:gd name="T44" fmla="*/ 254 w 452"/>
              <a:gd name="T45" fmla="*/ 7 h 285"/>
              <a:gd name="T46" fmla="*/ 271 w 452"/>
              <a:gd name="T47" fmla="*/ 8 h 285"/>
              <a:gd name="T48" fmla="*/ 354 w 452"/>
              <a:gd name="T49" fmla="*/ 2 h 285"/>
              <a:gd name="T50" fmla="*/ 360 w 452"/>
              <a:gd name="T51" fmla="*/ 0 h 285"/>
              <a:gd name="T52" fmla="*/ 367 w 452"/>
              <a:gd name="T53" fmla="*/ 1 h 285"/>
              <a:gd name="T54" fmla="*/ 376 w 452"/>
              <a:gd name="T55" fmla="*/ 6 h 285"/>
              <a:gd name="T56" fmla="*/ 377 w 452"/>
              <a:gd name="T57" fmla="*/ 17 h 285"/>
              <a:gd name="T58" fmla="*/ 368 w 452"/>
              <a:gd name="T59" fmla="*/ 23 h 285"/>
              <a:gd name="T60" fmla="*/ 361 w 452"/>
              <a:gd name="T61" fmla="*/ 23 h 285"/>
              <a:gd name="T62" fmla="*/ 354 w 452"/>
              <a:gd name="T63" fmla="*/ 21 h 285"/>
              <a:gd name="T64" fmla="*/ 342 w 452"/>
              <a:gd name="T65" fmla="*/ 29 h 285"/>
              <a:gd name="T66" fmla="*/ 422 w 452"/>
              <a:gd name="T67" fmla="*/ 87 h 285"/>
              <a:gd name="T68" fmla="*/ 156 w 452"/>
              <a:gd name="T69" fmla="*/ 10 h 285"/>
              <a:gd name="T70" fmla="*/ 180 w 452"/>
              <a:gd name="T71" fmla="*/ 8 h 285"/>
              <a:gd name="T72" fmla="*/ 218 w 452"/>
              <a:gd name="T73" fmla="*/ 17 h 285"/>
              <a:gd name="T74" fmla="*/ 335 w 452"/>
              <a:gd name="T75" fmla="*/ 43 h 285"/>
              <a:gd name="T76" fmla="*/ 282 w 452"/>
              <a:gd name="T77" fmla="*/ 25 h 285"/>
              <a:gd name="T78" fmla="*/ 137 w 452"/>
              <a:gd name="T79" fmla="*/ 65 h 285"/>
              <a:gd name="T80" fmla="*/ 17 w 452"/>
              <a:gd name="T81" fmla="*/ 205 h 285"/>
              <a:gd name="T82" fmla="*/ 136 w 452"/>
              <a:gd name="T83" fmla="*/ 266 h 285"/>
              <a:gd name="T84" fmla="*/ 341 w 452"/>
              <a:gd name="T85" fmla="*/ 240 h 285"/>
              <a:gd name="T86" fmla="*/ 123 w 452"/>
              <a:gd name="T87" fmla="*/ 16 h 285"/>
              <a:gd name="T88" fmla="*/ 123 w 452"/>
              <a:gd name="T89" fmla="*/ 19 h 285"/>
              <a:gd name="T90" fmla="*/ 124 w 452"/>
              <a:gd name="T91" fmla="*/ 19 h 285"/>
              <a:gd name="T92" fmla="*/ 124 w 452"/>
              <a:gd name="T93" fmla="*/ 17 h 285"/>
              <a:gd name="T94" fmla="*/ 248 w 452"/>
              <a:gd name="T95" fmla="*/ 5 h 285"/>
              <a:gd name="T96" fmla="*/ 124 w 452"/>
              <a:gd name="T97" fmla="*/ 22 h 285"/>
              <a:gd name="T98" fmla="*/ 123 w 452"/>
              <a:gd name="T99" fmla="*/ 22 h 285"/>
              <a:gd name="T100" fmla="*/ 124 w 452"/>
              <a:gd name="T101" fmla="*/ 16 h 285"/>
              <a:gd name="T102" fmla="*/ 125 w 452"/>
              <a:gd name="T103" fmla="*/ 19 h 285"/>
              <a:gd name="T104" fmla="*/ 161 w 452"/>
              <a:gd name="T105" fmla="*/ 18 h 285"/>
              <a:gd name="T106" fmla="*/ 187 w 452"/>
              <a:gd name="T107" fmla="*/ 18 h 285"/>
              <a:gd name="T108" fmla="*/ 125 w 452"/>
              <a:gd name="T109" fmla="*/ 25 h 285"/>
              <a:gd name="T110" fmla="*/ 123 w 452"/>
              <a:gd name="T111" fmla="*/ 17 h 285"/>
              <a:gd name="T112" fmla="*/ 312 w 452"/>
              <a:gd name="T113" fmla="*/ 35 h 285"/>
              <a:gd name="T114" fmla="*/ 131 w 452"/>
              <a:gd name="T115" fmla="*/ 26 h 285"/>
              <a:gd name="T116" fmla="*/ 121 w 452"/>
              <a:gd name="T117" fmla="*/ 25 h 285"/>
              <a:gd name="T118" fmla="*/ 121 w 452"/>
              <a:gd name="T119" fmla="*/ 23 h 285"/>
              <a:gd name="T120" fmla="*/ 121 w 452"/>
              <a:gd name="T121" fmla="*/ 1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285">
                <a:moveTo>
                  <a:pt x="126" y="23"/>
                </a:moveTo>
                <a:cubicBezTo>
                  <a:pt x="126" y="24"/>
                  <a:pt x="125" y="23"/>
                  <a:pt x="125" y="24"/>
                </a:cubicBezTo>
                <a:cubicBezTo>
                  <a:pt x="125" y="23"/>
                  <a:pt x="125" y="23"/>
                  <a:pt x="126" y="23"/>
                </a:cubicBezTo>
                <a:close/>
                <a:moveTo>
                  <a:pt x="123" y="17"/>
                </a:moveTo>
                <a:cubicBezTo>
                  <a:pt x="123" y="17"/>
                  <a:pt x="123" y="17"/>
                  <a:pt x="123" y="17"/>
                </a:cubicBezTo>
                <a:cubicBezTo>
                  <a:pt x="123" y="17"/>
                  <a:pt x="123" y="17"/>
                  <a:pt x="123" y="17"/>
                </a:cubicBezTo>
                <a:cubicBezTo>
                  <a:pt x="124" y="17"/>
                  <a:pt x="123" y="17"/>
                  <a:pt x="123" y="17"/>
                </a:cubicBezTo>
                <a:close/>
                <a:moveTo>
                  <a:pt x="449" y="171"/>
                </a:moveTo>
                <a:cubicBezTo>
                  <a:pt x="446" y="182"/>
                  <a:pt x="441" y="191"/>
                  <a:pt x="435" y="199"/>
                </a:cubicBezTo>
                <a:cubicBezTo>
                  <a:pt x="423" y="216"/>
                  <a:pt x="407" y="229"/>
                  <a:pt x="389" y="238"/>
                </a:cubicBezTo>
                <a:cubicBezTo>
                  <a:pt x="380" y="243"/>
                  <a:pt x="370" y="246"/>
                  <a:pt x="361" y="250"/>
                </a:cubicBezTo>
                <a:cubicBezTo>
                  <a:pt x="353" y="253"/>
                  <a:pt x="344" y="257"/>
                  <a:pt x="335" y="260"/>
                </a:cubicBezTo>
                <a:cubicBezTo>
                  <a:pt x="317" y="266"/>
                  <a:pt x="296" y="272"/>
                  <a:pt x="278" y="276"/>
                </a:cubicBezTo>
                <a:cubicBezTo>
                  <a:pt x="273" y="277"/>
                  <a:pt x="268" y="278"/>
                  <a:pt x="262" y="279"/>
                </a:cubicBezTo>
                <a:cubicBezTo>
                  <a:pt x="250" y="281"/>
                  <a:pt x="236" y="283"/>
                  <a:pt x="223" y="284"/>
                </a:cubicBezTo>
                <a:cubicBezTo>
                  <a:pt x="210" y="285"/>
                  <a:pt x="197" y="285"/>
                  <a:pt x="186" y="285"/>
                </a:cubicBezTo>
                <a:cubicBezTo>
                  <a:pt x="170" y="285"/>
                  <a:pt x="152" y="285"/>
                  <a:pt x="135" y="283"/>
                </a:cubicBezTo>
                <a:cubicBezTo>
                  <a:pt x="128" y="283"/>
                  <a:pt x="121" y="282"/>
                  <a:pt x="115" y="281"/>
                </a:cubicBezTo>
                <a:cubicBezTo>
                  <a:pt x="112" y="281"/>
                  <a:pt x="109" y="281"/>
                  <a:pt x="106" y="281"/>
                </a:cubicBezTo>
                <a:cubicBezTo>
                  <a:pt x="95" y="279"/>
                  <a:pt x="83" y="277"/>
                  <a:pt x="72" y="274"/>
                </a:cubicBezTo>
                <a:cubicBezTo>
                  <a:pt x="65" y="272"/>
                  <a:pt x="60" y="271"/>
                  <a:pt x="54" y="269"/>
                </a:cubicBezTo>
                <a:cubicBezTo>
                  <a:pt x="45" y="265"/>
                  <a:pt x="34" y="260"/>
                  <a:pt x="23" y="252"/>
                </a:cubicBezTo>
                <a:cubicBezTo>
                  <a:pt x="18" y="248"/>
                  <a:pt x="14" y="243"/>
                  <a:pt x="10" y="238"/>
                </a:cubicBezTo>
                <a:cubicBezTo>
                  <a:pt x="6" y="232"/>
                  <a:pt x="3" y="226"/>
                  <a:pt x="2" y="219"/>
                </a:cubicBezTo>
                <a:cubicBezTo>
                  <a:pt x="0" y="213"/>
                  <a:pt x="0" y="206"/>
                  <a:pt x="0" y="200"/>
                </a:cubicBezTo>
                <a:cubicBezTo>
                  <a:pt x="0" y="197"/>
                  <a:pt x="0" y="194"/>
                  <a:pt x="1" y="190"/>
                </a:cubicBezTo>
                <a:cubicBezTo>
                  <a:pt x="2" y="179"/>
                  <a:pt x="7" y="165"/>
                  <a:pt x="13" y="155"/>
                </a:cubicBezTo>
                <a:cubicBezTo>
                  <a:pt x="15" y="150"/>
                  <a:pt x="18" y="145"/>
                  <a:pt x="22" y="140"/>
                </a:cubicBezTo>
                <a:cubicBezTo>
                  <a:pt x="29" y="129"/>
                  <a:pt x="37" y="119"/>
                  <a:pt x="44" y="112"/>
                </a:cubicBezTo>
                <a:cubicBezTo>
                  <a:pt x="53" y="102"/>
                  <a:pt x="69" y="88"/>
                  <a:pt x="82" y="78"/>
                </a:cubicBezTo>
                <a:cubicBezTo>
                  <a:pt x="83" y="77"/>
                  <a:pt x="83" y="77"/>
                  <a:pt x="84" y="77"/>
                </a:cubicBezTo>
                <a:cubicBezTo>
                  <a:pt x="94" y="70"/>
                  <a:pt x="104" y="62"/>
                  <a:pt x="114" y="57"/>
                </a:cubicBezTo>
                <a:cubicBezTo>
                  <a:pt x="116" y="56"/>
                  <a:pt x="116" y="56"/>
                  <a:pt x="117" y="55"/>
                </a:cubicBezTo>
                <a:cubicBezTo>
                  <a:pt x="131" y="47"/>
                  <a:pt x="131" y="47"/>
                  <a:pt x="131" y="47"/>
                </a:cubicBezTo>
                <a:cubicBezTo>
                  <a:pt x="152" y="38"/>
                  <a:pt x="167" y="32"/>
                  <a:pt x="186" y="26"/>
                </a:cubicBezTo>
                <a:cubicBezTo>
                  <a:pt x="195" y="23"/>
                  <a:pt x="205" y="20"/>
                  <a:pt x="215" y="18"/>
                </a:cubicBezTo>
                <a:cubicBezTo>
                  <a:pt x="215" y="18"/>
                  <a:pt x="215" y="18"/>
                  <a:pt x="215" y="18"/>
                </a:cubicBezTo>
                <a:cubicBezTo>
                  <a:pt x="215" y="18"/>
                  <a:pt x="215" y="18"/>
                  <a:pt x="215" y="18"/>
                </a:cubicBezTo>
                <a:cubicBezTo>
                  <a:pt x="215" y="18"/>
                  <a:pt x="215" y="18"/>
                  <a:pt x="215" y="18"/>
                </a:cubicBezTo>
                <a:cubicBezTo>
                  <a:pt x="212" y="18"/>
                  <a:pt x="210" y="18"/>
                  <a:pt x="207" y="18"/>
                </a:cubicBezTo>
                <a:cubicBezTo>
                  <a:pt x="204" y="18"/>
                  <a:pt x="204" y="18"/>
                  <a:pt x="199" y="18"/>
                </a:cubicBezTo>
                <a:cubicBezTo>
                  <a:pt x="195" y="18"/>
                  <a:pt x="196" y="18"/>
                  <a:pt x="192" y="18"/>
                </a:cubicBezTo>
                <a:cubicBezTo>
                  <a:pt x="192" y="18"/>
                  <a:pt x="188" y="18"/>
                  <a:pt x="187" y="18"/>
                </a:cubicBezTo>
                <a:cubicBezTo>
                  <a:pt x="187" y="18"/>
                  <a:pt x="188" y="18"/>
                  <a:pt x="187" y="18"/>
                </a:cubicBezTo>
                <a:cubicBezTo>
                  <a:pt x="184" y="18"/>
                  <a:pt x="174" y="19"/>
                  <a:pt x="168" y="19"/>
                </a:cubicBezTo>
                <a:cubicBezTo>
                  <a:pt x="161" y="20"/>
                  <a:pt x="153" y="21"/>
                  <a:pt x="145" y="22"/>
                </a:cubicBezTo>
                <a:cubicBezTo>
                  <a:pt x="153" y="20"/>
                  <a:pt x="159" y="19"/>
                  <a:pt x="161" y="19"/>
                </a:cubicBezTo>
                <a:cubicBezTo>
                  <a:pt x="157" y="19"/>
                  <a:pt x="151" y="20"/>
                  <a:pt x="146" y="20"/>
                </a:cubicBezTo>
                <a:cubicBezTo>
                  <a:pt x="137" y="22"/>
                  <a:pt x="137" y="22"/>
                  <a:pt x="137" y="22"/>
                </a:cubicBezTo>
                <a:cubicBezTo>
                  <a:pt x="133" y="22"/>
                  <a:pt x="133" y="22"/>
                  <a:pt x="133" y="22"/>
                </a:cubicBezTo>
                <a:cubicBezTo>
                  <a:pt x="132" y="23"/>
                  <a:pt x="132" y="23"/>
                  <a:pt x="132" y="23"/>
                </a:cubicBezTo>
                <a:cubicBezTo>
                  <a:pt x="131" y="23"/>
                  <a:pt x="131" y="23"/>
                  <a:pt x="131" y="23"/>
                </a:cubicBezTo>
                <a:cubicBezTo>
                  <a:pt x="131" y="23"/>
                  <a:pt x="131" y="23"/>
                  <a:pt x="131" y="23"/>
                </a:cubicBezTo>
                <a:cubicBezTo>
                  <a:pt x="130" y="23"/>
                  <a:pt x="128" y="23"/>
                  <a:pt x="127" y="24"/>
                </a:cubicBezTo>
                <a:cubicBezTo>
                  <a:pt x="127" y="24"/>
                  <a:pt x="127" y="24"/>
                  <a:pt x="127" y="24"/>
                </a:cubicBezTo>
                <a:cubicBezTo>
                  <a:pt x="125" y="24"/>
                  <a:pt x="123" y="25"/>
                  <a:pt x="122" y="25"/>
                </a:cubicBezTo>
                <a:cubicBezTo>
                  <a:pt x="125" y="24"/>
                  <a:pt x="128" y="23"/>
                  <a:pt x="131" y="22"/>
                </a:cubicBezTo>
                <a:cubicBezTo>
                  <a:pt x="131" y="22"/>
                  <a:pt x="131" y="22"/>
                  <a:pt x="131" y="22"/>
                </a:cubicBezTo>
                <a:cubicBezTo>
                  <a:pt x="131" y="22"/>
                  <a:pt x="131" y="22"/>
                  <a:pt x="131" y="22"/>
                </a:cubicBezTo>
                <a:cubicBezTo>
                  <a:pt x="133" y="22"/>
                  <a:pt x="133" y="22"/>
                  <a:pt x="133" y="22"/>
                </a:cubicBezTo>
                <a:cubicBezTo>
                  <a:pt x="137" y="21"/>
                  <a:pt x="142" y="21"/>
                  <a:pt x="147" y="20"/>
                </a:cubicBezTo>
                <a:cubicBezTo>
                  <a:pt x="156" y="19"/>
                  <a:pt x="166" y="18"/>
                  <a:pt x="173" y="17"/>
                </a:cubicBezTo>
                <a:cubicBezTo>
                  <a:pt x="182" y="16"/>
                  <a:pt x="187" y="16"/>
                  <a:pt x="182" y="15"/>
                </a:cubicBezTo>
                <a:cubicBezTo>
                  <a:pt x="171" y="16"/>
                  <a:pt x="161" y="17"/>
                  <a:pt x="150" y="18"/>
                </a:cubicBezTo>
                <a:cubicBezTo>
                  <a:pt x="148" y="18"/>
                  <a:pt x="146" y="18"/>
                  <a:pt x="149" y="18"/>
                </a:cubicBezTo>
                <a:cubicBezTo>
                  <a:pt x="171" y="14"/>
                  <a:pt x="197" y="13"/>
                  <a:pt x="216" y="13"/>
                </a:cubicBezTo>
                <a:cubicBezTo>
                  <a:pt x="226" y="14"/>
                  <a:pt x="226" y="14"/>
                  <a:pt x="226" y="14"/>
                </a:cubicBezTo>
                <a:cubicBezTo>
                  <a:pt x="231" y="13"/>
                  <a:pt x="231" y="13"/>
                  <a:pt x="231" y="13"/>
                </a:cubicBezTo>
                <a:cubicBezTo>
                  <a:pt x="230" y="13"/>
                  <a:pt x="229" y="13"/>
                  <a:pt x="229" y="13"/>
                </a:cubicBezTo>
                <a:cubicBezTo>
                  <a:pt x="207" y="12"/>
                  <a:pt x="190" y="11"/>
                  <a:pt x="167" y="13"/>
                </a:cubicBezTo>
                <a:cubicBezTo>
                  <a:pt x="164" y="13"/>
                  <a:pt x="161" y="13"/>
                  <a:pt x="158" y="14"/>
                </a:cubicBezTo>
                <a:cubicBezTo>
                  <a:pt x="151" y="14"/>
                  <a:pt x="140" y="16"/>
                  <a:pt x="131" y="18"/>
                </a:cubicBezTo>
                <a:cubicBezTo>
                  <a:pt x="130" y="18"/>
                  <a:pt x="130" y="18"/>
                  <a:pt x="130" y="18"/>
                </a:cubicBezTo>
                <a:cubicBezTo>
                  <a:pt x="130" y="18"/>
                  <a:pt x="130" y="18"/>
                  <a:pt x="130" y="18"/>
                </a:cubicBezTo>
                <a:cubicBezTo>
                  <a:pt x="130" y="18"/>
                  <a:pt x="130" y="18"/>
                  <a:pt x="130" y="18"/>
                </a:cubicBezTo>
                <a:cubicBezTo>
                  <a:pt x="129" y="18"/>
                  <a:pt x="127" y="19"/>
                  <a:pt x="126" y="19"/>
                </a:cubicBezTo>
                <a:cubicBezTo>
                  <a:pt x="127" y="18"/>
                  <a:pt x="128" y="18"/>
                  <a:pt x="129" y="18"/>
                </a:cubicBezTo>
                <a:cubicBezTo>
                  <a:pt x="130" y="18"/>
                  <a:pt x="130" y="17"/>
                  <a:pt x="130" y="17"/>
                </a:cubicBezTo>
                <a:cubicBezTo>
                  <a:pt x="130" y="17"/>
                  <a:pt x="130" y="17"/>
                  <a:pt x="130" y="17"/>
                </a:cubicBezTo>
                <a:cubicBezTo>
                  <a:pt x="134" y="17"/>
                  <a:pt x="134" y="17"/>
                  <a:pt x="134" y="17"/>
                </a:cubicBezTo>
                <a:cubicBezTo>
                  <a:pt x="138" y="16"/>
                  <a:pt x="142" y="15"/>
                  <a:pt x="146" y="15"/>
                </a:cubicBezTo>
                <a:cubicBezTo>
                  <a:pt x="155" y="13"/>
                  <a:pt x="164" y="12"/>
                  <a:pt x="172" y="12"/>
                </a:cubicBezTo>
                <a:cubicBezTo>
                  <a:pt x="175" y="11"/>
                  <a:pt x="175" y="11"/>
                  <a:pt x="169" y="11"/>
                </a:cubicBezTo>
                <a:cubicBezTo>
                  <a:pt x="171" y="11"/>
                  <a:pt x="172" y="11"/>
                  <a:pt x="174" y="11"/>
                </a:cubicBezTo>
                <a:cubicBezTo>
                  <a:pt x="174" y="11"/>
                  <a:pt x="174" y="11"/>
                  <a:pt x="173" y="11"/>
                </a:cubicBezTo>
                <a:cubicBezTo>
                  <a:pt x="182" y="10"/>
                  <a:pt x="183" y="10"/>
                  <a:pt x="192" y="10"/>
                </a:cubicBezTo>
                <a:cubicBezTo>
                  <a:pt x="194" y="10"/>
                  <a:pt x="194" y="9"/>
                  <a:pt x="193" y="9"/>
                </a:cubicBezTo>
                <a:cubicBezTo>
                  <a:pt x="186" y="10"/>
                  <a:pt x="179" y="10"/>
                  <a:pt x="172" y="10"/>
                </a:cubicBezTo>
                <a:cubicBezTo>
                  <a:pt x="168" y="11"/>
                  <a:pt x="165" y="11"/>
                  <a:pt x="162" y="12"/>
                </a:cubicBezTo>
                <a:cubicBezTo>
                  <a:pt x="160" y="12"/>
                  <a:pt x="160" y="12"/>
                  <a:pt x="158" y="12"/>
                </a:cubicBezTo>
                <a:cubicBezTo>
                  <a:pt x="156" y="12"/>
                  <a:pt x="153" y="13"/>
                  <a:pt x="151" y="13"/>
                </a:cubicBezTo>
                <a:cubicBezTo>
                  <a:pt x="146" y="13"/>
                  <a:pt x="146" y="13"/>
                  <a:pt x="146" y="13"/>
                </a:cubicBezTo>
                <a:cubicBezTo>
                  <a:pt x="141" y="14"/>
                  <a:pt x="137" y="15"/>
                  <a:pt x="133" y="16"/>
                </a:cubicBezTo>
                <a:cubicBezTo>
                  <a:pt x="131" y="16"/>
                  <a:pt x="131" y="16"/>
                  <a:pt x="131" y="16"/>
                </a:cubicBezTo>
                <a:cubicBezTo>
                  <a:pt x="130" y="16"/>
                  <a:pt x="130" y="16"/>
                  <a:pt x="130" y="16"/>
                </a:cubicBezTo>
                <a:cubicBezTo>
                  <a:pt x="130" y="16"/>
                  <a:pt x="130" y="16"/>
                  <a:pt x="130" y="16"/>
                </a:cubicBezTo>
                <a:cubicBezTo>
                  <a:pt x="130" y="16"/>
                  <a:pt x="130" y="16"/>
                  <a:pt x="130" y="16"/>
                </a:cubicBezTo>
                <a:cubicBezTo>
                  <a:pt x="130" y="16"/>
                  <a:pt x="129" y="16"/>
                  <a:pt x="129" y="16"/>
                </a:cubicBezTo>
                <a:cubicBezTo>
                  <a:pt x="129" y="16"/>
                  <a:pt x="128" y="16"/>
                  <a:pt x="128" y="16"/>
                </a:cubicBezTo>
                <a:cubicBezTo>
                  <a:pt x="128" y="16"/>
                  <a:pt x="128" y="16"/>
                  <a:pt x="129" y="16"/>
                </a:cubicBezTo>
                <a:cubicBezTo>
                  <a:pt x="129" y="16"/>
                  <a:pt x="129" y="16"/>
                  <a:pt x="130" y="16"/>
                </a:cubicBezTo>
                <a:cubicBezTo>
                  <a:pt x="130" y="16"/>
                  <a:pt x="130" y="16"/>
                  <a:pt x="130" y="16"/>
                </a:cubicBezTo>
                <a:cubicBezTo>
                  <a:pt x="130" y="16"/>
                  <a:pt x="130" y="16"/>
                  <a:pt x="130" y="16"/>
                </a:cubicBezTo>
                <a:cubicBezTo>
                  <a:pt x="130" y="16"/>
                  <a:pt x="130" y="16"/>
                  <a:pt x="130" y="16"/>
                </a:cubicBezTo>
                <a:cubicBezTo>
                  <a:pt x="132" y="15"/>
                  <a:pt x="132" y="15"/>
                  <a:pt x="132" y="15"/>
                </a:cubicBezTo>
                <a:cubicBezTo>
                  <a:pt x="139" y="14"/>
                  <a:pt x="139" y="14"/>
                  <a:pt x="139" y="14"/>
                </a:cubicBezTo>
                <a:cubicBezTo>
                  <a:pt x="148" y="12"/>
                  <a:pt x="156" y="11"/>
                  <a:pt x="163" y="11"/>
                </a:cubicBezTo>
                <a:cubicBezTo>
                  <a:pt x="165" y="10"/>
                  <a:pt x="162" y="10"/>
                  <a:pt x="160" y="10"/>
                </a:cubicBezTo>
                <a:cubicBezTo>
                  <a:pt x="156" y="11"/>
                  <a:pt x="152" y="11"/>
                  <a:pt x="148" y="12"/>
                </a:cubicBezTo>
                <a:cubicBezTo>
                  <a:pt x="146" y="12"/>
                  <a:pt x="149" y="12"/>
                  <a:pt x="147" y="12"/>
                </a:cubicBezTo>
                <a:cubicBezTo>
                  <a:pt x="142" y="13"/>
                  <a:pt x="137" y="14"/>
                  <a:pt x="132" y="15"/>
                </a:cubicBezTo>
                <a:cubicBezTo>
                  <a:pt x="130" y="15"/>
                  <a:pt x="130" y="15"/>
                  <a:pt x="130" y="15"/>
                </a:cubicBezTo>
                <a:cubicBezTo>
                  <a:pt x="130" y="15"/>
                  <a:pt x="130" y="15"/>
                  <a:pt x="130" y="15"/>
                </a:cubicBezTo>
                <a:cubicBezTo>
                  <a:pt x="129" y="15"/>
                  <a:pt x="129" y="15"/>
                  <a:pt x="129" y="15"/>
                </a:cubicBezTo>
                <a:cubicBezTo>
                  <a:pt x="129" y="15"/>
                  <a:pt x="129" y="15"/>
                  <a:pt x="129" y="15"/>
                </a:cubicBezTo>
                <a:cubicBezTo>
                  <a:pt x="129" y="15"/>
                  <a:pt x="128" y="15"/>
                  <a:pt x="129" y="15"/>
                </a:cubicBezTo>
                <a:cubicBezTo>
                  <a:pt x="128" y="15"/>
                  <a:pt x="128" y="15"/>
                  <a:pt x="128" y="15"/>
                </a:cubicBezTo>
                <a:cubicBezTo>
                  <a:pt x="128" y="15"/>
                  <a:pt x="128" y="15"/>
                  <a:pt x="128" y="15"/>
                </a:cubicBezTo>
                <a:cubicBezTo>
                  <a:pt x="128" y="15"/>
                  <a:pt x="128" y="15"/>
                  <a:pt x="128" y="15"/>
                </a:cubicBezTo>
                <a:cubicBezTo>
                  <a:pt x="127" y="16"/>
                  <a:pt x="126" y="15"/>
                  <a:pt x="125" y="16"/>
                </a:cubicBezTo>
                <a:cubicBezTo>
                  <a:pt x="125" y="15"/>
                  <a:pt x="126" y="15"/>
                  <a:pt x="127" y="15"/>
                </a:cubicBezTo>
                <a:cubicBezTo>
                  <a:pt x="128" y="15"/>
                  <a:pt x="127" y="15"/>
                  <a:pt x="127" y="15"/>
                </a:cubicBezTo>
                <a:cubicBezTo>
                  <a:pt x="128" y="15"/>
                  <a:pt x="128" y="15"/>
                  <a:pt x="128" y="15"/>
                </a:cubicBezTo>
                <a:cubicBezTo>
                  <a:pt x="129" y="15"/>
                  <a:pt x="129" y="14"/>
                  <a:pt x="129" y="14"/>
                </a:cubicBezTo>
                <a:cubicBezTo>
                  <a:pt x="129" y="14"/>
                  <a:pt x="129" y="14"/>
                  <a:pt x="130" y="14"/>
                </a:cubicBezTo>
                <a:cubicBezTo>
                  <a:pt x="135" y="13"/>
                  <a:pt x="135" y="13"/>
                  <a:pt x="135" y="13"/>
                </a:cubicBezTo>
                <a:cubicBezTo>
                  <a:pt x="140" y="12"/>
                  <a:pt x="143" y="11"/>
                  <a:pt x="149" y="11"/>
                </a:cubicBezTo>
                <a:cubicBezTo>
                  <a:pt x="150" y="10"/>
                  <a:pt x="150" y="10"/>
                  <a:pt x="153" y="10"/>
                </a:cubicBezTo>
                <a:cubicBezTo>
                  <a:pt x="154" y="9"/>
                  <a:pt x="149" y="10"/>
                  <a:pt x="152" y="9"/>
                </a:cubicBezTo>
                <a:cubicBezTo>
                  <a:pt x="155" y="9"/>
                  <a:pt x="152" y="10"/>
                  <a:pt x="154" y="9"/>
                </a:cubicBezTo>
                <a:cubicBezTo>
                  <a:pt x="157" y="9"/>
                  <a:pt x="158" y="9"/>
                  <a:pt x="160" y="8"/>
                </a:cubicBezTo>
                <a:cubicBezTo>
                  <a:pt x="167" y="8"/>
                  <a:pt x="174" y="7"/>
                  <a:pt x="182" y="7"/>
                </a:cubicBezTo>
                <a:cubicBezTo>
                  <a:pt x="184" y="6"/>
                  <a:pt x="178" y="7"/>
                  <a:pt x="181" y="6"/>
                </a:cubicBezTo>
                <a:cubicBezTo>
                  <a:pt x="184" y="6"/>
                  <a:pt x="194" y="6"/>
                  <a:pt x="197" y="5"/>
                </a:cubicBezTo>
                <a:cubicBezTo>
                  <a:pt x="205" y="5"/>
                  <a:pt x="210" y="5"/>
                  <a:pt x="219" y="6"/>
                </a:cubicBezTo>
                <a:cubicBezTo>
                  <a:pt x="223" y="6"/>
                  <a:pt x="220" y="5"/>
                  <a:pt x="221" y="5"/>
                </a:cubicBezTo>
                <a:cubicBezTo>
                  <a:pt x="227" y="5"/>
                  <a:pt x="231" y="6"/>
                  <a:pt x="237" y="6"/>
                </a:cubicBezTo>
                <a:cubicBezTo>
                  <a:pt x="241" y="6"/>
                  <a:pt x="248" y="7"/>
                  <a:pt x="254" y="7"/>
                </a:cubicBezTo>
                <a:cubicBezTo>
                  <a:pt x="254" y="7"/>
                  <a:pt x="250" y="7"/>
                  <a:pt x="247" y="6"/>
                </a:cubicBezTo>
                <a:cubicBezTo>
                  <a:pt x="249" y="6"/>
                  <a:pt x="255" y="7"/>
                  <a:pt x="257" y="8"/>
                </a:cubicBezTo>
                <a:cubicBezTo>
                  <a:pt x="259" y="8"/>
                  <a:pt x="262" y="8"/>
                  <a:pt x="264" y="9"/>
                </a:cubicBezTo>
                <a:cubicBezTo>
                  <a:pt x="264" y="9"/>
                  <a:pt x="264" y="9"/>
                  <a:pt x="264" y="9"/>
                </a:cubicBezTo>
                <a:cubicBezTo>
                  <a:pt x="264" y="9"/>
                  <a:pt x="264" y="9"/>
                  <a:pt x="264" y="9"/>
                </a:cubicBezTo>
                <a:cubicBezTo>
                  <a:pt x="266" y="8"/>
                  <a:pt x="269" y="8"/>
                  <a:pt x="271" y="8"/>
                </a:cubicBezTo>
                <a:cubicBezTo>
                  <a:pt x="280" y="6"/>
                  <a:pt x="288" y="5"/>
                  <a:pt x="299" y="5"/>
                </a:cubicBezTo>
                <a:cubicBezTo>
                  <a:pt x="306" y="4"/>
                  <a:pt x="313" y="3"/>
                  <a:pt x="322" y="3"/>
                </a:cubicBezTo>
                <a:cubicBezTo>
                  <a:pt x="327" y="2"/>
                  <a:pt x="332" y="2"/>
                  <a:pt x="336" y="2"/>
                </a:cubicBezTo>
                <a:cubicBezTo>
                  <a:pt x="343" y="2"/>
                  <a:pt x="343" y="2"/>
                  <a:pt x="343" y="2"/>
                </a:cubicBezTo>
                <a:cubicBezTo>
                  <a:pt x="352" y="2"/>
                  <a:pt x="352" y="2"/>
                  <a:pt x="352" y="2"/>
                </a:cubicBezTo>
                <a:cubicBezTo>
                  <a:pt x="354" y="2"/>
                  <a:pt x="354" y="2"/>
                  <a:pt x="354" y="2"/>
                </a:cubicBezTo>
                <a:cubicBezTo>
                  <a:pt x="354" y="2"/>
                  <a:pt x="354" y="2"/>
                  <a:pt x="354" y="2"/>
                </a:cubicBezTo>
                <a:cubicBezTo>
                  <a:pt x="354" y="2"/>
                  <a:pt x="354" y="2"/>
                  <a:pt x="354" y="2"/>
                </a:cubicBezTo>
                <a:cubicBezTo>
                  <a:pt x="355" y="1"/>
                  <a:pt x="355" y="1"/>
                  <a:pt x="355" y="2"/>
                </a:cubicBezTo>
                <a:cubicBezTo>
                  <a:pt x="356" y="1"/>
                  <a:pt x="358" y="2"/>
                  <a:pt x="359" y="1"/>
                </a:cubicBezTo>
                <a:cubicBezTo>
                  <a:pt x="359" y="1"/>
                  <a:pt x="359" y="0"/>
                  <a:pt x="360" y="0"/>
                </a:cubicBezTo>
                <a:cubicBezTo>
                  <a:pt x="360" y="0"/>
                  <a:pt x="360" y="0"/>
                  <a:pt x="360" y="0"/>
                </a:cubicBezTo>
                <a:cubicBezTo>
                  <a:pt x="361" y="1"/>
                  <a:pt x="362" y="1"/>
                  <a:pt x="363" y="1"/>
                </a:cubicBezTo>
                <a:cubicBezTo>
                  <a:pt x="363" y="0"/>
                  <a:pt x="363" y="0"/>
                  <a:pt x="363" y="0"/>
                </a:cubicBezTo>
                <a:cubicBezTo>
                  <a:pt x="364" y="0"/>
                  <a:pt x="364" y="1"/>
                  <a:pt x="365" y="0"/>
                </a:cubicBezTo>
                <a:cubicBezTo>
                  <a:pt x="365" y="0"/>
                  <a:pt x="365" y="0"/>
                  <a:pt x="366" y="0"/>
                </a:cubicBezTo>
                <a:cubicBezTo>
                  <a:pt x="366" y="0"/>
                  <a:pt x="367" y="1"/>
                  <a:pt x="367" y="1"/>
                </a:cubicBezTo>
                <a:cubicBezTo>
                  <a:pt x="367" y="1"/>
                  <a:pt x="367" y="1"/>
                  <a:pt x="367" y="1"/>
                </a:cubicBezTo>
                <a:cubicBezTo>
                  <a:pt x="367" y="1"/>
                  <a:pt x="369" y="2"/>
                  <a:pt x="370" y="2"/>
                </a:cubicBezTo>
                <a:cubicBezTo>
                  <a:pt x="370" y="2"/>
                  <a:pt x="370" y="2"/>
                  <a:pt x="371" y="2"/>
                </a:cubicBezTo>
                <a:cubicBezTo>
                  <a:pt x="372" y="2"/>
                  <a:pt x="373" y="3"/>
                  <a:pt x="374" y="4"/>
                </a:cubicBezTo>
                <a:cubicBezTo>
                  <a:pt x="374" y="4"/>
                  <a:pt x="374" y="4"/>
                  <a:pt x="374" y="4"/>
                </a:cubicBezTo>
                <a:cubicBezTo>
                  <a:pt x="374" y="4"/>
                  <a:pt x="375" y="5"/>
                  <a:pt x="375" y="5"/>
                </a:cubicBezTo>
                <a:cubicBezTo>
                  <a:pt x="375" y="5"/>
                  <a:pt x="376" y="5"/>
                  <a:pt x="376" y="6"/>
                </a:cubicBezTo>
                <a:cubicBezTo>
                  <a:pt x="376" y="6"/>
                  <a:pt x="376" y="7"/>
                  <a:pt x="376" y="7"/>
                </a:cubicBezTo>
                <a:cubicBezTo>
                  <a:pt x="377" y="7"/>
                  <a:pt x="377" y="8"/>
                  <a:pt x="377" y="8"/>
                </a:cubicBezTo>
                <a:cubicBezTo>
                  <a:pt x="377" y="9"/>
                  <a:pt x="377" y="10"/>
                  <a:pt x="378" y="10"/>
                </a:cubicBezTo>
                <a:cubicBezTo>
                  <a:pt x="378" y="11"/>
                  <a:pt x="378" y="13"/>
                  <a:pt x="378" y="14"/>
                </a:cubicBezTo>
                <a:cubicBezTo>
                  <a:pt x="378" y="14"/>
                  <a:pt x="378" y="14"/>
                  <a:pt x="378" y="14"/>
                </a:cubicBezTo>
                <a:cubicBezTo>
                  <a:pt x="377" y="15"/>
                  <a:pt x="377" y="16"/>
                  <a:pt x="377" y="17"/>
                </a:cubicBezTo>
                <a:cubicBezTo>
                  <a:pt x="377" y="17"/>
                  <a:pt x="377" y="17"/>
                  <a:pt x="377" y="17"/>
                </a:cubicBezTo>
                <a:cubicBezTo>
                  <a:pt x="376" y="17"/>
                  <a:pt x="376" y="18"/>
                  <a:pt x="376" y="18"/>
                </a:cubicBezTo>
                <a:cubicBezTo>
                  <a:pt x="374" y="19"/>
                  <a:pt x="374" y="20"/>
                  <a:pt x="372" y="21"/>
                </a:cubicBezTo>
                <a:cubicBezTo>
                  <a:pt x="372" y="21"/>
                  <a:pt x="372" y="21"/>
                  <a:pt x="372" y="21"/>
                </a:cubicBezTo>
                <a:cubicBezTo>
                  <a:pt x="371" y="22"/>
                  <a:pt x="371" y="22"/>
                  <a:pt x="370" y="22"/>
                </a:cubicBezTo>
                <a:cubicBezTo>
                  <a:pt x="370" y="23"/>
                  <a:pt x="369" y="23"/>
                  <a:pt x="368" y="23"/>
                </a:cubicBezTo>
                <a:cubicBezTo>
                  <a:pt x="368" y="23"/>
                  <a:pt x="368" y="23"/>
                  <a:pt x="367" y="23"/>
                </a:cubicBezTo>
                <a:cubicBezTo>
                  <a:pt x="367" y="23"/>
                  <a:pt x="366" y="23"/>
                  <a:pt x="366" y="24"/>
                </a:cubicBezTo>
                <a:cubicBezTo>
                  <a:pt x="365" y="24"/>
                  <a:pt x="365" y="23"/>
                  <a:pt x="364" y="23"/>
                </a:cubicBezTo>
                <a:cubicBezTo>
                  <a:pt x="364" y="23"/>
                  <a:pt x="363" y="24"/>
                  <a:pt x="363" y="24"/>
                </a:cubicBezTo>
                <a:cubicBezTo>
                  <a:pt x="363" y="24"/>
                  <a:pt x="362" y="23"/>
                  <a:pt x="362" y="23"/>
                </a:cubicBezTo>
                <a:cubicBezTo>
                  <a:pt x="361" y="23"/>
                  <a:pt x="361" y="23"/>
                  <a:pt x="361" y="23"/>
                </a:cubicBezTo>
                <a:cubicBezTo>
                  <a:pt x="361" y="22"/>
                  <a:pt x="361" y="22"/>
                  <a:pt x="360" y="22"/>
                </a:cubicBezTo>
                <a:cubicBezTo>
                  <a:pt x="359" y="21"/>
                  <a:pt x="359" y="23"/>
                  <a:pt x="358" y="22"/>
                </a:cubicBezTo>
                <a:cubicBezTo>
                  <a:pt x="358" y="21"/>
                  <a:pt x="356" y="22"/>
                  <a:pt x="356" y="22"/>
                </a:cubicBezTo>
                <a:cubicBezTo>
                  <a:pt x="354" y="21"/>
                  <a:pt x="354" y="21"/>
                  <a:pt x="354" y="21"/>
                </a:cubicBezTo>
                <a:cubicBezTo>
                  <a:pt x="354" y="21"/>
                  <a:pt x="354" y="21"/>
                  <a:pt x="354" y="21"/>
                </a:cubicBezTo>
                <a:cubicBezTo>
                  <a:pt x="354" y="21"/>
                  <a:pt x="354" y="21"/>
                  <a:pt x="354" y="21"/>
                </a:cubicBezTo>
                <a:cubicBezTo>
                  <a:pt x="351" y="21"/>
                  <a:pt x="351" y="21"/>
                  <a:pt x="351" y="21"/>
                </a:cubicBezTo>
                <a:cubicBezTo>
                  <a:pt x="341" y="21"/>
                  <a:pt x="332" y="22"/>
                  <a:pt x="325" y="22"/>
                </a:cubicBezTo>
                <a:cubicBezTo>
                  <a:pt x="324" y="22"/>
                  <a:pt x="324" y="22"/>
                  <a:pt x="324" y="22"/>
                </a:cubicBezTo>
                <a:cubicBezTo>
                  <a:pt x="324" y="22"/>
                  <a:pt x="324" y="22"/>
                  <a:pt x="324" y="22"/>
                </a:cubicBezTo>
                <a:cubicBezTo>
                  <a:pt x="324" y="22"/>
                  <a:pt x="324" y="22"/>
                  <a:pt x="324" y="22"/>
                </a:cubicBezTo>
                <a:cubicBezTo>
                  <a:pt x="329" y="24"/>
                  <a:pt x="335" y="26"/>
                  <a:pt x="342" y="29"/>
                </a:cubicBezTo>
                <a:cubicBezTo>
                  <a:pt x="350" y="33"/>
                  <a:pt x="358" y="37"/>
                  <a:pt x="361" y="38"/>
                </a:cubicBezTo>
                <a:cubicBezTo>
                  <a:pt x="364" y="40"/>
                  <a:pt x="360" y="38"/>
                  <a:pt x="362" y="39"/>
                </a:cubicBezTo>
                <a:cubicBezTo>
                  <a:pt x="366" y="41"/>
                  <a:pt x="372" y="45"/>
                  <a:pt x="375" y="46"/>
                </a:cubicBezTo>
                <a:cubicBezTo>
                  <a:pt x="385" y="53"/>
                  <a:pt x="395" y="61"/>
                  <a:pt x="402" y="67"/>
                </a:cubicBezTo>
                <a:cubicBezTo>
                  <a:pt x="404" y="69"/>
                  <a:pt x="407" y="71"/>
                  <a:pt x="408" y="72"/>
                </a:cubicBezTo>
                <a:cubicBezTo>
                  <a:pt x="412" y="75"/>
                  <a:pt x="418" y="82"/>
                  <a:pt x="422" y="87"/>
                </a:cubicBezTo>
                <a:cubicBezTo>
                  <a:pt x="428" y="94"/>
                  <a:pt x="434" y="102"/>
                  <a:pt x="439" y="111"/>
                </a:cubicBezTo>
                <a:cubicBezTo>
                  <a:pt x="444" y="120"/>
                  <a:pt x="448" y="129"/>
                  <a:pt x="450" y="140"/>
                </a:cubicBezTo>
                <a:cubicBezTo>
                  <a:pt x="452" y="150"/>
                  <a:pt x="452" y="161"/>
                  <a:pt x="449" y="171"/>
                </a:cubicBezTo>
                <a:close/>
                <a:moveTo>
                  <a:pt x="178" y="8"/>
                </a:moveTo>
                <a:cubicBezTo>
                  <a:pt x="173" y="8"/>
                  <a:pt x="171" y="8"/>
                  <a:pt x="163" y="9"/>
                </a:cubicBezTo>
                <a:cubicBezTo>
                  <a:pt x="161" y="9"/>
                  <a:pt x="160" y="9"/>
                  <a:pt x="156" y="10"/>
                </a:cubicBezTo>
                <a:cubicBezTo>
                  <a:pt x="155" y="10"/>
                  <a:pt x="146" y="11"/>
                  <a:pt x="146" y="12"/>
                </a:cubicBezTo>
                <a:cubicBezTo>
                  <a:pt x="151" y="11"/>
                  <a:pt x="154" y="11"/>
                  <a:pt x="157" y="10"/>
                </a:cubicBezTo>
                <a:cubicBezTo>
                  <a:pt x="159" y="10"/>
                  <a:pt x="157" y="10"/>
                  <a:pt x="158" y="10"/>
                </a:cubicBezTo>
                <a:cubicBezTo>
                  <a:pt x="163" y="10"/>
                  <a:pt x="172" y="8"/>
                  <a:pt x="179" y="8"/>
                </a:cubicBezTo>
                <a:cubicBezTo>
                  <a:pt x="180" y="8"/>
                  <a:pt x="177" y="8"/>
                  <a:pt x="178" y="8"/>
                </a:cubicBezTo>
                <a:close/>
                <a:moveTo>
                  <a:pt x="180" y="8"/>
                </a:moveTo>
                <a:cubicBezTo>
                  <a:pt x="181" y="8"/>
                  <a:pt x="181" y="8"/>
                  <a:pt x="181" y="8"/>
                </a:cubicBezTo>
                <a:cubicBezTo>
                  <a:pt x="186" y="8"/>
                  <a:pt x="182" y="7"/>
                  <a:pt x="180" y="8"/>
                </a:cubicBezTo>
                <a:close/>
                <a:moveTo>
                  <a:pt x="218" y="17"/>
                </a:moveTo>
                <a:cubicBezTo>
                  <a:pt x="221" y="16"/>
                  <a:pt x="226" y="15"/>
                  <a:pt x="232" y="14"/>
                </a:cubicBezTo>
                <a:cubicBezTo>
                  <a:pt x="230" y="14"/>
                  <a:pt x="229" y="14"/>
                  <a:pt x="227" y="15"/>
                </a:cubicBezTo>
                <a:cubicBezTo>
                  <a:pt x="224" y="16"/>
                  <a:pt x="221" y="16"/>
                  <a:pt x="218" y="17"/>
                </a:cubicBezTo>
                <a:close/>
                <a:moveTo>
                  <a:pt x="427" y="122"/>
                </a:moveTo>
                <a:cubicBezTo>
                  <a:pt x="421" y="111"/>
                  <a:pt x="412" y="100"/>
                  <a:pt x="403" y="90"/>
                </a:cubicBezTo>
                <a:cubicBezTo>
                  <a:pt x="402" y="89"/>
                  <a:pt x="401" y="88"/>
                  <a:pt x="400" y="86"/>
                </a:cubicBezTo>
                <a:cubicBezTo>
                  <a:pt x="398" y="84"/>
                  <a:pt x="398" y="85"/>
                  <a:pt x="396" y="83"/>
                </a:cubicBezTo>
                <a:cubicBezTo>
                  <a:pt x="394" y="81"/>
                  <a:pt x="395" y="82"/>
                  <a:pt x="394" y="81"/>
                </a:cubicBezTo>
                <a:cubicBezTo>
                  <a:pt x="376" y="64"/>
                  <a:pt x="355" y="52"/>
                  <a:pt x="335" y="43"/>
                </a:cubicBezTo>
                <a:cubicBezTo>
                  <a:pt x="331" y="41"/>
                  <a:pt x="335" y="42"/>
                  <a:pt x="332" y="41"/>
                </a:cubicBezTo>
                <a:cubicBezTo>
                  <a:pt x="320" y="36"/>
                  <a:pt x="302" y="30"/>
                  <a:pt x="286" y="26"/>
                </a:cubicBezTo>
                <a:cubicBezTo>
                  <a:pt x="285" y="26"/>
                  <a:pt x="283" y="26"/>
                  <a:pt x="282" y="25"/>
                </a:cubicBezTo>
                <a:cubicBezTo>
                  <a:pt x="282" y="25"/>
                  <a:pt x="283" y="25"/>
                  <a:pt x="283" y="25"/>
                </a:cubicBezTo>
                <a:cubicBezTo>
                  <a:pt x="282" y="25"/>
                  <a:pt x="282" y="25"/>
                  <a:pt x="282" y="25"/>
                </a:cubicBezTo>
                <a:cubicBezTo>
                  <a:pt x="282" y="25"/>
                  <a:pt x="282" y="25"/>
                  <a:pt x="282" y="25"/>
                </a:cubicBezTo>
                <a:cubicBezTo>
                  <a:pt x="282" y="25"/>
                  <a:pt x="282" y="25"/>
                  <a:pt x="282" y="25"/>
                </a:cubicBezTo>
                <a:cubicBezTo>
                  <a:pt x="268" y="27"/>
                  <a:pt x="253" y="29"/>
                  <a:pt x="240" y="32"/>
                </a:cubicBezTo>
                <a:cubicBezTo>
                  <a:pt x="227" y="34"/>
                  <a:pt x="212" y="38"/>
                  <a:pt x="201" y="41"/>
                </a:cubicBezTo>
                <a:cubicBezTo>
                  <a:pt x="188" y="45"/>
                  <a:pt x="175" y="48"/>
                  <a:pt x="164" y="53"/>
                </a:cubicBezTo>
                <a:cubicBezTo>
                  <a:pt x="156" y="56"/>
                  <a:pt x="150" y="59"/>
                  <a:pt x="143" y="62"/>
                </a:cubicBezTo>
                <a:cubicBezTo>
                  <a:pt x="141" y="63"/>
                  <a:pt x="139" y="64"/>
                  <a:pt x="137" y="65"/>
                </a:cubicBezTo>
                <a:cubicBezTo>
                  <a:pt x="130" y="68"/>
                  <a:pt x="124" y="72"/>
                  <a:pt x="117" y="76"/>
                </a:cubicBezTo>
                <a:cubicBezTo>
                  <a:pt x="111" y="79"/>
                  <a:pt x="106" y="83"/>
                  <a:pt x="100" y="87"/>
                </a:cubicBezTo>
                <a:cubicBezTo>
                  <a:pt x="83" y="99"/>
                  <a:pt x="62" y="117"/>
                  <a:pt x="47" y="136"/>
                </a:cubicBezTo>
                <a:cubicBezTo>
                  <a:pt x="45" y="137"/>
                  <a:pt x="45" y="138"/>
                  <a:pt x="44" y="140"/>
                </a:cubicBezTo>
                <a:cubicBezTo>
                  <a:pt x="34" y="152"/>
                  <a:pt x="26" y="165"/>
                  <a:pt x="22" y="178"/>
                </a:cubicBezTo>
                <a:cubicBezTo>
                  <a:pt x="19" y="186"/>
                  <a:pt x="17" y="195"/>
                  <a:pt x="17" y="205"/>
                </a:cubicBezTo>
                <a:cubicBezTo>
                  <a:pt x="18" y="209"/>
                  <a:pt x="18" y="214"/>
                  <a:pt x="19" y="218"/>
                </a:cubicBezTo>
                <a:cubicBezTo>
                  <a:pt x="21" y="222"/>
                  <a:pt x="22" y="226"/>
                  <a:pt x="25" y="229"/>
                </a:cubicBezTo>
                <a:cubicBezTo>
                  <a:pt x="33" y="241"/>
                  <a:pt x="48" y="249"/>
                  <a:pt x="64" y="254"/>
                </a:cubicBezTo>
                <a:cubicBezTo>
                  <a:pt x="75" y="258"/>
                  <a:pt x="88" y="261"/>
                  <a:pt x="102" y="263"/>
                </a:cubicBezTo>
                <a:cubicBezTo>
                  <a:pt x="106" y="263"/>
                  <a:pt x="111" y="264"/>
                  <a:pt x="116" y="265"/>
                </a:cubicBezTo>
                <a:cubicBezTo>
                  <a:pt x="122" y="265"/>
                  <a:pt x="129" y="266"/>
                  <a:pt x="136" y="266"/>
                </a:cubicBezTo>
                <a:cubicBezTo>
                  <a:pt x="149" y="267"/>
                  <a:pt x="161" y="268"/>
                  <a:pt x="173" y="268"/>
                </a:cubicBezTo>
                <a:cubicBezTo>
                  <a:pt x="185" y="268"/>
                  <a:pt x="196" y="268"/>
                  <a:pt x="208" y="268"/>
                </a:cubicBezTo>
                <a:cubicBezTo>
                  <a:pt x="212" y="267"/>
                  <a:pt x="216" y="267"/>
                  <a:pt x="220" y="267"/>
                </a:cubicBezTo>
                <a:cubicBezTo>
                  <a:pt x="223" y="267"/>
                  <a:pt x="226" y="266"/>
                  <a:pt x="228" y="266"/>
                </a:cubicBezTo>
                <a:cubicBezTo>
                  <a:pt x="242" y="265"/>
                  <a:pt x="260" y="262"/>
                  <a:pt x="276" y="259"/>
                </a:cubicBezTo>
                <a:cubicBezTo>
                  <a:pt x="298" y="254"/>
                  <a:pt x="318" y="249"/>
                  <a:pt x="341" y="240"/>
                </a:cubicBezTo>
                <a:cubicBezTo>
                  <a:pt x="358" y="233"/>
                  <a:pt x="377" y="227"/>
                  <a:pt x="393" y="217"/>
                </a:cubicBezTo>
                <a:cubicBezTo>
                  <a:pt x="403" y="210"/>
                  <a:pt x="412" y="202"/>
                  <a:pt x="420" y="192"/>
                </a:cubicBezTo>
                <a:cubicBezTo>
                  <a:pt x="428" y="182"/>
                  <a:pt x="433" y="171"/>
                  <a:pt x="435" y="160"/>
                </a:cubicBezTo>
                <a:cubicBezTo>
                  <a:pt x="436" y="147"/>
                  <a:pt x="433" y="134"/>
                  <a:pt x="427" y="122"/>
                </a:cubicBezTo>
                <a:close/>
                <a:moveTo>
                  <a:pt x="122" y="17"/>
                </a:moveTo>
                <a:cubicBezTo>
                  <a:pt x="122" y="17"/>
                  <a:pt x="123" y="17"/>
                  <a:pt x="123" y="16"/>
                </a:cubicBezTo>
                <a:cubicBezTo>
                  <a:pt x="123" y="17"/>
                  <a:pt x="122" y="16"/>
                  <a:pt x="122" y="17"/>
                </a:cubicBezTo>
                <a:close/>
                <a:moveTo>
                  <a:pt x="123" y="16"/>
                </a:moveTo>
                <a:cubicBezTo>
                  <a:pt x="124" y="16"/>
                  <a:pt x="124" y="16"/>
                  <a:pt x="124" y="16"/>
                </a:cubicBezTo>
                <a:cubicBezTo>
                  <a:pt x="124" y="16"/>
                  <a:pt x="123" y="16"/>
                  <a:pt x="123" y="16"/>
                </a:cubicBezTo>
                <a:close/>
                <a:moveTo>
                  <a:pt x="123" y="20"/>
                </a:moveTo>
                <a:cubicBezTo>
                  <a:pt x="123" y="19"/>
                  <a:pt x="123" y="19"/>
                  <a:pt x="123" y="19"/>
                </a:cubicBezTo>
                <a:cubicBezTo>
                  <a:pt x="123" y="19"/>
                  <a:pt x="122" y="19"/>
                  <a:pt x="123" y="20"/>
                </a:cubicBezTo>
                <a:close/>
                <a:moveTo>
                  <a:pt x="124" y="19"/>
                </a:moveTo>
                <a:cubicBezTo>
                  <a:pt x="124" y="19"/>
                  <a:pt x="124" y="19"/>
                  <a:pt x="124" y="19"/>
                </a:cubicBezTo>
                <a:cubicBezTo>
                  <a:pt x="124" y="19"/>
                  <a:pt x="124" y="19"/>
                  <a:pt x="123" y="19"/>
                </a:cubicBezTo>
                <a:cubicBezTo>
                  <a:pt x="123" y="19"/>
                  <a:pt x="123" y="19"/>
                  <a:pt x="124" y="19"/>
                </a:cubicBezTo>
                <a:close/>
                <a:moveTo>
                  <a:pt x="124" y="19"/>
                </a:moveTo>
                <a:cubicBezTo>
                  <a:pt x="124" y="19"/>
                  <a:pt x="124" y="19"/>
                  <a:pt x="124" y="19"/>
                </a:cubicBezTo>
                <a:cubicBezTo>
                  <a:pt x="124" y="19"/>
                  <a:pt x="124" y="19"/>
                  <a:pt x="124" y="19"/>
                </a:cubicBezTo>
                <a:cubicBezTo>
                  <a:pt x="124" y="19"/>
                  <a:pt x="124" y="19"/>
                  <a:pt x="124" y="19"/>
                </a:cubicBezTo>
                <a:close/>
                <a:moveTo>
                  <a:pt x="124" y="17"/>
                </a:moveTo>
                <a:cubicBezTo>
                  <a:pt x="124" y="17"/>
                  <a:pt x="124" y="17"/>
                  <a:pt x="124" y="17"/>
                </a:cubicBezTo>
                <a:cubicBezTo>
                  <a:pt x="124" y="17"/>
                  <a:pt x="124" y="17"/>
                  <a:pt x="124" y="17"/>
                </a:cubicBezTo>
                <a:close/>
                <a:moveTo>
                  <a:pt x="240" y="4"/>
                </a:moveTo>
                <a:cubicBezTo>
                  <a:pt x="239" y="4"/>
                  <a:pt x="235" y="3"/>
                  <a:pt x="234" y="4"/>
                </a:cubicBezTo>
                <a:cubicBezTo>
                  <a:pt x="236" y="4"/>
                  <a:pt x="240" y="4"/>
                  <a:pt x="240" y="4"/>
                </a:cubicBezTo>
                <a:close/>
                <a:moveTo>
                  <a:pt x="248" y="5"/>
                </a:moveTo>
                <a:cubicBezTo>
                  <a:pt x="246" y="5"/>
                  <a:pt x="245" y="5"/>
                  <a:pt x="242" y="5"/>
                </a:cubicBezTo>
                <a:cubicBezTo>
                  <a:pt x="242" y="5"/>
                  <a:pt x="247" y="5"/>
                  <a:pt x="248" y="5"/>
                </a:cubicBezTo>
                <a:close/>
                <a:moveTo>
                  <a:pt x="217" y="5"/>
                </a:moveTo>
                <a:cubicBezTo>
                  <a:pt x="215" y="5"/>
                  <a:pt x="212" y="5"/>
                  <a:pt x="211" y="5"/>
                </a:cubicBezTo>
                <a:cubicBezTo>
                  <a:pt x="213" y="5"/>
                  <a:pt x="216" y="5"/>
                  <a:pt x="217" y="5"/>
                </a:cubicBezTo>
                <a:close/>
                <a:moveTo>
                  <a:pt x="123" y="22"/>
                </a:moveTo>
                <a:cubicBezTo>
                  <a:pt x="123" y="22"/>
                  <a:pt x="124" y="23"/>
                  <a:pt x="124" y="22"/>
                </a:cubicBezTo>
                <a:cubicBezTo>
                  <a:pt x="124" y="22"/>
                  <a:pt x="124" y="22"/>
                  <a:pt x="124" y="22"/>
                </a:cubicBezTo>
                <a:cubicBezTo>
                  <a:pt x="124" y="22"/>
                  <a:pt x="124" y="22"/>
                  <a:pt x="125" y="22"/>
                </a:cubicBezTo>
                <a:cubicBezTo>
                  <a:pt x="125" y="22"/>
                  <a:pt x="125" y="22"/>
                  <a:pt x="125" y="22"/>
                </a:cubicBezTo>
                <a:cubicBezTo>
                  <a:pt x="125" y="22"/>
                  <a:pt x="125" y="22"/>
                  <a:pt x="125" y="22"/>
                </a:cubicBezTo>
                <a:cubicBezTo>
                  <a:pt x="125" y="22"/>
                  <a:pt x="125" y="22"/>
                  <a:pt x="125" y="22"/>
                </a:cubicBezTo>
                <a:cubicBezTo>
                  <a:pt x="125" y="22"/>
                  <a:pt x="125" y="22"/>
                  <a:pt x="125" y="22"/>
                </a:cubicBezTo>
                <a:cubicBezTo>
                  <a:pt x="125" y="22"/>
                  <a:pt x="123" y="22"/>
                  <a:pt x="123" y="22"/>
                </a:cubicBezTo>
                <a:close/>
                <a:moveTo>
                  <a:pt x="125" y="24"/>
                </a:moveTo>
                <a:cubicBezTo>
                  <a:pt x="124" y="24"/>
                  <a:pt x="124" y="24"/>
                  <a:pt x="124" y="24"/>
                </a:cubicBezTo>
                <a:cubicBezTo>
                  <a:pt x="124" y="24"/>
                  <a:pt x="125" y="24"/>
                  <a:pt x="125" y="24"/>
                </a:cubicBezTo>
                <a:close/>
                <a:moveTo>
                  <a:pt x="124" y="16"/>
                </a:moveTo>
                <a:cubicBezTo>
                  <a:pt x="124" y="16"/>
                  <a:pt x="125" y="16"/>
                  <a:pt x="125" y="16"/>
                </a:cubicBezTo>
                <a:cubicBezTo>
                  <a:pt x="125" y="16"/>
                  <a:pt x="124" y="16"/>
                  <a:pt x="124" y="16"/>
                </a:cubicBezTo>
                <a:close/>
                <a:moveTo>
                  <a:pt x="197" y="3"/>
                </a:moveTo>
                <a:cubicBezTo>
                  <a:pt x="201" y="3"/>
                  <a:pt x="205" y="3"/>
                  <a:pt x="207" y="3"/>
                </a:cubicBezTo>
                <a:cubicBezTo>
                  <a:pt x="203" y="3"/>
                  <a:pt x="198" y="3"/>
                  <a:pt x="197" y="3"/>
                </a:cubicBezTo>
                <a:close/>
                <a:moveTo>
                  <a:pt x="125" y="19"/>
                </a:moveTo>
                <a:cubicBezTo>
                  <a:pt x="125" y="19"/>
                  <a:pt x="124" y="19"/>
                  <a:pt x="124" y="19"/>
                </a:cubicBezTo>
                <a:cubicBezTo>
                  <a:pt x="124" y="19"/>
                  <a:pt x="125" y="19"/>
                  <a:pt x="125" y="19"/>
                </a:cubicBezTo>
                <a:close/>
                <a:moveTo>
                  <a:pt x="159" y="12"/>
                </a:moveTo>
                <a:cubicBezTo>
                  <a:pt x="158" y="12"/>
                  <a:pt x="156" y="13"/>
                  <a:pt x="154" y="13"/>
                </a:cubicBezTo>
                <a:cubicBezTo>
                  <a:pt x="152" y="13"/>
                  <a:pt x="140" y="15"/>
                  <a:pt x="141" y="15"/>
                </a:cubicBezTo>
                <a:cubicBezTo>
                  <a:pt x="148" y="13"/>
                  <a:pt x="159" y="13"/>
                  <a:pt x="165" y="12"/>
                </a:cubicBezTo>
                <a:cubicBezTo>
                  <a:pt x="163" y="12"/>
                  <a:pt x="161" y="12"/>
                  <a:pt x="159" y="12"/>
                </a:cubicBezTo>
                <a:close/>
                <a:moveTo>
                  <a:pt x="161" y="18"/>
                </a:moveTo>
                <a:cubicBezTo>
                  <a:pt x="164" y="17"/>
                  <a:pt x="174" y="16"/>
                  <a:pt x="179" y="16"/>
                </a:cubicBezTo>
                <a:cubicBezTo>
                  <a:pt x="173" y="16"/>
                  <a:pt x="167" y="17"/>
                  <a:pt x="161" y="18"/>
                </a:cubicBezTo>
                <a:close/>
                <a:moveTo>
                  <a:pt x="120" y="28"/>
                </a:moveTo>
                <a:cubicBezTo>
                  <a:pt x="119" y="29"/>
                  <a:pt x="119" y="29"/>
                  <a:pt x="120" y="28"/>
                </a:cubicBezTo>
                <a:close/>
                <a:moveTo>
                  <a:pt x="188" y="18"/>
                </a:moveTo>
                <a:cubicBezTo>
                  <a:pt x="188" y="18"/>
                  <a:pt x="187" y="18"/>
                  <a:pt x="187" y="18"/>
                </a:cubicBezTo>
                <a:cubicBezTo>
                  <a:pt x="187" y="18"/>
                  <a:pt x="187" y="18"/>
                  <a:pt x="188" y="18"/>
                </a:cubicBezTo>
                <a:close/>
                <a:moveTo>
                  <a:pt x="127" y="16"/>
                </a:moveTo>
                <a:cubicBezTo>
                  <a:pt x="127" y="16"/>
                  <a:pt x="127" y="17"/>
                  <a:pt x="127" y="17"/>
                </a:cubicBezTo>
                <a:cubicBezTo>
                  <a:pt x="127" y="17"/>
                  <a:pt x="127" y="16"/>
                  <a:pt x="127" y="16"/>
                </a:cubicBezTo>
                <a:close/>
                <a:moveTo>
                  <a:pt x="125" y="25"/>
                </a:moveTo>
                <a:cubicBezTo>
                  <a:pt x="125" y="25"/>
                  <a:pt x="125" y="25"/>
                  <a:pt x="125" y="25"/>
                </a:cubicBezTo>
                <a:cubicBezTo>
                  <a:pt x="125" y="25"/>
                  <a:pt x="125" y="25"/>
                  <a:pt x="125" y="25"/>
                </a:cubicBezTo>
                <a:close/>
                <a:moveTo>
                  <a:pt x="119" y="19"/>
                </a:moveTo>
                <a:cubicBezTo>
                  <a:pt x="119" y="19"/>
                  <a:pt x="119" y="19"/>
                  <a:pt x="119" y="19"/>
                </a:cubicBezTo>
                <a:cubicBezTo>
                  <a:pt x="120" y="18"/>
                  <a:pt x="121" y="18"/>
                  <a:pt x="121" y="18"/>
                </a:cubicBezTo>
                <a:cubicBezTo>
                  <a:pt x="121" y="18"/>
                  <a:pt x="121" y="18"/>
                  <a:pt x="121" y="18"/>
                </a:cubicBezTo>
                <a:cubicBezTo>
                  <a:pt x="121" y="17"/>
                  <a:pt x="123" y="18"/>
                  <a:pt x="123" y="17"/>
                </a:cubicBezTo>
                <a:cubicBezTo>
                  <a:pt x="122" y="18"/>
                  <a:pt x="121" y="18"/>
                  <a:pt x="120" y="18"/>
                </a:cubicBezTo>
                <a:cubicBezTo>
                  <a:pt x="120" y="18"/>
                  <a:pt x="120" y="18"/>
                  <a:pt x="120" y="18"/>
                </a:cubicBezTo>
                <a:cubicBezTo>
                  <a:pt x="119" y="19"/>
                  <a:pt x="118" y="18"/>
                  <a:pt x="118" y="19"/>
                </a:cubicBezTo>
                <a:cubicBezTo>
                  <a:pt x="118" y="19"/>
                  <a:pt x="119" y="19"/>
                  <a:pt x="119" y="19"/>
                </a:cubicBezTo>
                <a:close/>
                <a:moveTo>
                  <a:pt x="316" y="36"/>
                </a:moveTo>
                <a:cubicBezTo>
                  <a:pt x="315" y="35"/>
                  <a:pt x="312" y="35"/>
                  <a:pt x="312" y="35"/>
                </a:cubicBezTo>
                <a:cubicBezTo>
                  <a:pt x="314" y="35"/>
                  <a:pt x="315" y="36"/>
                  <a:pt x="316" y="36"/>
                </a:cubicBezTo>
                <a:close/>
                <a:moveTo>
                  <a:pt x="132" y="26"/>
                </a:moveTo>
                <a:cubicBezTo>
                  <a:pt x="134" y="26"/>
                  <a:pt x="134" y="26"/>
                  <a:pt x="134" y="26"/>
                </a:cubicBezTo>
                <a:cubicBezTo>
                  <a:pt x="132" y="26"/>
                  <a:pt x="132" y="26"/>
                  <a:pt x="132" y="26"/>
                </a:cubicBezTo>
                <a:cubicBezTo>
                  <a:pt x="132" y="26"/>
                  <a:pt x="132" y="26"/>
                  <a:pt x="132" y="26"/>
                </a:cubicBezTo>
                <a:cubicBezTo>
                  <a:pt x="131" y="26"/>
                  <a:pt x="131" y="26"/>
                  <a:pt x="131" y="26"/>
                </a:cubicBezTo>
                <a:cubicBezTo>
                  <a:pt x="131" y="26"/>
                  <a:pt x="132" y="26"/>
                  <a:pt x="132" y="26"/>
                </a:cubicBezTo>
                <a:cubicBezTo>
                  <a:pt x="132" y="26"/>
                  <a:pt x="132" y="26"/>
                  <a:pt x="132" y="26"/>
                </a:cubicBezTo>
                <a:close/>
                <a:moveTo>
                  <a:pt x="121" y="25"/>
                </a:moveTo>
                <a:cubicBezTo>
                  <a:pt x="121" y="25"/>
                  <a:pt x="121" y="25"/>
                  <a:pt x="121" y="25"/>
                </a:cubicBezTo>
                <a:cubicBezTo>
                  <a:pt x="121" y="26"/>
                  <a:pt x="121" y="25"/>
                  <a:pt x="121" y="25"/>
                </a:cubicBezTo>
                <a:close/>
                <a:moveTo>
                  <a:pt x="121" y="25"/>
                </a:moveTo>
                <a:cubicBezTo>
                  <a:pt x="121" y="25"/>
                  <a:pt x="121" y="25"/>
                  <a:pt x="121" y="25"/>
                </a:cubicBezTo>
                <a:cubicBezTo>
                  <a:pt x="121" y="25"/>
                  <a:pt x="121" y="25"/>
                  <a:pt x="121" y="25"/>
                </a:cubicBezTo>
                <a:close/>
                <a:moveTo>
                  <a:pt x="122" y="19"/>
                </a:moveTo>
                <a:cubicBezTo>
                  <a:pt x="122" y="19"/>
                  <a:pt x="122" y="19"/>
                  <a:pt x="122" y="19"/>
                </a:cubicBezTo>
                <a:cubicBezTo>
                  <a:pt x="122" y="19"/>
                  <a:pt x="122" y="19"/>
                  <a:pt x="122" y="19"/>
                </a:cubicBezTo>
                <a:close/>
                <a:moveTo>
                  <a:pt x="121" y="23"/>
                </a:moveTo>
                <a:cubicBezTo>
                  <a:pt x="122" y="23"/>
                  <a:pt x="122" y="22"/>
                  <a:pt x="121" y="23"/>
                </a:cubicBezTo>
                <a:close/>
                <a:moveTo>
                  <a:pt x="121" y="26"/>
                </a:moveTo>
                <a:cubicBezTo>
                  <a:pt x="121" y="26"/>
                  <a:pt x="121" y="26"/>
                  <a:pt x="121" y="26"/>
                </a:cubicBezTo>
                <a:cubicBezTo>
                  <a:pt x="121" y="26"/>
                  <a:pt x="121" y="26"/>
                  <a:pt x="121" y="26"/>
                </a:cubicBezTo>
                <a:close/>
                <a:moveTo>
                  <a:pt x="122" y="18"/>
                </a:moveTo>
                <a:cubicBezTo>
                  <a:pt x="122" y="18"/>
                  <a:pt x="122" y="18"/>
                  <a:pt x="121" y="18"/>
                </a:cubicBezTo>
                <a:cubicBezTo>
                  <a:pt x="121" y="18"/>
                  <a:pt x="121" y="18"/>
                  <a:pt x="121" y="18"/>
                </a:cubicBezTo>
                <a:cubicBezTo>
                  <a:pt x="121" y="18"/>
                  <a:pt x="122" y="18"/>
                  <a:pt x="122" y="18"/>
                </a:cubicBezTo>
                <a:close/>
                <a:moveTo>
                  <a:pt x="121" y="29"/>
                </a:moveTo>
                <a:cubicBezTo>
                  <a:pt x="121" y="29"/>
                  <a:pt x="121" y="29"/>
                  <a:pt x="121" y="28"/>
                </a:cubicBezTo>
                <a:cubicBezTo>
                  <a:pt x="121" y="28"/>
                  <a:pt x="121" y="28"/>
                  <a:pt x="121" y="29"/>
                </a:cubicBezTo>
                <a:close/>
              </a:path>
            </a:pathLst>
          </a:custGeom>
          <a:solidFill>
            <a:srgbClr val="60A60E"/>
          </a:solidFill>
          <a:ln>
            <a:noFill/>
          </a:ln>
          <a:effectLst>
            <a:outerShdw blurRad="50800" dist="25400" dir="2700000" algn="tl" rotWithShape="0">
              <a:prstClr val="black">
                <a:alpha val="40000"/>
              </a:prstClr>
            </a:outerShdw>
          </a:effectLst>
        </p:spPr>
        <p:txBody>
          <a:bodyPr vert="horz" wrap="square" lIns="91430" tIns="45715" rIns="91430" bIns="45715"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932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a:extLst>
              <a:ext uri="{FF2B5EF4-FFF2-40B4-BE49-F238E27FC236}">
                <a16:creationId xmlns="" xmlns:a16="http://schemas.microsoft.com/office/drawing/2014/main" id="{A7357914-AE26-B649-AD39-CD1753DF8F2B}"/>
              </a:ext>
            </a:extLst>
          </p:cNvPr>
          <p:cNvSpPr>
            <a:spLocks noGrp="1"/>
          </p:cNvSpPr>
          <p:nvPr>
            <p:ph type="title"/>
          </p:nvPr>
        </p:nvSpPr>
        <p:spPr>
          <a:xfrm>
            <a:off x="498474" y="484094"/>
            <a:ext cx="8328026" cy="1116106"/>
          </a:xfrm>
        </p:spPr>
        <p:txBody>
          <a:bodyPr/>
          <a:lstStyle/>
          <a:p>
            <a:pPr eaLnBrk="1" hangingPunct="1"/>
            <a:r>
              <a:rPr lang="en-US" altLang="en-US" dirty="0"/>
              <a:t>Context that Influences “Right” Work</a:t>
            </a:r>
          </a:p>
        </p:txBody>
      </p:sp>
      <p:sp>
        <p:nvSpPr>
          <p:cNvPr id="53251" name="Slide Number Placeholder 4">
            <a:extLst>
              <a:ext uri="{FF2B5EF4-FFF2-40B4-BE49-F238E27FC236}">
                <a16:creationId xmlns="" xmlns:a16="http://schemas.microsoft.com/office/drawing/2014/main" id="{356A494D-C785-C649-AFC4-D64D99143AD6}"/>
              </a:ext>
            </a:extLst>
          </p:cNvPr>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a:spcBef>
                <a:spcPts val="1999"/>
              </a:spcBef>
              <a:buClr>
                <a:schemeClr val="accent1"/>
              </a:buClr>
              <a:buSzPct val="75000"/>
              <a:buFont typeface="Wingdings" pitchFamily="2" charset="2"/>
              <a:buChar char="n"/>
              <a:defRPr sz="2400">
                <a:solidFill>
                  <a:srgbClr val="595959"/>
                </a:solidFill>
                <a:latin typeface="Calibri" panose="020F0502020204030204" pitchFamily="34" charset="0"/>
              </a:defRPr>
            </a:lvl1pPr>
            <a:lvl2pPr marL="742868" indent="-285718">
              <a:spcBef>
                <a:spcPts val="600"/>
              </a:spcBef>
              <a:buClr>
                <a:srgbClr val="6432FF"/>
              </a:buClr>
              <a:buSzPct val="75000"/>
              <a:buFont typeface="Wingdings" pitchFamily="2" charset="2"/>
              <a:buChar char="n"/>
              <a:defRPr sz="2000">
                <a:solidFill>
                  <a:srgbClr val="595959"/>
                </a:solidFill>
                <a:latin typeface="Calibri" panose="020F0502020204030204" pitchFamily="34" charset="0"/>
              </a:defRPr>
            </a:lvl2pPr>
            <a:lvl3pPr marL="1142873" indent="-228575">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3pPr>
            <a:lvl4pPr marL="1600022" indent="-228575">
              <a:spcBef>
                <a:spcPts val="600"/>
              </a:spcBef>
              <a:buClr>
                <a:srgbClr val="6432FF"/>
              </a:buClr>
              <a:buSzPct val="75000"/>
              <a:buFont typeface="Wingdings" pitchFamily="2" charset="2"/>
              <a:buChar char="n"/>
              <a:defRPr>
                <a:solidFill>
                  <a:srgbClr val="595959"/>
                </a:solidFill>
                <a:latin typeface="Calibri" panose="020F0502020204030204" pitchFamily="34" charset="0"/>
              </a:defRPr>
            </a:lvl4pPr>
            <a:lvl5pPr marL="2057171" indent="-228575">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5pPr>
            <a:lvl6pPr marL="2514320"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6pPr>
            <a:lvl7pPr marL="2971470"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7pPr>
            <a:lvl8pPr marL="3428619"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8pPr>
            <a:lvl9pPr marL="3885768"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9pPr>
          </a:lstStyle>
          <a:p>
            <a:pPr>
              <a:spcBef>
                <a:spcPct val="0"/>
              </a:spcBef>
              <a:buClrTx/>
              <a:buSzTx/>
              <a:buFontTx/>
              <a:buNone/>
            </a:pPr>
            <a:fld id="{CF5BF1D7-9DC2-CE42-87CC-46CE47B27BA1}" type="slidenum">
              <a:rPr lang="en-US" altLang="en-US" sz="1400">
                <a:solidFill>
                  <a:schemeClr val="bg1"/>
                </a:solidFill>
              </a:rPr>
              <a:pPr>
                <a:spcBef>
                  <a:spcPct val="0"/>
                </a:spcBef>
                <a:buClrTx/>
                <a:buSzTx/>
                <a:buFontTx/>
                <a:buNone/>
              </a:pPr>
              <a:t>16</a:t>
            </a:fld>
            <a:endParaRPr lang="en-US" altLang="en-US" sz="1400">
              <a:solidFill>
                <a:schemeClr val="bg1"/>
              </a:solidFill>
            </a:endParaRPr>
          </a:p>
        </p:txBody>
      </p:sp>
      <p:pic>
        <p:nvPicPr>
          <p:cNvPr id="6" name="Picture 5">
            <a:extLst>
              <a:ext uri="{FF2B5EF4-FFF2-40B4-BE49-F238E27FC236}">
                <a16:creationId xmlns="" xmlns:a16="http://schemas.microsoft.com/office/drawing/2014/main" id="{B09C29E6-AC4B-4D47-8459-24808E727078}"/>
              </a:ext>
            </a:extLst>
          </p:cNvPr>
          <p:cNvPicPr>
            <a:picLocks noChangeAspect="1"/>
          </p:cNvPicPr>
          <p:nvPr/>
        </p:nvPicPr>
        <p:blipFill>
          <a:blip r:embed="rId3"/>
          <a:stretch>
            <a:fillRect/>
          </a:stretch>
        </p:blipFill>
        <p:spPr>
          <a:xfrm>
            <a:off x="241160" y="3277226"/>
            <a:ext cx="1729572" cy="1635010"/>
          </a:xfrm>
          <a:prstGeom prst="round2DiagRect">
            <a:avLst>
              <a:gd name="adj1" fmla="val 16667"/>
              <a:gd name="adj2" fmla="val 0"/>
            </a:avLst>
          </a:prstGeom>
          <a:ln w="88900" cap="sq">
            <a:solidFill>
              <a:schemeClr val="accent3"/>
            </a:solidFill>
            <a:miter lim="800000"/>
          </a:ln>
          <a:effectLst>
            <a:outerShdw blurRad="57785" algn="br" rotWithShape="0">
              <a:srgbClr val="000000">
                <a:alpha val="70000"/>
              </a:srgbClr>
            </a:outerShdw>
          </a:effectLst>
        </p:spPr>
      </p:pic>
      <p:sp>
        <p:nvSpPr>
          <p:cNvPr id="11" name="TextBox 10">
            <a:extLst>
              <a:ext uri="{FF2B5EF4-FFF2-40B4-BE49-F238E27FC236}">
                <a16:creationId xmlns="" xmlns:a16="http://schemas.microsoft.com/office/drawing/2014/main" id="{6AC4A5EB-48EB-0640-90D4-EA07AE61B43B}"/>
              </a:ext>
            </a:extLst>
          </p:cNvPr>
          <p:cNvSpPr txBox="1"/>
          <p:nvPr/>
        </p:nvSpPr>
        <p:spPr>
          <a:xfrm>
            <a:off x="128588" y="2297113"/>
            <a:ext cx="2157412" cy="984875"/>
          </a:xfrm>
          <a:prstGeom prst="rect">
            <a:avLst/>
          </a:prstGeom>
          <a:noFill/>
        </p:spPr>
        <p:txBody>
          <a:bodyPr lIns="91430" tIns="45715" rIns="91430" bIns="45715">
            <a:spAutoFit/>
          </a:bodyPr>
          <a:lstStyle/>
          <a:p>
            <a:pPr algn="ctr">
              <a:defRPr/>
            </a:pPr>
            <a:r>
              <a:rPr lang="en-US" sz="2000" b="1" dirty="0">
                <a:solidFill>
                  <a:schemeClr val="accent3"/>
                </a:solidFill>
              </a:rPr>
              <a:t>School Board</a:t>
            </a:r>
          </a:p>
          <a:p>
            <a:pPr algn="ctr">
              <a:defRPr/>
            </a:pPr>
            <a:r>
              <a:rPr lang="en-US" sz="2000" b="1" dirty="0">
                <a:solidFill>
                  <a:schemeClr val="accent3"/>
                </a:solidFill>
              </a:rPr>
              <a:t> Influence</a:t>
            </a:r>
          </a:p>
          <a:p>
            <a:pPr>
              <a:defRPr/>
            </a:pPr>
            <a:endParaRPr lang="en-US" dirty="0">
              <a:latin typeface="+mn-lt"/>
              <a:cs typeface="+mn-cs"/>
            </a:endParaRPr>
          </a:p>
        </p:txBody>
      </p:sp>
      <p:pic>
        <p:nvPicPr>
          <p:cNvPr id="7" name="Picture 6">
            <a:extLst>
              <a:ext uri="{FF2B5EF4-FFF2-40B4-BE49-F238E27FC236}">
                <a16:creationId xmlns="" xmlns:a16="http://schemas.microsoft.com/office/drawing/2014/main" id="{671C47F8-0286-EA47-9A78-B7A6F3837A44}"/>
              </a:ext>
            </a:extLst>
          </p:cNvPr>
          <p:cNvPicPr>
            <a:picLocks noChangeAspect="1"/>
          </p:cNvPicPr>
          <p:nvPr/>
        </p:nvPicPr>
        <p:blipFill>
          <a:blip r:embed="rId4"/>
          <a:stretch>
            <a:fillRect/>
          </a:stretch>
        </p:blipFill>
        <p:spPr>
          <a:xfrm>
            <a:off x="4677878" y="3243617"/>
            <a:ext cx="1714974" cy="1634997"/>
          </a:xfrm>
          <a:prstGeom prst="round2DiagRect">
            <a:avLst>
              <a:gd name="adj1" fmla="val 16667"/>
              <a:gd name="adj2" fmla="val 0"/>
            </a:avLst>
          </a:prstGeom>
          <a:ln w="88900" cap="sq">
            <a:solidFill>
              <a:schemeClr val="accent6"/>
            </a:solidFill>
            <a:miter lim="800000"/>
          </a:ln>
          <a:effectLst>
            <a:outerShdw blurRad="57785" algn="br" rotWithShape="0">
              <a:srgbClr val="000000">
                <a:alpha val="70000"/>
              </a:srgbClr>
            </a:outerShdw>
          </a:effectLst>
        </p:spPr>
      </p:pic>
      <p:pic>
        <p:nvPicPr>
          <p:cNvPr id="8" name="Picture 7">
            <a:extLst>
              <a:ext uri="{FF2B5EF4-FFF2-40B4-BE49-F238E27FC236}">
                <a16:creationId xmlns="" xmlns:a16="http://schemas.microsoft.com/office/drawing/2014/main" id="{3886502E-06E5-A349-A6F4-0600E8B23850}"/>
              </a:ext>
            </a:extLst>
          </p:cNvPr>
          <p:cNvPicPr>
            <a:picLocks noChangeAspect="1"/>
          </p:cNvPicPr>
          <p:nvPr/>
        </p:nvPicPr>
        <p:blipFill>
          <a:blip r:embed="rId5"/>
          <a:stretch>
            <a:fillRect/>
          </a:stretch>
        </p:blipFill>
        <p:spPr>
          <a:xfrm>
            <a:off x="2223675" y="3247151"/>
            <a:ext cx="1808922" cy="1663977"/>
          </a:xfrm>
          <a:prstGeom prst="round2DiagRect">
            <a:avLst>
              <a:gd name="adj1" fmla="val 16667"/>
              <a:gd name="adj2" fmla="val 0"/>
            </a:avLst>
          </a:prstGeom>
          <a:ln w="88900" cap="sq">
            <a:solidFill>
              <a:schemeClr val="accent1"/>
            </a:solidFill>
            <a:miter lim="800000"/>
          </a:ln>
          <a:effectLst>
            <a:outerShdw blurRad="57785" algn="br" rotWithShape="0">
              <a:srgbClr val="000000">
                <a:alpha val="70000"/>
              </a:srgbClr>
            </a:outerShdw>
          </a:effectLst>
        </p:spPr>
      </p:pic>
      <p:sp>
        <p:nvSpPr>
          <p:cNvPr id="9" name="TextBox 8">
            <a:extLst>
              <a:ext uri="{FF2B5EF4-FFF2-40B4-BE49-F238E27FC236}">
                <a16:creationId xmlns="" xmlns:a16="http://schemas.microsoft.com/office/drawing/2014/main" id="{D96831BA-5E15-194A-A307-A05F2B45EF93}"/>
              </a:ext>
            </a:extLst>
          </p:cNvPr>
          <p:cNvSpPr txBox="1"/>
          <p:nvPr/>
        </p:nvSpPr>
        <p:spPr>
          <a:xfrm>
            <a:off x="4589463" y="2047875"/>
            <a:ext cx="1854200" cy="1231096"/>
          </a:xfrm>
          <a:prstGeom prst="rect">
            <a:avLst/>
          </a:prstGeom>
          <a:noFill/>
        </p:spPr>
        <p:txBody>
          <a:bodyPr lIns="91430" tIns="45715" rIns="91430" bIns="45715">
            <a:spAutoFit/>
          </a:bodyPr>
          <a:lstStyle/>
          <a:p>
            <a:pPr algn="ctr">
              <a:defRPr/>
            </a:pPr>
            <a:endParaRPr lang="en-US" sz="1600" b="1" dirty="0">
              <a:solidFill>
                <a:schemeClr val="accent6"/>
              </a:solidFill>
            </a:endParaRPr>
          </a:p>
          <a:p>
            <a:pPr algn="ctr">
              <a:defRPr/>
            </a:pPr>
            <a:r>
              <a:rPr lang="en-US" sz="2000" b="1" dirty="0">
                <a:solidFill>
                  <a:schemeClr val="accent6"/>
                </a:solidFill>
              </a:rPr>
              <a:t>Unions/Labor Agreements</a:t>
            </a:r>
          </a:p>
          <a:p>
            <a:pPr>
              <a:defRPr/>
            </a:pPr>
            <a:endParaRPr lang="en-US" dirty="0">
              <a:latin typeface="+mn-lt"/>
              <a:cs typeface="+mn-cs"/>
            </a:endParaRPr>
          </a:p>
        </p:txBody>
      </p:sp>
      <p:sp>
        <p:nvSpPr>
          <p:cNvPr id="53257" name="TextBox 9">
            <a:extLst>
              <a:ext uri="{FF2B5EF4-FFF2-40B4-BE49-F238E27FC236}">
                <a16:creationId xmlns="" xmlns:a16="http://schemas.microsoft.com/office/drawing/2014/main" id="{2C580A80-2C9F-9D41-88A9-82AF7C3227C8}"/>
              </a:ext>
            </a:extLst>
          </p:cNvPr>
          <p:cNvSpPr txBox="1">
            <a:spLocks noChangeArrowheads="1"/>
          </p:cNvSpPr>
          <p:nvPr/>
        </p:nvSpPr>
        <p:spPr bwMode="auto">
          <a:xfrm>
            <a:off x="2141538" y="2287588"/>
            <a:ext cx="1973262" cy="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a:spcBef>
                <a:spcPts val="2000"/>
              </a:spcBef>
              <a:buClr>
                <a:schemeClr val="accent1"/>
              </a:buClr>
              <a:buSzPct val="75000"/>
              <a:buFont typeface="Wingdings" pitchFamily="2" charset="2"/>
              <a:buChar char="n"/>
              <a:defRPr sz="2400">
                <a:solidFill>
                  <a:srgbClr val="595959"/>
                </a:solidFill>
                <a:latin typeface="Calibri" panose="020F0502020204030204" pitchFamily="34" charset="0"/>
              </a:defRPr>
            </a:lvl1pPr>
            <a:lvl2pPr marL="742950" indent="-285750">
              <a:spcBef>
                <a:spcPts val="600"/>
              </a:spcBef>
              <a:buClr>
                <a:srgbClr val="6432FF"/>
              </a:buClr>
              <a:buSzPct val="75000"/>
              <a:buFont typeface="Wingdings" pitchFamily="2" charset="2"/>
              <a:buChar char="n"/>
              <a:defRPr sz="2000">
                <a:solidFill>
                  <a:srgbClr val="595959"/>
                </a:solidFill>
                <a:latin typeface="Calibri" panose="020F0502020204030204" pitchFamily="34" charset="0"/>
              </a:defRPr>
            </a:lvl2pPr>
            <a:lvl3pPr marL="1143000" indent="-228600">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3pPr>
            <a:lvl4pPr marL="1600200" indent="-228600">
              <a:spcBef>
                <a:spcPts val="600"/>
              </a:spcBef>
              <a:buClr>
                <a:srgbClr val="6432FF"/>
              </a:buClr>
              <a:buSzPct val="75000"/>
              <a:buFont typeface="Wingdings" pitchFamily="2" charset="2"/>
              <a:buChar char="n"/>
              <a:defRPr>
                <a:solidFill>
                  <a:srgbClr val="595959"/>
                </a:solidFill>
                <a:latin typeface="Calibri" panose="020F0502020204030204" pitchFamily="34" charset="0"/>
              </a:defRPr>
            </a:lvl4pPr>
            <a:lvl5pPr marL="2057400" indent="-228600">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9pPr>
          </a:lstStyle>
          <a:p>
            <a:pPr algn="ctr" eaLnBrk="1" hangingPunct="1">
              <a:spcBef>
                <a:spcPct val="0"/>
              </a:spcBef>
              <a:buClrTx/>
              <a:buSzTx/>
              <a:buFontTx/>
              <a:buNone/>
            </a:pPr>
            <a:r>
              <a:rPr lang="en-US" altLang="en-US" sz="2000" b="1">
                <a:solidFill>
                  <a:schemeClr val="accent1"/>
                </a:solidFill>
              </a:rPr>
              <a:t>Federal, State, Local Policies</a:t>
            </a:r>
          </a:p>
          <a:p>
            <a:pPr eaLnBrk="1" hangingPunct="1">
              <a:spcBef>
                <a:spcPct val="0"/>
              </a:spcBef>
              <a:buClrTx/>
              <a:buSzTx/>
              <a:buFontTx/>
              <a:buNone/>
            </a:pPr>
            <a:endParaRPr lang="en-US" altLang="en-US" sz="1800">
              <a:solidFill>
                <a:schemeClr val="tx1"/>
              </a:solidFill>
            </a:endParaRPr>
          </a:p>
        </p:txBody>
      </p:sp>
      <p:pic>
        <p:nvPicPr>
          <p:cNvPr id="12" name="Picture 11">
            <a:extLst>
              <a:ext uri="{FF2B5EF4-FFF2-40B4-BE49-F238E27FC236}">
                <a16:creationId xmlns="" xmlns:a16="http://schemas.microsoft.com/office/drawing/2014/main" id="{E6A6B456-BA5B-1B47-B219-1AF71862F6F8}"/>
              </a:ext>
            </a:extLst>
          </p:cNvPr>
          <p:cNvPicPr>
            <a:picLocks noChangeAspect="1"/>
          </p:cNvPicPr>
          <p:nvPr/>
        </p:nvPicPr>
        <p:blipFill>
          <a:blip r:embed="rId6" cstate="print">
            <a:extLst/>
          </a:blip>
          <a:stretch>
            <a:fillRect/>
          </a:stretch>
        </p:blipFill>
        <p:spPr>
          <a:xfrm>
            <a:off x="6862768" y="3263226"/>
            <a:ext cx="1770190" cy="1569349"/>
          </a:xfrm>
          <a:prstGeom prst="round2DiagRect">
            <a:avLst>
              <a:gd name="adj1" fmla="val 16667"/>
              <a:gd name="adj2" fmla="val 0"/>
            </a:avLst>
          </a:prstGeom>
          <a:ln w="88900" cap="sq">
            <a:solidFill>
              <a:schemeClr val="accent4"/>
            </a:solidFill>
            <a:miter lim="800000"/>
          </a:ln>
          <a:effectLst>
            <a:outerShdw blurRad="57785" algn="br" rotWithShape="0">
              <a:srgbClr val="000000">
                <a:alpha val="70000"/>
              </a:srgbClr>
            </a:outerShdw>
          </a:effectLst>
        </p:spPr>
      </p:pic>
      <p:sp>
        <p:nvSpPr>
          <p:cNvPr id="13" name="TextBox 12">
            <a:extLst>
              <a:ext uri="{FF2B5EF4-FFF2-40B4-BE49-F238E27FC236}">
                <a16:creationId xmlns="" xmlns:a16="http://schemas.microsoft.com/office/drawing/2014/main" id="{E2FC677F-A502-A64E-9FFB-1A951F62D475}"/>
              </a:ext>
            </a:extLst>
          </p:cNvPr>
          <p:cNvSpPr txBox="1"/>
          <p:nvPr/>
        </p:nvSpPr>
        <p:spPr>
          <a:xfrm>
            <a:off x="6669088" y="2062164"/>
            <a:ext cx="2157412" cy="923320"/>
          </a:xfrm>
          <a:prstGeom prst="rect">
            <a:avLst/>
          </a:prstGeom>
          <a:noFill/>
        </p:spPr>
        <p:txBody>
          <a:bodyPr lIns="91430" tIns="45715" rIns="91430" bIns="45715">
            <a:spAutoFit/>
          </a:bodyPr>
          <a:lstStyle/>
          <a:p>
            <a:pPr algn="ctr">
              <a:defRPr/>
            </a:pPr>
            <a:endParaRPr lang="en-US" sz="1600" b="1" dirty="0">
              <a:solidFill>
                <a:schemeClr val="accent3"/>
              </a:solidFill>
            </a:endParaRPr>
          </a:p>
          <a:p>
            <a:pPr algn="ctr">
              <a:defRPr/>
            </a:pPr>
            <a:r>
              <a:rPr lang="en-US" sz="2000" b="1" dirty="0">
                <a:solidFill>
                  <a:schemeClr val="accent4"/>
                </a:solidFill>
              </a:rPr>
              <a:t>Budget</a:t>
            </a:r>
          </a:p>
          <a:p>
            <a:pPr>
              <a:defRPr/>
            </a:pPr>
            <a:endParaRPr lang="en-US" dirty="0">
              <a:latin typeface="+mn-lt"/>
              <a:cs typeface="+mn-cs"/>
            </a:endParaRPr>
          </a:p>
        </p:txBody>
      </p:sp>
    </p:spTree>
    <p:extLst>
      <p:ext uri="{BB962C8B-B14F-4D97-AF65-F5344CB8AC3E}">
        <p14:creationId xmlns:p14="http://schemas.microsoft.com/office/powerpoint/2010/main" val="3654105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E4EA23-D613-F14F-A87C-AAB6C2857CD9}"/>
              </a:ext>
            </a:extLst>
          </p:cNvPr>
          <p:cNvSpPr>
            <a:spLocks noGrp="1"/>
          </p:cNvSpPr>
          <p:nvPr>
            <p:ph type="title"/>
          </p:nvPr>
        </p:nvSpPr>
        <p:spPr>
          <a:xfrm>
            <a:off x="498474" y="-222250"/>
            <a:ext cx="7556313" cy="995082"/>
          </a:xfrm>
        </p:spPr>
        <p:txBody>
          <a:bodyPr/>
          <a:lstStyle/>
          <a:p>
            <a:r>
              <a:rPr lang="en-US" dirty="0"/>
              <a:t>How Do You Know?</a:t>
            </a:r>
          </a:p>
        </p:txBody>
      </p:sp>
      <p:sp>
        <p:nvSpPr>
          <p:cNvPr id="3" name="Content Placeholder 2">
            <a:extLst>
              <a:ext uri="{FF2B5EF4-FFF2-40B4-BE49-F238E27FC236}">
                <a16:creationId xmlns="" xmlns:a16="http://schemas.microsoft.com/office/drawing/2014/main" id="{B4785105-1AD0-7A44-AC4E-7BD2070B527F}"/>
              </a:ext>
            </a:extLst>
          </p:cNvPr>
          <p:cNvSpPr>
            <a:spLocks noGrp="1"/>
          </p:cNvSpPr>
          <p:nvPr>
            <p:ph idx="1"/>
          </p:nvPr>
        </p:nvSpPr>
        <p:spPr>
          <a:xfrm>
            <a:off x="268941" y="1458631"/>
            <a:ext cx="8444753" cy="6017934"/>
          </a:xfrm>
        </p:spPr>
        <p:txBody>
          <a:bodyPr>
            <a:noAutofit/>
          </a:bodyPr>
          <a:lstStyle/>
          <a:p>
            <a:pPr>
              <a:lnSpc>
                <a:spcPct val="115000"/>
              </a:lnSpc>
              <a:spcBef>
                <a:spcPct val="0"/>
              </a:spcBef>
              <a:spcAft>
                <a:spcPts val="1200"/>
              </a:spcAft>
              <a:buClrTx/>
              <a:buSzTx/>
              <a:buFont typeface="Wingdings" pitchFamily="2" charset="2"/>
              <a:buChar char="q"/>
            </a:pPr>
            <a:r>
              <a:rPr lang="en-US" altLang="en-US" b="1" dirty="0">
                <a:solidFill>
                  <a:srgbClr val="2900A9"/>
                </a:solidFill>
                <a:cs typeface="Times New Roman" panose="02020603050405020304" pitchFamily="18" charset="0"/>
              </a:rPr>
              <a:t>1. 80%</a:t>
            </a:r>
            <a:r>
              <a:rPr lang="en-US" altLang="en-US" dirty="0">
                <a:solidFill>
                  <a:schemeClr val="tx1">
                    <a:lumMod val="75000"/>
                    <a:lumOff val="25000"/>
                  </a:schemeClr>
                </a:solidFill>
                <a:cs typeface="Times New Roman" panose="02020603050405020304" pitchFamily="18" charset="0"/>
              </a:rPr>
              <a:t> or more of </a:t>
            </a:r>
            <a:r>
              <a:rPr lang="en-US" altLang="en-US" b="1" dirty="0">
                <a:solidFill>
                  <a:srgbClr val="2900A9"/>
                </a:solidFill>
                <a:cs typeface="Times New Roman" panose="02020603050405020304" pitchFamily="18" charset="0"/>
              </a:rPr>
              <a:t>Principals</a:t>
            </a:r>
            <a:r>
              <a:rPr lang="en-US" altLang="en-US" dirty="0">
                <a:solidFill>
                  <a:schemeClr val="tx1">
                    <a:lumMod val="75000"/>
                    <a:lumOff val="25000"/>
                  </a:schemeClr>
                </a:solidFill>
                <a:cs typeface="Times New Roman" panose="02020603050405020304" pitchFamily="18" charset="0"/>
              </a:rPr>
              <a:t> are supportive and </a:t>
            </a:r>
            <a:r>
              <a:rPr lang="en-US" altLang="en-US" b="1" dirty="0">
                <a:solidFill>
                  <a:srgbClr val="2900A9"/>
                </a:solidFill>
                <a:cs typeface="Times New Roman" panose="02020603050405020304" pitchFamily="18" charset="0"/>
              </a:rPr>
              <a:t>complimentary of HR</a:t>
            </a:r>
          </a:p>
          <a:p>
            <a:pPr>
              <a:lnSpc>
                <a:spcPct val="115000"/>
              </a:lnSpc>
              <a:spcBef>
                <a:spcPct val="0"/>
              </a:spcBef>
              <a:spcAft>
                <a:spcPts val="1200"/>
              </a:spcAft>
              <a:buClrTx/>
              <a:buSzTx/>
              <a:buFont typeface="Wingdings" pitchFamily="2" charset="2"/>
              <a:buChar char="q"/>
            </a:pPr>
            <a:r>
              <a:rPr lang="en-US" altLang="en-US" b="1" dirty="0">
                <a:solidFill>
                  <a:srgbClr val="2900A9"/>
                </a:solidFill>
                <a:cs typeface="Times New Roman" panose="02020603050405020304" pitchFamily="18" charset="0"/>
              </a:rPr>
              <a:t>2. Schools open </a:t>
            </a:r>
            <a:r>
              <a:rPr lang="en-US" altLang="en-US" dirty="0">
                <a:cs typeface="Times New Roman" panose="02020603050405020304" pitchFamily="18" charset="0"/>
              </a:rPr>
              <a:t>with </a:t>
            </a:r>
            <a:r>
              <a:rPr lang="en-US" altLang="en-US" b="1" dirty="0">
                <a:solidFill>
                  <a:srgbClr val="2900A9"/>
                </a:solidFill>
                <a:cs typeface="Times New Roman" panose="02020603050405020304" pitchFamily="18" charset="0"/>
              </a:rPr>
              <a:t>100% vacancies filled</a:t>
            </a:r>
          </a:p>
          <a:p>
            <a:pPr>
              <a:lnSpc>
                <a:spcPct val="115000"/>
              </a:lnSpc>
              <a:spcBef>
                <a:spcPct val="0"/>
              </a:spcBef>
              <a:spcAft>
                <a:spcPts val="1200"/>
              </a:spcAft>
              <a:buClrTx/>
              <a:buSzTx/>
              <a:buFont typeface="Wingdings" pitchFamily="2" charset="2"/>
              <a:buChar char="q"/>
            </a:pPr>
            <a:r>
              <a:rPr lang="en-US" altLang="en-US" b="1" dirty="0">
                <a:solidFill>
                  <a:srgbClr val="2900A9"/>
                </a:solidFill>
                <a:cs typeface="Times New Roman" panose="02020603050405020304" pitchFamily="18" charset="0"/>
              </a:rPr>
              <a:t>3. Evaluations reflect student achievement results </a:t>
            </a:r>
            <a:r>
              <a:rPr lang="en-US" altLang="en-US" dirty="0">
                <a:solidFill>
                  <a:schemeClr val="tx1">
                    <a:lumMod val="75000"/>
                    <a:lumOff val="25000"/>
                  </a:schemeClr>
                </a:solidFill>
                <a:cs typeface="Times New Roman" panose="02020603050405020304" pitchFamily="18" charset="0"/>
              </a:rPr>
              <a:t>and </a:t>
            </a:r>
            <a:r>
              <a:rPr lang="en-US" altLang="en-US" b="1" dirty="0">
                <a:solidFill>
                  <a:srgbClr val="2900A9"/>
                </a:solidFill>
                <a:cs typeface="Times New Roman" panose="02020603050405020304" pitchFamily="18" charset="0"/>
              </a:rPr>
              <a:t>at least 10% of the lowest performing teachers should be exited </a:t>
            </a:r>
            <a:r>
              <a:rPr lang="en-US" altLang="en-US" dirty="0">
                <a:solidFill>
                  <a:schemeClr val="tx1">
                    <a:lumMod val="75000"/>
                    <a:lumOff val="25000"/>
                  </a:schemeClr>
                </a:solidFill>
                <a:cs typeface="Times New Roman" panose="02020603050405020304" pitchFamily="18" charset="0"/>
              </a:rPr>
              <a:t>or improved significantly</a:t>
            </a:r>
          </a:p>
          <a:p>
            <a:pPr>
              <a:lnSpc>
                <a:spcPct val="115000"/>
              </a:lnSpc>
              <a:spcBef>
                <a:spcPct val="0"/>
              </a:spcBef>
              <a:spcAft>
                <a:spcPts val="1200"/>
              </a:spcAft>
              <a:buClrTx/>
              <a:buSzTx/>
              <a:buFont typeface="Wingdings" pitchFamily="2" charset="2"/>
              <a:buChar char="q"/>
            </a:pPr>
            <a:r>
              <a:rPr lang="en-US" altLang="en-US" b="1" dirty="0">
                <a:solidFill>
                  <a:srgbClr val="2900A9"/>
                </a:solidFill>
                <a:cs typeface="Times New Roman" panose="02020603050405020304" pitchFamily="18" charset="0"/>
              </a:rPr>
              <a:t>4. Teachers (especially low-performers) are not moved/forced placed </a:t>
            </a:r>
            <a:r>
              <a:rPr lang="en-US" altLang="en-US" dirty="0">
                <a:solidFill>
                  <a:schemeClr val="tx1">
                    <a:lumMod val="75000"/>
                    <a:lumOff val="25000"/>
                  </a:schemeClr>
                </a:solidFill>
                <a:cs typeface="Times New Roman" panose="02020603050405020304" pitchFamily="18" charset="0"/>
              </a:rPr>
              <a:t>from one school to another against the Principal's wishes</a:t>
            </a:r>
          </a:p>
          <a:p>
            <a:pPr>
              <a:lnSpc>
                <a:spcPct val="115000"/>
              </a:lnSpc>
              <a:spcBef>
                <a:spcPct val="0"/>
              </a:spcBef>
              <a:spcAft>
                <a:spcPts val="1200"/>
              </a:spcAft>
              <a:buClrTx/>
              <a:buSzTx/>
              <a:buFont typeface="Wingdings" pitchFamily="2" charset="2"/>
              <a:buChar char="q"/>
            </a:pPr>
            <a:r>
              <a:rPr lang="en-US" altLang="en-US" b="1" dirty="0">
                <a:solidFill>
                  <a:srgbClr val="2900A9"/>
                </a:solidFill>
                <a:cs typeface="Times New Roman" panose="02020603050405020304" pitchFamily="18" charset="0"/>
              </a:rPr>
              <a:t>5. </a:t>
            </a:r>
            <a:r>
              <a:rPr lang="en-US" altLang="en-US" dirty="0">
                <a:cs typeface="Times New Roman" panose="02020603050405020304" pitchFamily="18" charset="0"/>
              </a:rPr>
              <a:t>P</a:t>
            </a:r>
            <a:r>
              <a:rPr lang="en-US" altLang="en-US" dirty="0">
                <a:solidFill>
                  <a:schemeClr val="tx1">
                    <a:lumMod val="75000"/>
                    <a:lumOff val="25000"/>
                  </a:schemeClr>
                </a:solidFill>
                <a:cs typeface="Times New Roman" panose="02020603050405020304" pitchFamily="18" charset="0"/>
              </a:rPr>
              <a:t>rincipals have </a:t>
            </a:r>
            <a:r>
              <a:rPr lang="en-US" altLang="en-US" b="1" dirty="0">
                <a:solidFill>
                  <a:srgbClr val="2900A9"/>
                </a:solidFill>
                <a:cs typeface="Times New Roman" panose="02020603050405020304" pitchFamily="18" charset="0"/>
              </a:rPr>
              <a:t>access to the applicant pool 24/7 </a:t>
            </a:r>
            <a:r>
              <a:rPr lang="en-US" altLang="en-US" dirty="0">
                <a:solidFill>
                  <a:schemeClr val="tx1">
                    <a:lumMod val="75000"/>
                    <a:lumOff val="25000"/>
                  </a:schemeClr>
                </a:solidFill>
                <a:cs typeface="Times New Roman" panose="02020603050405020304" pitchFamily="18" charset="0"/>
              </a:rPr>
              <a:t>and applicants have access to vacancies online 24/7</a:t>
            </a:r>
            <a:endParaRPr lang="en-US" altLang="en-US" dirty="0"/>
          </a:p>
        </p:txBody>
      </p:sp>
      <p:sp>
        <p:nvSpPr>
          <p:cNvPr id="5" name="Text Placeholder 4">
            <a:extLst>
              <a:ext uri="{FF2B5EF4-FFF2-40B4-BE49-F238E27FC236}">
                <a16:creationId xmlns="" xmlns:a16="http://schemas.microsoft.com/office/drawing/2014/main" id="{65F2BDD7-35B6-274D-8DB9-D5C6B4C86AC0}"/>
              </a:ext>
            </a:extLst>
          </p:cNvPr>
          <p:cNvSpPr>
            <a:spLocks noGrp="1"/>
          </p:cNvSpPr>
          <p:nvPr>
            <p:ph type="body" sz="half" idx="2"/>
          </p:nvPr>
        </p:nvSpPr>
        <p:spPr>
          <a:xfrm>
            <a:off x="495827" y="683931"/>
            <a:ext cx="7558960" cy="774700"/>
          </a:xfrm>
        </p:spPr>
        <p:txBody>
          <a:bodyPr/>
          <a:lstStyle/>
          <a:p>
            <a:r>
              <a:rPr lang="en-US" dirty="0"/>
              <a:t>Assessing your HR/HC Functions – HC in Schools</a:t>
            </a:r>
          </a:p>
        </p:txBody>
      </p:sp>
      <p:sp>
        <p:nvSpPr>
          <p:cNvPr id="4" name="Slide Number Placeholder 3">
            <a:extLst>
              <a:ext uri="{FF2B5EF4-FFF2-40B4-BE49-F238E27FC236}">
                <a16:creationId xmlns="" xmlns:a16="http://schemas.microsoft.com/office/drawing/2014/main" id="{A10F46CF-A35B-6A4C-BBED-0794F321A83C}"/>
              </a:ext>
            </a:extLst>
          </p:cNvPr>
          <p:cNvSpPr>
            <a:spLocks noGrp="1"/>
          </p:cNvSpPr>
          <p:nvPr>
            <p:ph type="sldNum" sz="quarter" idx="12"/>
          </p:nvPr>
        </p:nvSpPr>
        <p:spPr/>
        <p:txBody>
          <a:bodyPr/>
          <a:lstStyle/>
          <a:p>
            <a:fld id="{162F1D00-BD13-4404-86B0-79703945A0A7}" type="slidenum">
              <a:rPr lang="en-US" smtClean="0">
                <a:solidFill>
                  <a:prstClr val="white"/>
                </a:solidFill>
              </a:rPr>
              <a:pPr/>
              <a:t>17</a:t>
            </a:fld>
            <a:endParaRPr lang="en-US" dirty="0">
              <a:solidFill>
                <a:prstClr val="white"/>
              </a:solidFill>
            </a:endParaRPr>
          </a:p>
        </p:txBody>
      </p:sp>
    </p:spTree>
    <p:extLst>
      <p:ext uri="{BB962C8B-B14F-4D97-AF65-F5344CB8AC3E}">
        <p14:creationId xmlns:p14="http://schemas.microsoft.com/office/powerpoint/2010/main" val="1266652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E4EA23-D613-F14F-A87C-AAB6C2857CD9}"/>
              </a:ext>
            </a:extLst>
          </p:cNvPr>
          <p:cNvSpPr>
            <a:spLocks noGrp="1"/>
          </p:cNvSpPr>
          <p:nvPr>
            <p:ph type="title"/>
          </p:nvPr>
        </p:nvSpPr>
        <p:spPr>
          <a:xfrm>
            <a:off x="498474" y="-72745"/>
            <a:ext cx="7556313" cy="995082"/>
          </a:xfrm>
        </p:spPr>
        <p:txBody>
          <a:bodyPr/>
          <a:lstStyle/>
          <a:p>
            <a:r>
              <a:rPr lang="en-US" dirty="0"/>
              <a:t>How Do You Know?</a:t>
            </a:r>
          </a:p>
        </p:txBody>
      </p:sp>
      <p:sp>
        <p:nvSpPr>
          <p:cNvPr id="3" name="Content Placeholder 2">
            <a:extLst>
              <a:ext uri="{FF2B5EF4-FFF2-40B4-BE49-F238E27FC236}">
                <a16:creationId xmlns="" xmlns:a16="http://schemas.microsoft.com/office/drawing/2014/main" id="{B4785105-1AD0-7A44-AC4E-7BD2070B527F}"/>
              </a:ext>
            </a:extLst>
          </p:cNvPr>
          <p:cNvSpPr>
            <a:spLocks noGrp="1"/>
          </p:cNvSpPr>
          <p:nvPr>
            <p:ph idx="1"/>
          </p:nvPr>
        </p:nvSpPr>
        <p:spPr>
          <a:xfrm>
            <a:off x="498473" y="1636991"/>
            <a:ext cx="7556313" cy="5221009"/>
          </a:xfrm>
        </p:spPr>
        <p:txBody>
          <a:bodyPr>
            <a:noAutofit/>
          </a:bodyPr>
          <a:lstStyle/>
          <a:p>
            <a:pPr>
              <a:spcBef>
                <a:spcPts val="0"/>
              </a:spcBef>
              <a:spcAft>
                <a:spcPts val="1200"/>
              </a:spcAft>
              <a:buFont typeface="Wingdings" pitchFamily="2" charset="2"/>
              <a:buChar char="q"/>
            </a:pPr>
            <a:r>
              <a:rPr lang="en-US" altLang="en-US" sz="2200" b="1" dirty="0">
                <a:solidFill>
                  <a:srgbClr val="2900A9"/>
                </a:solidFill>
                <a:cs typeface="Times New Roman" panose="02020603050405020304" pitchFamily="18" charset="0"/>
              </a:rPr>
              <a:t>6. Early contracts </a:t>
            </a:r>
            <a:r>
              <a:rPr lang="en-US" altLang="en-US" sz="2200" dirty="0">
                <a:solidFill>
                  <a:schemeClr val="tx1">
                    <a:lumMod val="75000"/>
                    <a:lumOff val="25000"/>
                  </a:schemeClr>
                </a:solidFill>
                <a:cs typeface="Times New Roman" panose="02020603050405020304" pitchFamily="18" charset="0"/>
              </a:rPr>
              <a:t>are offered in science, math, bilingual, special education or other critical shortage fields and </a:t>
            </a:r>
            <a:r>
              <a:rPr lang="en-US" altLang="en-US" sz="2200" b="1" dirty="0">
                <a:solidFill>
                  <a:srgbClr val="2900A9"/>
                </a:solidFill>
                <a:cs typeface="Times New Roman" panose="02020603050405020304" pitchFamily="18" charset="0"/>
              </a:rPr>
              <a:t>80% of hiring in those fields is completed by June </a:t>
            </a:r>
            <a:r>
              <a:rPr lang="en-US" altLang="en-US" sz="2200" dirty="0">
                <a:solidFill>
                  <a:schemeClr val="tx1">
                    <a:lumMod val="75000"/>
                    <a:lumOff val="25000"/>
                  </a:schemeClr>
                </a:solidFill>
                <a:cs typeface="Times New Roman" panose="02020603050405020304" pitchFamily="18" charset="0"/>
              </a:rPr>
              <a:t>1. </a:t>
            </a:r>
            <a:endParaRPr lang="en-US" altLang="en-US" sz="2200" dirty="0"/>
          </a:p>
          <a:p>
            <a:pPr>
              <a:spcBef>
                <a:spcPts val="0"/>
              </a:spcBef>
              <a:spcAft>
                <a:spcPts val="1200"/>
              </a:spcAft>
              <a:buFont typeface="Wingdings" pitchFamily="2" charset="2"/>
              <a:buChar char="q"/>
            </a:pPr>
            <a:r>
              <a:rPr lang="en-US" altLang="en-US" sz="2200" b="1" dirty="0">
                <a:solidFill>
                  <a:srgbClr val="2900A9"/>
                </a:solidFill>
              </a:rPr>
              <a:t>7. Adding a new hire to payroll </a:t>
            </a:r>
            <a:r>
              <a:rPr lang="en-US" altLang="en-US" sz="2200" dirty="0"/>
              <a:t>is done online and takes </a:t>
            </a:r>
            <a:r>
              <a:rPr lang="en-US" altLang="en-US" sz="2200" b="1" dirty="0">
                <a:solidFill>
                  <a:srgbClr val="2900A9"/>
                </a:solidFill>
              </a:rPr>
              <a:t>no more than 72 hours, start to finish</a:t>
            </a:r>
            <a:r>
              <a:rPr lang="en-US" altLang="en-US" sz="2200" dirty="0"/>
              <a:t>. </a:t>
            </a:r>
          </a:p>
          <a:p>
            <a:pPr>
              <a:spcBef>
                <a:spcPts val="0"/>
              </a:spcBef>
              <a:spcAft>
                <a:spcPts val="1200"/>
              </a:spcAft>
              <a:buFont typeface="Wingdings" pitchFamily="2" charset="2"/>
              <a:buChar char="q"/>
            </a:pPr>
            <a:r>
              <a:rPr lang="en-US" altLang="en-US" sz="2200" b="1" dirty="0">
                <a:solidFill>
                  <a:srgbClr val="2900A9"/>
                </a:solidFill>
                <a:cs typeface="Times New Roman" panose="02020603050405020304" pitchFamily="18" charset="0"/>
              </a:rPr>
              <a:t>8. Hiring process for new principals is finished by May</a:t>
            </a:r>
            <a:r>
              <a:rPr lang="en-US" altLang="en-US" sz="2200" dirty="0">
                <a:solidFill>
                  <a:schemeClr val="tx1">
                    <a:lumMod val="75000"/>
                    <a:lumOff val="25000"/>
                  </a:schemeClr>
                </a:solidFill>
                <a:cs typeface="Times New Roman" panose="02020603050405020304" pitchFamily="18" charset="0"/>
              </a:rPr>
              <a:t> and 100% of Superintendent/Assistant Superintendents/Principal Supervisors are pleased with the quality and quantity of principal applicants</a:t>
            </a:r>
            <a:endParaRPr lang="en-US" altLang="en-US" sz="2200" dirty="0"/>
          </a:p>
          <a:p>
            <a:pPr>
              <a:spcBef>
                <a:spcPts val="0"/>
              </a:spcBef>
              <a:spcAft>
                <a:spcPts val="1200"/>
              </a:spcAft>
              <a:buFont typeface="Wingdings" pitchFamily="2" charset="2"/>
              <a:buChar char="q"/>
            </a:pPr>
            <a:r>
              <a:rPr lang="en-US" altLang="en-US" sz="2200" b="1" dirty="0">
                <a:solidFill>
                  <a:srgbClr val="2900A9"/>
                </a:solidFill>
              </a:rPr>
              <a:t>9. Investigations of misconduct are completed quickly and efficiently</a:t>
            </a:r>
          </a:p>
          <a:p>
            <a:pPr>
              <a:spcBef>
                <a:spcPts val="0"/>
              </a:spcBef>
              <a:spcAft>
                <a:spcPts val="1200"/>
              </a:spcAft>
              <a:buFont typeface="Wingdings" pitchFamily="2" charset="2"/>
              <a:buChar char="q"/>
            </a:pPr>
            <a:r>
              <a:rPr lang="en-US" altLang="en-US" sz="2200" b="1" dirty="0">
                <a:solidFill>
                  <a:srgbClr val="2900A9"/>
                </a:solidFill>
              </a:rPr>
              <a:t>10. </a:t>
            </a:r>
            <a:r>
              <a:rPr lang="en-US" altLang="en-US" sz="2200" dirty="0"/>
              <a:t>There is a </a:t>
            </a:r>
            <a:r>
              <a:rPr lang="en-US" altLang="en-US" sz="2200" b="1" dirty="0">
                <a:solidFill>
                  <a:srgbClr val="2900A9"/>
                </a:solidFill>
              </a:rPr>
              <a:t>well-publicized deadline by which teachers have to resign </a:t>
            </a:r>
            <a:r>
              <a:rPr lang="en-US" altLang="en-US" sz="2200" dirty="0"/>
              <a:t>(June 1 is best practice), </a:t>
            </a:r>
            <a:r>
              <a:rPr lang="en-US" altLang="en-US" sz="2200" b="1" dirty="0">
                <a:solidFill>
                  <a:srgbClr val="2900A9"/>
                </a:solidFill>
              </a:rPr>
              <a:t>with consequences</a:t>
            </a:r>
            <a:endParaRPr lang="en-US" sz="2200" dirty="0"/>
          </a:p>
        </p:txBody>
      </p:sp>
      <p:sp>
        <p:nvSpPr>
          <p:cNvPr id="5" name="Text Placeholder 4">
            <a:extLst>
              <a:ext uri="{FF2B5EF4-FFF2-40B4-BE49-F238E27FC236}">
                <a16:creationId xmlns="" xmlns:a16="http://schemas.microsoft.com/office/drawing/2014/main" id="{65F2BDD7-35B6-274D-8DB9-D5C6B4C86AC0}"/>
              </a:ext>
            </a:extLst>
          </p:cNvPr>
          <p:cNvSpPr>
            <a:spLocks noGrp="1"/>
          </p:cNvSpPr>
          <p:nvPr>
            <p:ph type="body" sz="half" idx="2"/>
          </p:nvPr>
        </p:nvSpPr>
        <p:spPr>
          <a:xfrm>
            <a:off x="498474" y="922337"/>
            <a:ext cx="7558960" cy="774700"/>
          </a:xfrm>
        </p:spPr>
        <p:txBody>
          <a:bodyPr/>
          <a:lstStyle/>
          <a:p>
            <a:r>
              <a:rPr lang="en-US" dirty="0"/>
              <a:t>Assessing your HR/HC Functions – HC Central Functions</a:t>
            </a:r>
          </a:p>
        </p:txBody>
      </p:sp>
      <p:sp>
        <p:nvSpPr>
          <p:cNvPr id="4" name="Slide Number Placeholder 3">
            <a:extLst>
              <a:ext uri="{FF2B5EF4-FFF2-40B4-BE49-F238E27FC236}">
                <a16:creationId xmlns="" xmlns:a16="http://schemas.microsoft.com/office/drawing/2014/main" id="{A10F46CF-A35B-6A4C-BBED-0794F321A83C}"/>
              </a:ext>
            </a:extLst>
          </p:cNvPr>
          <p:cNvSpPr>
            <a:spLocks noGrp="1"/>
          </p:cNvSpPr>
          <p:nvPr>
            <p:ph type="sldNum" sz="quarter" idx="12"/>
          </p:nvPr>
        </p:nvSpPr>
        <p:spPr/>
        <p:txBody>
          <a:bodyPr/>
          <a:lstStyle/>
          <a:p>
            <a:fld id="{162F1D00-BD13-4404-86B0-79703945A0A7}"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1240538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07DCF-E76D-8544-92EA-D049D292E387}"/>
              </a:ext>
            </a:extLst>
          </p:cNvPr>
          <p:cNvSpPr>
            <a:spLocks noGrp="1"/>
          </p:cNvSpPr>
          <p:nvPr>
            <p:ph type="title"/>
          </p:nvPr>
        </p:nvSpPr>
        <p:spPr/>
        <p:txBody>
          <a:bodyPr/>
          <a:lstStyle/>
          <a:p>
            <a:r>
              <a:rPr lang="en-US" dirty="0"/>
              <a:t>Individual Reflection</a:t>
            </a:r>
          </a:p>
        </p:txBody>
      </p:sp>
      <p:sp>
        <p:nvSpPr>
          <p:cNvPr id="3" name="Content Placeholder 2">
            <a:extLst>
              <a:ext uri="{FF2B5EF4-FFF2-40B4-BE49-F238E27FC236}">
                <a16:creationId xmlns="" xmlns:a16="http://schemas.microsoft.com/office/drawing/2014/main" id="{F6BF85C3-5980-234E-9275-AC914E16234F}"/>
              </a:ext>
            </a:extLst>
          </p:cNvPr>
          <p:cNvSpPr>
            <a:spLocks noGrp="1"/>
          </p:cNvSpPr>
          <p:nvPr>
            <p:ph idx="1"/>
          </p:nvPr>
        </p:nvSpPr>
        <p:spPr/>
        <p:txBody>
          <a:bodyPr>
            <a:normAutofit/>
          </a:bodyPr>
          <a:lstStyle/>
          <a:p>
            <a:r>
              <a:rPr lang="en-US" dirty="0"/>
              <a:t>What is the </a:t>
            </a:r>
            <a:r>
              <a:rPr lang="en-US" b="1" dirty="0"/>
              <a:t>single most strategic action </a:t>
            </a:r>
            <a:r>
              <a:rPr lang="en-US" dirty="0"/>
              <a:t>you took this week?</a:t>
            </a:r>
          </a:p>
          <a:p>
            <a:r>
              <a:rPr lang="en-US" dirty="0"/>
              <a:t>What is </a:t>
            </a:r>
            <a:r>
              <a:rPr lang="en-US" b="1" dirty="0"/>
              <a:t>one strategic action </a:t>
            </a:r>
            <a:r>
              <a:rPr lang="en-US" dirty="0"/>
              <a:t>you might take next week?</a:t>
            </a:r>
          </a:p>
          <a:p>
            <a:pPr marL="0" indent="0">
              <a:buNone/>
            </a:pPr>
            <a:r>
              <a:rPr lang="en-US" b="1" i="1" dirty="0"/>
              <a:t>Top Tip:</a:t>
            </a:r>
          </a:p>
          <a:p>
            <a:pPr marL="342862" indent="-342862"/>
            <a:r>
              <a:rPr lang="en-US" b="1" dirty="0">
                <a:solidFill>
                  <a:schemeClr val="accent1"/>
                </a:solidFill>
              </a:rPr>
              <a:t>Consider: Is your action </a:t>
            </a:r>
            <a:r>
              <a:rPr lang="en-US" b="1" u="sng" dirty="0">
                <a:solidFill>
                  <a:schemeClr val="accent1"/>
                </a:solidFill>
              </a:rPr>
              <a:t>valuable</a:t>
            </a:r>
            <a:r>
              <a:rPr lang="en-US" b="1" dirty="0">
                <a:solidFill>
                  <a:schemeClr val="accent1"/>
                </a:solidFill>
              </a:rPr>
              <a:t> to your key customer?</a:t>
            </a:r>
          </a:p>
          <a:p>
            <a:pPr marL="0" indent="0">
              <a:buNone/>
            </a:pPr>
            <a:r>
              <a:rPr lang="en-US" i="1" dirty="0"/>
              <a:t>Further Learning:</a:t>
            </a:r>
          </a:p>
          <a:p>
            <a:pPr marL="342862" indent="-342862"/>
            <a:r>
              <a:rPr lang="en-US" dirty="0">
                <a:hlinkClick r:id="rId3"/>
              </a:rPr>
              <a:t>Stop-Start-Continue</a:t>
            </a:r>
            <a:r>
              <a:rPr lang="en-US" dirty="0"/>
              <a:t> – A Decision-Making Framework</a:t>
            </a:r>
          </a:p>
        </p:txBody>
      </p:sp>
      <p:sp>
        <p:nvSpPr>
          <p:cNvPr id="4" name="Text Placeholder 3">
            <a:extLst>
              <a:ext uri="{FF2B5EF4-FFF2-40B4-BE49-F238E27FC236}">
                <a16:creationId xmlns="" xmlns:a16="http://schemas.microsoft.com/office/drawing/2014/main" id="{FFDA8D15-5C37-724A-B185-F1755CDC2EDE}"/>
              </a:ext>
            </a:extLst>
          </p:cNvPr>
          <p:cNvSpPr>
            <a:spLocks noGrp="1"/>
          </p:cNvSpPr>
          <p:nvPr>
            <p:ph type="body" sz="half" idx="2"/>
          </p:nvPr>
        </p:nvSpPr>
        <p:spPr/>
        <p:txBody>
          <a:bodyPr/>
          <a:lstStyle/>
          <a:p>
            <a:r>
              <a:rPr lang="en-US" dirty="0"/>
              <a:t>Take A Moment</a:t>
            </a:r>
          </a:p>
        </p:txBody>
      </p:sp>
      <p:sp>
        <p:nvSpPr>
          <p:cNvPr id="6" name="Slide Number Placeholder 5">
            <a:extLst>
              <a:ext uri="{FF2B5EF4-FFF2-40B4-BE49-F238E27FC236}">
                <a16:creationId xmlns="" xmlns:a16="http://schemas.microsoft.com/office/drawing/2014/main" id="{5C07CCED-CFE9-D84D-94D0-B4E02E1C4BBC}"/>
              </a:ext>
            </a:extLst>
          </p:cNvPr>
          <p:cNvSpPr>
            <a:spLocks noGrp="1"/>
          </p:cNvSpPr>
          <p:nvPr>
            <p:ph type="sldNum" sz="quarter" idx="12"/>
          </p:nvPr>
        </p:nvSpPr>
        <p:spPr/>
        <p:txBody>
          <a:bodyPr/>
          <a:lstStyle/>
          <a:p>
            <a:fld id="{70FCFB06-72BE-4810-A274-32EBC42401E2}" type="slidenum">
              <a:rPr lang="en-US" smtClean="0">
                <a:solidFill>
                  <a:prstClr val="white"/>
                </a:solidFill>
              </a:rPr>
              <a:pPr/>
              <a:t>19</a:t>
            </a:fld>
            <a:endParaRPr lang="en-US" dirty="0">
              <a:solidFill>
                <a:prstClr val="white"/>
              </a:solidFill>
            </a:endParaRPr>
          </a:p>
        </p:txBody>
      </p:sp>
      <p:pic>
        <p:nvPicPr>
          <p:cNvPr id="7" name="Picture 6">
            <a:extLst>
              <a:ext uri="{FF2B5EF4-FFF2-40B4-BE49-F238E27FC236}">
                <a16:creationId xmlns="" xmlns:a16="http://schemas.microsoft.com/office/drawing/2014/main" id="{769A61DF-6CBD-F94C-A2EC-7645A7669702}"/>
              </a:ext>
            </a:extLst>
          </p:cNvPr>
          <p:cNvPicPr>
            <a:picLocks noChangeAspect="1"/>
          </p:cNvPicPr>
          <p:nvPr/>
        </p:nvPicPr>
        <p:blipFill>
          <a:blip r:embed="rId4"/>
          <a:stretch>
            <a:fillRect/>
          </a:stretch>
        </p:blipFill>
        <p:spPr>
          <a:xfrm>
            <a:off x="4930588" y="35859"/>
            <a:ext cx="1594084" cy="1774061"/>
          </a:xfrm>
          <a:prstGeom prst="rect">
            <a:avLst/>
          </a:prstGeom>
        </p:spPr>
      </p:pic>
    </p:spTree>
    <p:extLst>
      <p:ext uri="{BB962C8B-B14F-4D97-AF65-F5344CB8AC3E}">
        <p14:creationId xmlns:p14="http://schemas.microsoft.com/office/powerpoint/2010/main" val="1530716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93"/>
            <a:ext cx="7556313" cy="995082"/>
          </a:xfrm>
        </p:spPr>
        <p:txBody>
          <a:bodyPr/>
          <a:lstStyle/>
          <a:p>
            <a:r>
              <a:rPr lang="en-US" dirty="0"/>
              <a:t>Who Are We?</a:t>
            </a:r>
          </a:p>
        </p:txBody>
      </p:sp>
      <p:sp>
        <p:nvSpPr>
          <p:cNvPr id="5" name="Text Placeholder 4"/>
          <p:cNvSpPr>
            <a:spLocks noGrp="1"/>
          </p:cNvSpPr>
          <p:nvPr>
            <p:ph type="body" sz="half" idx="2"/>
          </p:nvPr>
        </p:nvSpPr>
        <p:spPr>
          <a:xfrm>
            <a:off x="498518" y="892487"/>
            <a:ext cx="7558960" cy="774700"/>
          </a:xfrm>
        </p:spPr>
        <p:txBody>
          <a:bodyPr/>
          <a:lstStyle/>
          <a:p>
            <a:r>
              <a:rPr lang="en-US" dirty="0"/>
              <a:t>Urban Schools Human Capital Academy, Founded 2011</a:t>
            </a:r>
          </a:p>
        </p:txBody>
      </p:sp>
      <p:sp>
        <p:nvSpPr>
          <p:cNvPr id="4" name="Slide Number Placeholder 3"/>
          <p:cNvSpPr>
            <a:spLocks noGrp="1"/>
          </p:cNvSpPr>
          <p:nvPr>
            <p:ph type="sldNum" sz="quarter" idx="12"/>
          </p:nvPr>
        </p:nvSpPr>
        <p:spPr/>
        <p:txBody>
          <a:bodyPr/>
          <a:lstStyle/>
          <a:p>
            <a:fld id="{162F1D00-BD13-4404-86B0-79703945A0A7}" type="slidenum">
              <a:rPr lang="en-US" smtClean="0"/>
              <a:pPr/>
              <a:t>2</a:t>
            </a:fld>
            <a:endParaRPr lang="en-US" dirty="0"/>
          </a:p>
        </p:txBody>
      </p:sp>
      <p:pic>
        <p:nvPicPr>
          <p:cNvPr id="79" name="il_fi" descr="http://drpfconsults.com/wp-content/uploads/2009/09/diverse-students.png"/>
          <p:cNvPicPr>
            <a:picLocks noGrp="1"/>
          </p:cNvPicPr>
          <p:nvPr>
            <p:ph idx="1"/>
          </p:nvPr>
        </p:nvPicPr>
        <p:blipFill>
          <a:blip r:embed="rId3" cstate="print"/>
          <a:srcRect t="15314" b="15314"/>
          <a:stretch>
            <a:fillRect/>
          </a:stretch>
        </p:blipFill>
        <p:spPr>
          <a:xfrm>
            <a:off x="2573079" y="2793971"/>
            <a:ext cx="4027947" cy="2489102"/>
          </a:xfrm>
        </p:spPr>
      </p:pic>
      <p:sp>
        <p:nvSpPr>
          <p:cNvPr id="80" name="Rectangle 79"/>
          <p:cNvSpPr/>
          <p:nvPr/>
        </p:nvSpPr>
        <p:spPr>
          <a:xfrm>
            <a:off x="0" y="1531210"/>
            <a:ext cx="9144000" cy="1200318"/>
          </a:xfrm>
          <a:prstGeom prst="rect">
            <a:avLst/>
          </a:prstGeom>
        </p:spPr>
        <p:txBody>
          <a:bodyPr wrap="square" lIns="91430" tIns="45715" rIns="91430" bIns="45715">
            <a:spAutoFit/>
          </a:bodyPr>
          <a:lstStyle/>
          <a:p>
            <a:pPr algn="ctr"/>
            <a:r>
              <a:rPr lang="en-US" sz="2400" b="1" dirty="0">
                <a:solidFill>
                  <a:srgbClr val="000090"/>
                </a:solidFill>
              </a:rPr>
              <a:t>We </a:t>
            </a:r>
            <a:r>
              <a:rPr lang="en-US" sz="2400" b="1" dirty="0">
                <a:solidFill>
                  <a:srgbClr val="60A60E"/>
                </a:solidFill>
              </a:rPr>
              <a:t>develop, support, and network human capital leaders</a:t>
            </a:r>
            <a:r>
              <a:rPr lang="en-US" sz="2400" b="1" dirty="0">
                <a:solidFill>
                  <a:srgbClr val="000090"/>
                </a:solidFill>
              </a:rPr>
              <a:t> in schools, districts, and states to drive measurable improvements </a:t>
            </a:r>
          </a:p>
          <a:p>
            <a:pPr algn="ctr"/>
            <a:r>
              <a:rPr lang="en-US" sz="2400" b="1" dirty="0">
                <a:solidFill>
                  <a:srgbClr val="000090"/>
                </a:solidFill>
              </a:rPr>
              <a:t>in teacher and principal quality</a:t>
            </a:r>
          </a:p>
        </p:txBody>
      </p:sp>
      <p:sp>
        <p:nvSpPr>
          <p:cNvPr id="82" name="Rectangle 81"/>
          <p:cNvSpPr/>
          <p:nvPr/>
        </p:nvSpPr>
        <p:spPr>
          <a:xfrm>
            <a:off x="1645759" y="5490460"/>
            <a:ext cx="2602250" cy="1015653"/>
          </a:xfrm>
          <a:prstGeom prst="rect">
            <a:avLst/>
          </a:prstGeom>
        </p:spPr>
        <p:txBody>
          <a:bodyPr wrap="none" lIns="91430" tIns="45715" rIns="91430" bIns="45715">
            <a:spAutoFit/>
          </a:bodyPr>
          <a:lstStyle/>
          <a:p>
            <a:pPr algn="r"/>
            <a:r>
              <a:rPr lang="en-US" sz="2000" b="1" dirty="0">
                <a:solidFill>
                  <a:srgbClr val="008000"/>
                </a:solidFill>
              </a:rPr>
              <a:t>Best People</a:t>
            </a:r>
          </a:p>
          <a:p>
            <a:pPr algn="r"/>
            <a:r>
              <a:rPr lang="en-US" sz="2000" b="1" dirty="0">
                <a:solidFill>
                  <a:srgbClr val="2900A9"/>
                </a:solidFill>
              </a:rPr>
              <a:t>Knowing Your Schools</a:t>
            </a:r>
            <a:endParaRPr lang="en-US" sz="2000" dirty="0">
              <a:solidFill>
                <a:srgbClr val="2900A9"/>
              </a:solidFill>
            </a:endParaRPr>
          </a:p>
          <a:p>
            <a:endParaRPr lang="en-US" sz="2000" dirty="0">
              <a:solidFill>
                <a:srgbClr val="008000"/>
              </a:solidFill>
            </a:endParaRPr>
          </a:p>
        </p:txBody>
      </p:sp>
      <p:sp>
        <p:nvSpPr>
          <p:cNvPr id="83" name="Rectangle 82"/>
          <p:cNvSpPr/>
          <p:nvPr/>
        </p:nvSpPr>
        <p:spPr>
          <a:xfrm>
            <a:off x="4932059" y="5477879"/>
            <a:ext cx="2036365" cy="707876"/>
          </a:xfrm>
          <a:prstGeom prst="rect">
            <a:avLst/>
          </a:prstGeom>
        </p:spPr>
        <p:txBody>
          <a:bodyPr wrap="none" lIns="91430" tIns="45715" rIns="91430" bIns="45715">
            <a:spAutoFit/>
          </a:bodyPr>
          <a:lstStyle/>
          <a:p>
            <a:r>
              <a:rPr lang="en-US" sz="2000" b="1" dirty="0">
                <a:solidFill>
                  <a:srgbClr val="008000"/>
                </a:solidFill>
              </a:rPr>
              <a:t>Best Results</a:t>
            </a:r>
          </a:p>
          <a:p>
            <a:r>
              <a:rPr lang="en-US" sz="2000" b="1" dirty="0">
                <a:solidFill>
                  <a:srgbClr val="2900A9"/>
                </a:solidFill>
              </a:rPr>
              <a:t>Customer Service</a:t>
            </a:r>
            <a:endParaRPr lang="en-US" sz="2000" dirty="0">
              <a:solidFill>
                <a:srgbClr val="2900A9"/>
              </a:solidFill>
            </a:endParaRPr>
          </a:p>
        </p:txBody>
      </p:sp>
      <p:sp>
        <p:nvSpPr>
          <p:cNvPr id="84" name="Rectangle 83"/>
          <p:cNvSpPr/>
          <p:nvPr/>
        </p:nvSpPr>
        <p:spPr>
          <a:xfrm>
            <a:off x="1791677" y="6116758"/>
            <a:ext cx="2485205" cy="400099"/>
          </a:xfrm>
          <a:prstGeom prst="rect">
            <a:avLst/>
          </a:prstGeom>
        </p:spPr>
        <p:txBody>
          <a:bodyPr wrap="none" lIns="91430" tIns="45715" rIns="91430" bIns="45715">
            <a:spAutoFit/>
          </a:bodyPr>
          <a:lstStyle/>
          <a:p>
            <a:r>
              <a:rPr lang="en-US" sz="2000" b="1" dirty="0">
                <a:solidFill>
                  <a:srgbClr val="FF8000"/>
                </a:solidFill>
              </a:rPr>
              <a:t>Data and Information</a:t>
            </a:r>
            <a:endParaRPr lang="en-US" sz="2000" dirty="0">
              <a:solidFill>
                <a:srgbClr val="FF8000"/>
              </a:solidFill>
            </a:endParaRPr>
          </a:p>
        </p:txBody>
      </p:sp>
      <p:sp>
        <p:nvSpPr>
          <p:cNvPr id="85" name="Rectangle 84"/>
          <p:cNvSpPr/>
          <p:nvPr/>
        </p:nvSpPr>
        <p:spPr>
          <a:xfrm>
            <a:off x="4919488" y="6116507"/>
            <a:ext cx="1711005" cy="400099"/>
          </a:xfrm>
          <a:prstGeom prst="rect">
            <a:avLst/>
          </a:prstGeom>
        </p:spPr>
        <p:txBody>
          <a:bodyPr wrap="none" lIns="91430" tIns="45715" rIns="91430" bIns="45715">
            <a:spAutoFit/>
          </a:bodyPr>
          <a:lstStyle/>
          <a:p>
            <a:r>
              <a:rPr lang="en-US" sz="2000" b="1" dirty="0">
                <a:solidFill>
                  <a:srgbClr val="FF8000"/>
                </a:solidFill>
              </a:rPr>
              <a:t>Best Decisions</a:t>
            </a:r>
            <a:endParaRPr lang="en-US" sz="2000" dirty="0">
              <a:solidFill>
                <a:srgbClr val="FF8000"/>
              </a:solidFill>
            </a:endParaRPr>
          </a:p>
        </p:txBody>
      </p:sp>
      <p:sp>
        <p:nvSpPr>
          <p:cNvPr id="88" name="Oval 87"/>
          <p:cNvSpPr/>
          <p:nvPr/>
        </p:nvSpPr>
        <p:spPr>
          <a:xfrm>
            <a:off x="4212852" y="5660921"/>
            <a:ext cx="728488" cy="735081"/>
          </a:xfrm>
          <a:prstGeom prst="ellipse">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sz="6600" dirty="0"/>
          </a:p>
        </p:txBody>
      </p:sp>
      <p:sp>
        <p:nvSpPr>
          <p:cNvPr id="90" name="Rectangle 89"/>
          <p:cNvSpPr/>
          <p:nvPr/>
        </p:nvSpPr>
        <p:spPr>
          <a:xfrm>
            <a:off x="4377281" y="5676281"/>
            <a:ext cx="414576" cy="646321"/>
          </a:xfrm>
          <a:prstGeom prst="rect">
            <a:avLst/>
          </a:prstGeom>
        </p:spPr>
        <p:txBody>
          <a:bodyPr wrap="none" lIns="91430" tIns="45715" rIns="91430" bIns="45715">
            <a:spAutoFit/>
          </a:bodyPr>
          <a:lstStyle/>
          <a:p>
            <a:pPr algn="ctr"/>
            <a:r>
              <a:rPr lang="en-US" sz="3600" dirty="0">
                <a:solidFill>
                  <a:schemeClr val="bg1"/>
                </a:solidFill>
              </a:rPr>
              <a:t>=</a:t>
            </a:r>
          </a:p>
        </p:txBody>
      </p:sp>
    </p:spTree>
    <p:extLst>
      <p:ext uri="{BB962C8B-B14F-4D97-AF65-F5344CB8AC3E}">
        <p14:creationId xmlns:p14="http://schemas.microsoft.com/office/powerpoint/2010/main" val="358711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Work – The ABC Tools</a:t>
            </a:r>
            <a:endParaRPr lang="en-US" dirty="0"/>
          </a:p>
        </p:txBody>
      </p:sp>
      <p:sp>
        <p:nvSpPr>
          <p:cNvPr id="6" name="Text Placeholder 5"/>
          <p:cNvSpPr>
            <a:spLocks noGrp="1"/>
          </p:cNvSpPr>
          <p:nvPr>
            <p:ph type="body" idx="1"/>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fld id="{162F1D00-BD13-4404-86B0-79703945A0A7}" type="slidenum">
              <a:rPr lang="en-US" smtClean="0"/>
              <a:pPr/>
              <a:t>20</a:t>
            </a:fld>
            <a:endParaRPr lang="en-US" dirty="0"/>
          </a:p>
        </p:txBody>
      </p:sp>
    </p:spTree>
    <p:extLst>
      <p:ext uri="{BB962C8B-B14F-4D97-AF65-F5344CB8AC3E}">
        <p14:creationId xmlns:p14="http://schemas.microsoft.com/office/powerpoint/2010/main" val="2992106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7AC6FC-3C36-487B-B044-7E65347DD9F1}" type="slidenum">
              <a:rPr lang="en-US" smtClean="0"/>
              <a:pPr/>
              <a:t>21</a:t>
            </a:fld>
            <a:endParaRPr lang="en-US" dirty="0"/>
          </a:p>
        </p:txBody>
      </p:sp>
      <p:sp>
        <p:nvSpPr>
          <p:cNvPr id="2" name="Title 1"/>
          <p:cNvSpPr>
            <a:spLocks noGrp="1"/>
          </p:cNvSpPr>
          <p:nvPr>
            <p:ph type="title"/>
          </p:nvPr>
        </p:nvSpPr>
        <p:spPr/>
        <p:txBody>
          <a:bodyPr/>
          <a:lstStyle/>
          <a:p>
            <a:r>
              <a:rPr lang="en-US" dirty="0" smtClean="0"/>
              <a:t>Content in Context</a:t>
            </a:r>
            <a:endParaRPr lang="en-US" dirty="0"/>
          </a:p>
        </p:txBody>
      </p:sp>
      <p:sp>
        <p:nvSpPr>
          <p:cNvPr id="3" name="Content Placeholder 2"/>
          <p:cNvSpPr>
            <a:spLocks noGrp="1"/>
          </p:cNvSpPr>
          <p:nvPr>
            <p:ph sz="quarter" idx="13"/>
          </p:nvPr>
        </p:nvSpPr>
        <p:spPr/>
        <p:txBody>
          <a:bodyPr>
            <a:normAutofit/>
          </a:bodyPr>
          <a:lstStyle/>
          <a:p>
            <a:pPr marL="0" lvl="0" indent="0" algn="ctr">
              <a:spcBef>
                <a:spcPts val="0"/>
              </a:spcBef>
              <a:buClrTx/>
              <a:buSzTx/>
              <a:buNone/>
            </a:pPr>
            <a:r>
              <a:rPr lang="en-US" sz="3600" i="1" dirty="0" smtClean="0">
                <a:solidFill>
                  <a:srgbClr val="60A60E"/>
                </a:solidFill>
              </a:rPr>
              <a:t>What is the most important or </a:t>
            </a:r>
          </a:p>
          <a:p>
            <a:pPr marL="0" lvl="0" indent="0" algn="ctr">
              <a:spcBef>
                <a:spcPts val="0"/>
              </a:spcBef>
              <a:buClrTx/>
              <a:buSzTx/>
              <a:buNone/>
            </a:pPr>
            <a:r>
              <a:rPr lang="en-US" sz="3600" i="1" dirty="0" smtClean="0">
                <a:solidFill>
                  <a:srgbClr val="60A60E"/>
                </a:solidFill>
              </a:rPr>
              <a:t>“right” work to recruit and retain </a:t>
            </a:r>
          </a:p>
          <a:p>
            <a:pPr marL="0" lvl="0" indent="0" algn="ctr">
              <a:spcBef>
                <a:spcPts val="0"/>
              </a:spcBef>
              <a:buClrTx/>
              <a:buSzTx/>
              <a:buNone/>
            </a:pPr>
            <a:r>
              <a:rPr lang="en-US" sz="3600" i="1" dirty="0" smtClean="0">
                <a:solidFill>
                  <a:srgbClr val="60A60E"/>
                </a:solidFill>
              </a:rPr>
              <a:t>teacher and principal leaders?</a:t>
            </a:r>
          </a:p>
        </p:txBody>
      </p:sp>
      <p:sp>
        <p:nvSpPr>
          <p:cNvPr id="6" name="Down Arrow 5"/>
          <p:cNvSpPr/>
          <p:nvPr/>
        </p:nvSpPr>
        <p:spPr>
          <a:xfrm>
            <a:off x="3914680" y="3834750"/>
            <a:ext cx="723900" cy="787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67786" y="4745158"/>
            <a:ext cx="7556313" cy="1003301"/>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spcBef>
                <a:spcPts val="0"/>
              </a:spcBef>
              <a:buClrTx/>
              <a:buSzTx/>
              <a:buFont typeface="Wingdings" pitchFamily="2" charset="2"/>
              <a:buNone/>
            </a:pPr>
            <a:r>
              <a:rPr lang="en-US" sz="4800" b="1" i="1" dirty="0" smtClean="0">
                <a:solidFill>
                  <a:srgbClr val="000090"/>
                </a:solidFill>
              </a:rPr>
              <a:t>Key Work of HR – ABC Tools </a:t>
            </a:r>
            <a:r>
              <a:rPr lang="en-US" sz="3600" i="1" dirty="0" smtClean="0">
                <a:solidFill>
                  <a:srgbClr val="000090"/>
                </a:solidFill>
              </a:rPr>
              <a:t> </a:t>
            </a:r>
            <a:endParaRPr lang="en-US" sz="3600" i="1" dirty="0">
              <a:solidFill>
                <a:srgbClr val="000090"/>
              </a:solidFill>
            </a:endParaRPr>
          </a:p>
        </p:txBody>
      </p:sp>
    </p:spTree>
    <p:extLst>
      <p:ext uri="{BB962C8B-B14F-4D97-AF65-F5344CB8AC3E}">
        <p14:creationId xmlns:p14="http://schemas.microsoft.com/office/powerpoint/2010/main" val="1253148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Key Work of HR?</a:t>
            </a:r>
            <a:endParaRPr lang="en-US" dirty="0"/>
          </a:p>
        </p:txBody>
      </p:sp>
      <p:sp>
        <p:nvSpPr>
          <p:cNvPr id="3" name="Content Placeholder 2"/>
          <p:cNvSpPr>
            <a:spLocks noGrp="1"/>
          </p:cNvSpPr>
          <p:nvPr>
            <p:ph idx="1"/>
          </p:nvPr>
        </p:nvSpPr>
        <p:spPr/>
        <p:txBody>
          <a:bodyPr>
            <a:normAutofit/>
          </a:bodyPr>
          <a:lstStyle/>
          <a:p>
            <a:pPr marL="319088" indent="-319088"/>
            <a:r>
              <a:rPr lang="en-US" dirty="0"/>
              <a:t>A highly effective HR/HC </a:t>
            </a:r>
            <a:r>
              <a:rPr lang="en-US" dirty="0" smtClean="0"/>
              <a:t>function </a:t>
            </a:r>
            <a:r>
              <a:rPr lang="en-US" dirty="0"/>
              <a:t>focuses on the right </a:t>
            </a:r>
            <a:r>
              <a:rPr lang="en-US" dirty="0" smtClean="0"/>
              <a:t>work: </a:t>
            </a:r>
          </a:p>
          <a:p>
            <a:pPr marL="1011161" lvl="5" indent="-319088">
              <a:buFont typeface="Courier New" charset="0"/>
              <a:buChar char="o"/>
            </a:pPr>
            <a:r>
              <a:rPr lang="en-US" sz="2400" dirty="0"/>
              <a:t>W</a:t>
            </a:r>
            <a:r>
              <a:rPr lang="en-US" sz="2400" dirty="0" smtClean="0"/>
              <a:t>ork that makes a </a:t>
            </a:r>
            <a:r>
              <a:rPr lang="en-US" sz="2400" b="1" dirty="0" smtClean="0"/>
              <a:t>Principal’s</a:t>
            </a:r>
            <a:r>
              <a:rPr lang="en-US" sz="2400" dirty="0" smtClean="0"/>
              <a:t> job in finding and keeping great teaching talent for their school considerably easier</a:t>
            </a:r>
          </a:p>
          <a:p>
            <a:pPr marL="1011161" lvl="5" indent="-319088">
              <a:buFont typeface="Courier New" charset="0"/>
              <a:buChar char="o"/>
            </a:pPr>
            <a:r>
              <a:rPr lang="en-US" sz="2400" dirty="0" smtClean="0"/>
              <a:t>Work that makes finding and keeping great principals considerably easier</a:t>
            </a:r>
          </a:p>
          <a:p>
            <a:pPr marL="319088" indent="-319088"/>
            <a:r>
              <a:rPr lang="en-US" dirty="0" smtClean="0"/>
              <a:t>The key work of HR is outlined in the Teacher and Principal Puzzle Pieces – and the related ABC Tools</a:t>
            </a:r>
            <a:endParaRPr lang="en-US" dirty="0"/>
          </a:p>
          <a:p>
            <a:endParaRPr lang="en-US" dirty="0"/>
          </a:p>
        </p:txBody>
      </p:sp>
      <p:sp>
        <p:nvSpPr>
          <p:cNvPr id="4" name="Slide Number Placeholder 3"/>
          <p:cNvSpPr>
            <a:spLocks noGrp="1"/>
          </p:cNvSpPr>
          <p:nvPr>
            <p:ph type="sldNum" sz="quarter" idx="12"/>
          </p:nvPr>
        </p:nvSpPr>
        <p:spPr/>
        <p:txBody>
          <a:bodyPr/>
          <a:lstStyle/>
          <a:p>
            <a:fld id="{162F1D00-BD13-4404-86B0-79703945A0A7}" type="slidenum">
              <a:rPr lang="en-US" smtClean="0"/>
              <a:pPr/>
              <a:t>22</a:t>
            </a:fld>
            <a:endParaRPr lang="en-US" dirty="0"/>
          </a:p>
        </p:txBody>
      </p:sp>
      <p:sp>
        <p:nvSpPr>
          <p:cNvPr id="5" name="Text Placeholder 4"/>
          <p:cNvSpPr>
            <a:spLocks noGrp="1"/>
          </p:cNvSpPr>
          <p:nvPr>
            <p:ph type="body" sz="half" idx="2"/>
          </p:nvPr>
        </p:nvSpPr>
        <p:spPr/>
        <p:txBody>
          <a:bodyPr/>
          <a:lstStyle/>
          <a:p>
            <a:r>
              <a:rPr lang="en-US" dirty="0" smtClean="0"/>
              <a:t>The “Right” Work</a:t>
            </a:r>
            <a:endParaRPr lang="en-US" dirty="0"/>
          </a:p>
        </p:txBody>
      </p:sp>
    </p:spTree>
    <p:extLst>
      <p:ext uri="{BB962C8B-B14F-4D97-AF65-F5344CB8AC3E}">
        <p14:creationId xmlns:p14="http://schemas.microsoft.com/office/powerpoint/2010/main" val="3587259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the ABC Tool?</a:t>
            </a:r>
            <a:endParaRPr lang="en-US" dirty="0"/>
          </a:p>
        </p:txBody>
      </p:sp>
      <p:sp>
        <p:nvSpPr>
          <p:cNvPr id="5" name="Content Placeholder 4"/>
          <p:cNvSpPr>
            <a:spLocks noGrp="1"/>
          </p:cNvSpPr>
          <p:nvPr>
            <p:ph idx="1"/>
          </p:nvPr>
        </p:nvSpPr>
        <p:spPr/>
        <p:txBody>
          <a:bodyPr>
            <a:normAutofit fontScale="92500" lnSpcReduction="20000"/>
          </a:bodyPr>
          <a:lstStyle/>
          <a:p>
            <a:pPr marL="334963" indent="-319088"/>
            <a:r>
              <a:rPr lang="en-US" dirty="0"/>
              <a:t>USHCA created two separate but related Assess, Breakthrough, and Change (ABC) </a:t>
            </a:r>
            <a:r>
              <a:rPr lang="en-US" dirty="0" smtClean="0"/>
              <a:t>Tools </a:t>
            </a:r>
            <a:r>
              <a:rPr lang="en-US" dirty="0"/>
              <a:t>– the Teacher ABC Tool and the Principal ABC Tool – that </a:t>
            </a:r>
            <a:r>
              <a:rPr lang="en-US" dirty="0" smtClean="0"/>
              <a:t>detail and measure </a:t>
            </a:r>
            <a:r>
              <a:rPr lang="en-US" dirty="0"/>
              <a:t>HR’s functionality in the key work of </a:t>
            </a:r>
            <a:r>
              <a:rPr lang="en-US" dirty="0" smtClean="0"/>
              <a:t>HR </a:t>
            </a:r>
          </a:p>
          <a:p>
            <a:pPr marL="334963" indent="-319088"/>
            <a:r>
              <a:rPr lang="en-US" dirty="0" smtClean="0"/>
              <a:t>The ABC Tools align with the components of the Teacher and Principal Puzzle Pieces</a:t>
            </a:r>
          </a:p>
          <a:p>
            <a:pPr marL="334963" lvl="0" indent="-319088"/>
            <a:r>
              <a:rPr lang="en-US" dirty="0" smtClean="0"/>
              <a:t>Each </a:t>
            </a:r>
            <a:r>
              <a:rPr lang="en-US" dirty="0"/>
              <a:t>component of the Teacher and Principals ABC Tools is backed by research, best practice, and measureable benchmarks that help district teams track current performance and improvements over </a:t>
            </a:r>
            <a:r>
              <a:rPr lang="en-US" dirty="0" smtClean="0"/>
              <a:t>time</a:t>
            </a:r>
          </a:p>
          <a:p>
            <a:pPr marL="334963" lvl="0" indent="-319088"/>
            <a:r>
              <a:rPr lang="en-US" dirty="0" smtClean="0"/>
              <a:t>ABC Tools are focused on the HR actions and activities most critical for improving teacher and principal quality </a:t>
            </a:r>
            <a:endParaRPr lang="en-US" dirty="0"/>
          </a:p>
        </p:txBody>
      </p:sp>
      <p:sp>
        <p:nvSpPr>
          <p:cNvPr id="3" name="Slide Number Placeholder 2"/>
          <p:cNvSpPr>
            <a:spLocks noGrp="1"/>
          </p:cNvSpPr>
          <p:nvPr>
            <p:ph type="sldNum" sz="quarter" idx="12"/>
          </p:nvPr>
        </p:nvSpPr>
        <p:spPr/>
        <p:txBody>
          <a:bodyPr/>
          <a:lstStyle/>
          <a:p>
            <a:fld id="{957AC6FC-3C36-487B-B044-7E65347DD9F1}" type="slidenum">
              <a:rPr lang="en-US" smtClean="0"/>
              <a:pPr/>
              <a:t>23</a:t>
            </a:fld>
            <a:endParaRPr lang="en-US" dirty="0"/>
          </a:p>
        </p:txBody>
      </p:sp>
      <p:sp>
        <p:nvSpPr>
          <p:cNvPr id="2" name="Text Placeholder 1"/>
          <p:cNvSpPr>
            <a:spLocks noGrp="1"/>
          </p:cNvSpPr>
          <p:nvPr>
            <p:ph type="body" sz="half" idx="2"/>
          </p:nvPr>
        </p:nvSpPr>
        <p:spPr/>
        <p:txBody>
          <a:bodyPr/>
          <a:lstStyle/>
          <a:p>
            <a:r>
              <a:rPr lang="en-US" dirty="0" smtClean="0"/>
              <a:t>Diving Deeper into the Right Work of the Puzzle Pieces</a:t>
            </a:r>
            <a:endParaRPr lang="en-US" dirty="0"/>
          </a:p>
        </p:txBody>
      </p:sp>
    </p:spTree>
    <p:extLst>
      <p:ext uri="{BB962C8B-B14F-4D97-AF65-F5344CB8AC3E}">
        <p14:creationId xmlns:p14="http://schemas.microsoft.com/office/powerpoint/2010/main" val="3984846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Anatomy of the ABC Tools</a:t>
            </a:r>
            <a:endParaRPr lang="en-US" dirty="0"/>
          </a:p>
        </p:txBody>
      </p:sp>
      <p:sp>
        <p:nvSpPr>
          <p:cNvPr id="8" name="Text Placeholder 7"/>
          <p:cNvSpPr>
            <a:spLocks noGrp="1"/>
          </p:cNvSpPr>
          <p:nvPr>
            <p:ph type="body" sz="half" idx="2"/>
          </p:nvPr>
        </p:nvSpPr>
        <p:spPr/>
        <p:txBody>
          <a:bodyPr/>
          <a:lstStyle/>
          <a:p>
            <a:r>
              <a:rPr lang="en-US" dirty="0" smtClean="0"/>
              <a:t>Understanding </a:t>
            </a:r>
            <a:r>
              <a:rPr lang="en-US" smtClean="0"/>
              <a:t>the Graphic</a:t>
            </a:r>
            <a:endParaRPr lang="en-US" dirty="0"/>
          </a:p>
        </p:txBody>
      </p:sp>
      <p:cxnSp>
        <p:nvCxnSpPr>
          <p:cNvPr id="16" name="Straight Arrow Connector 15"/>
          <p:cNvCxnSpPr>
            <a:stCxn id="21" idx="1"/>
          </p:cNvCxnSpPr>
          <p:nvPr/>
        </p:nvCxnSpPr>
        <p:spPr>
          <a:xfrm flipH="1" flipV="1">
            <a:off x="5535827" y="3237477"/>
            <a:ext cx="902046" cy="734155"/>
          </a:xfrm>
          <a:prstGeom prst="straightConnector1">
            <a:avLst/>
          </a:prstGeom>
          <a:ln>
            <a:solidFill>
              <a:srgbClr val="3E900D"/>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006724" y="1645916"/>
            <a:ext cx="2347826" cy="923330"/>
          </a:xfrm>
          <a:prstGeom prst="rect">
            <a:avLst/>
          </a:prstGeom>
          <a:noFill/>
        </p:spPr>
        <p:txBody>
          <a:bodyPr wrap="square" rtlCol="0">
            <a:spAutoFit/>
          </a:bodyPr>
          <a:lstStyle/>
          <a:p>
            <a:r>
              <a:rPr lang="en-US" b="1" dirty="0" smtClean="0">
                <a:solidFill>
                  <a:schemeClr val="tx1">
                    <a:lumMod val="65000"/>
                    <a:lumOff val="35000"/>
                  </a:schemeClr>
                </a:solidFill>
              </a:rPr>
              <a:t>Puzzle Piece Title </a:t>
            </a:r>
            <a:r>
              <a:rPr lang="en-US" dirty="0" smtClean="0">
                <a:solidFill>
                  <a:schemeClr val="tx1">
                    <a:lumMod val="65000"/>
                    <a:lumOff val="35000"/>
                  </a:schemeClr>
                </a:solidFill>
              </a:rPr>
              <a:t>– one key component of the “right” work</a:t>
            </a:r>
            <a:endParaRPr lang="en-US" dirty="0">
              <a:solidFill>
                <a:schemeClr val="tx1">
                  <a:lumMod val="65000"/>
                  <a:lumOff val="35000"/>
                </a:schemeClr>
              </a:solidFill>
            </a:endParaRPr>
          </a:p>
        </p:txBody>
      </p:sp>
      <p:sp>
        <p:nvSpPr>
          <p:cNvPr id="21" name="TextBox 20"/>
          <p:cNvSpPr txBox="1"/>
          <p:nvPr/>
        </p:nvSpPr>
        <p:spPr>
          <a:xfrm>
            <a:off x="6437873" y="3232968"/>
            <a:ext cx="2347826" cy="1477328"/>
          </a:xfrm>
          <a:prstGeom prst="rect">
            <a:avLst/>
          </a:prstGeom>
          <a:noFill/>
        </p:spPr>
        <p:txBody>
          <a:bodyPr wrap="square" rtlCol="0">
            <a:spAutoFit/>
          </a:bodyPr>
          <a:lstStyle/>
          <a:p>
            <a:r>
              <a:rPr lang="en-US" b="1" i="1" dirty="0" smtClean="0">
                <a:solidFill>
                  <a:schemeClr val="tx1">
                    <a:lumMod val="65000"/>
                    <a:lumOff val="35000"/>
                  </a:schemeClr>
                </a:solidFill>
              </a:rPr>
              <a:t>Italicized Font </a:t>
            </a:r>
            <a:r>
              <a:rPr lang="en-US" b="1" i="1" dirty="0">
                <a:solidFill>
                  <a:schemeClr val="tx1">
                    <a:lumMod val="65000"/>
                    <a:lumOff val="35000"/>
                  </a:schemeClr>
                </a:solidFill>
              </a:rPr>
              <a:t>S</a:t>
            </a:r>
            <a:r>
              <a:rPr lang="en-US" b="1" i="1" dirty="0" smtClean="0">
                <a:solidFill>
                  <a:schemeClr val="tx1">
                    <a:lumMod val="65000"/>
                    <a:lumOff val="35000"/>
                  </a:schemeClr>
                </a:solidFill>
              </a:rPr>
              <a:t>ubtitle </a:t>
            </a:r>
            <a:r>
              <a:rPr lang="en-US" dirty="0" smtClean="0">
                <a:solidFill>
                  <a:schemeClr val="tx1">
                    <a:lumMod val="65000"/>
                    <a:lumOff val="35000"/>
                  </a:schemeClr>
                </a:solidFill>
              </a:rPr>
              <a:t>– what you can expect as a result if you’re highly functional in this area</a:t>
            </a:r>
            <a:endParaRPr lang="en-US" dirty="0">
              <a:solidFill>
                <a:schemeClr val="tx1">
                  <a:lumMod val="65000"/>
                  <a:lumOff val="35000"/>
                </a:schemeClr>
              </a:solidFill>
            </a:endParaRPr>
          </a:p>
        </p:txBody>
      </p:sp>
      <p:cxnSp>
        <p:nvCxnSpPr>
          <p:cNvPr id="29" name="Straight Arrow Connector 28"/>
          <p:cNvCxnSpPr/>
          <p:nvPr/>
        </p:nvCxnSpPr>
        <p:spPr>
          <a:xfrm flipH="1">
            <a:off x="4276630" y="2286158"/>
            <a:ext cx="418939" cy="51017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706248" y="1645916"/>
            <a:ext cx="2347826" cy="1200329"/>
          </a:xfrm>
          <a:prstGeom prst="rect">
            <a:avLst/>
          </a:prstGeom>
          <a:noFill/>
        </p:spPr>
        <p:txBody>
          <a:bodyPr wrap="square" rtlCol="0">
            <a:spAutoFit/>
          </a:bodyPr>
          <a:lstStyle/>
          <a:p>
            <a:r>
              <a:rPr lang="en-US" b="1" dirty="0" smtClean="0">
                <a:solidFill>
                  <a:schemeClr val="tx1">
                    <a:lumMod val="65000"/>
                    <a:lumOff val="35000"/>
                  </a:schemeClr>
                </a:solidFill>
              </a:rPr>
              <a:t>Assessments </a:t>
            </a:r>
            <a:r>
              <a:rPr lang="en-US" dirty="0" smtClean="0">
                <a:solidFill>
                  <a:schemeClr val="tx1">
                    <a:lumMod val="65000"/>
                    <a:lumOff val="35000"/>
                  </a:schemeClr>
                </a:solidFill>
              </a:rPr>
              <a:t>– Detail functionality in the lever from minimally to highly</a:t>
            </a:r>
            <a:endParaRPr lang="en-US" dirty="0">
              <a:solidFill>
                <a:schemeClr val="tx1">
                  <a:lumMod val="65000"/>
                  <a:lumOff val="35000"/>
                </a:schemeClr>
              </a:solidFill>
            </a:endParaRPr>
          </a:p>
        </p:txBody>
      </p:sp>
      <p:pic>
        <p:nvPicPr>
          <p:cNvPr id="7" name="Picture 6"/>
          <p:cNvPicPr>
            <a:picLocks noChangeAspect="1"/>
          </p:cNvPicPr>
          <p:nvPr/>
        </p:nvPicPr>
        <p:blipFill>
          <a:blip r:embed="rId3" cstate="print"/>
          <a:stretch>
            <a:fillRect/>
          </a:stretch>
        </p:blipFill>
        <p:spPr>
          <a:xfrm>
            <a:off x="0" y="2824784"/>
            <a:ext cx="9144000" cy="2026215"/>
          </a:xfrm>
          <a:prstGeom prst="rect">
            <a:avLst/>
          </a:prstGeom>
        </p:spPr>
      </p:pic>
      <p:cxnSp>
        <p:nvCxnSpPr>
          <p:cNvPr id="14" name="Straight Arrow Connector 13"/>
          <p:cNvCxnSpPr/>
          <p:nvPr/>
        </p:nvCxnSpPr>
        <p:spPr>
          <a:xfrm flipH="1">
            <a:off x="1198605" y="2406843"/>
            <a:ext cx="831857" cy="826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57AC6FC-3C36-487B-B044-7E65347DD9F1}" type="slidenum">
              <a:rPr lang="en-US" smtClean="0"/>
              <a:pPr/>
              <a:t>24</a:t>
            </a:fld>
            <a:endParaRPr lang="en-US" dirty="0"/>
          </a:p>
        </p:txBody>
      </p:sp>
      <p:cxnSp>
        <p:nvCxnSpPr>
          <p:cNvPr id="19" name="Straight Arrow Connector 18"/>
          <p:cNvCxnSpPr/>
          <p:nvPr/>
        </p:nvCxnSpPr>
        <p:spPr>
          <a:xfrm flipV="1">
            <a:off x="6573795" y="3442072"/>
            <a:ext cx="471418" cy="169487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20383" y="5159118"/>
            <a:ext cx="1834979" cy="646331"/>
          </a:xfrm>
          <a:prstGeom prst="rect">
            <a:avLst/>
          </a:prstGeom>
          <a:noFill/>
        </p:spPr>
        <p:txBody>
          <a:bodyPr wrap="square" rtlCol="0">
            <a:spAutoFit/>
          </a:bodyPr>
          <a:lstStyle/>
          <a:p>
            <a:r>
              <a:rPr lang="en-US" b="1" dirty="0" smtClean="0">
                <a:solidFill>
                  <a:schemeClr val="tx1">
                    <a:lumMod val="65000"/>
                    <a:lumOff val="35000"/>
                  </a:schemeClr>
                </a:solidFill>
              </a:rPr>
              <a:t>Metrics </a:t>
            </a:r>
            <a:r>
              <a:rPr lang="en-US" dirty="0" smtClean="0">
                <a:solidFill>
                  <a:schemeClr val="tx1">
                    <a:lumMod val="65000"/>
                    <a:lumOff val="35000"/>
                  </a:schemeClr>
                </a:solidFill>
              </a:rPr>
              <a:t>– What </a:t>
            </a:r>
            <a:r>
              <a:rPr lang="en-US" smtClean="0">
                <a:solidFill>
                  <a:schemeClr val="tx1">
                    <a:lumMod val="65000"/>
                    <a:lumOff val="35000"/>
                  </a:schemeClr>
                </a:solidFill>
              </a:rPr>
              <a:t>to measure</a:t>
            </a:r>
            <a:endParaRPr lang="en-US" dirty="0">
              <a:solidFill>
                <a:schemeClr val="tx1">
                  <a:lumMod val="65000"/>
                  <a:lumOff val="35000"/>
                </a:schemeClr>
              </a:solidFill>
            </a:endParaRPr>
          </a:p>
        </p:txBody>
      </p:sp>
      <p:cxnSp>
        <p:nvCxnSpPr>
          <p:cNvPr id="22" name="Straight Arrow Connector 21"/>
          <p:cNvCxnSpPr/>
          <p:nvPr/>
        </p:nvCxnSpPr>
        <p:spPr>
          <a:xfrm flipV="1">
            <a:off x="8173065" y="3442072"/>
            <a:ext cx="471418" cy="169487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255575" y="5136946"/>
            <a:ext cx="1834979" cy="923330"/>
          </a:xfrm>
          <a:prstGeom prst="rect">
            <a:avLst/>
          </a:prstGeom>
          <a:noFill/>
        </p:spPr>
        <p:txBody>
          <a:bodyPr wrap="square" rtlCol="0">
            <a:spAutoFit/>
          </a:bodyPr>
          <a:lstStyle/>
          <a:p>
            <a:r>
              <a:rPr lang="en-US" b="1" dirty="0" smtClean="0">
                <a:solidFill>
                  <a:schemeClr val="tx1">
                    <a:lumMod val="65000"/>
                    <a:lumOff val="35000"/>
                  </a:schemeClr>
                </a:solidFill>
              </a:rPr>
              <a:t>Benchmark Metrics </a:t>
            </a:r>
            <a:r>
              <a:rPr lang="en-US" dirty="0" smtClean="0">
                <a:solidFill>
                  <a:schemeClr val="tx1">
                    <a:lumMod val="65000"/>
                    <a:lumOff val="35000"/>
                  </a:schemeClr>
                </a:solidFill>
              </a:rPr>
              <a:t>– Target/ Goal</a:t>
            </a:r>
            <a:endParaRPr lang="en-US" dirty="0">
              <a:solidFill>
                <a:schemeClr val="tx1">
                  <a:lumMod val="65000"/>
                  <a:lumOff val="35000"/>
                </a:schemeClr>
              </a:solidFill>
            </a:endParaRPr>
          </a:p>
        </p:txBody>
      </p:sp>
      <p:cxnSp>
        <p:nvCxnSpPr>
          <p:cNvPr id="13" name="Straight Arrow Connector 12"/>
          <p:cNvCxnSpPr/>
          <p:nvPr/>
        </p:nvCxnSpPr>
        <p:spPr>
          <a:xfrm flipV="1">
            <a:off x="704335" y="4399005"/>
            <a:ext cx="12357" cy="1038214"/>
          </a:xfrm>
          <a:prstGeom prst="straightConnector1">
            <a:avLst/>
          </a:prstGeom>
          <a:ln>
            <a:solidFill>
              <a:srgbClr val="3E900D"/>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34030" y="5403245"/>
            <a:ext cx="2284456" cy="923330"/>
          </a:xfrm>
          <a:prstGeom prst="rect">
            <a:avLst/>
          </a:prstGeom>
          <a:noFill/>
        </p:spPr>
        <p:txBody>
          <a:bodyPr wrap="square" rtlCol="0">
            <a:spAutoFit/>
          </a:bodyPr>
          <a:lstStyle/>
          <a:p>
            <a:r>
              <a:rPr lang="en-US" b="1" dirty="0" smtClean="0">
                <a:solidFill>
                  <a:schemeClr val="tx1">
                    <a:lumMod val="65000"/>
                    <a:lumOff val="35000"/>
                  </a:schemeClr>
                </a:solidFill>
              </a:rPr>
              <a:t>Lever </a:t>
            </a:r>
            <a:r>
              <a:rPr lang="en-US" dirty="0" smtClean="0">
                <a:solidFill>
                  <a:schemeClr val="tx1">
                    <a:lumMod val="65000"/>
                    <a:lumOff val="35000"/>
                  </a:schemeClr>
                </a:solidFill>
              </a:rPr>
              <a:t>– Details key activities or actions </a:t>
            </a:r>
            <a:r>
              <a:rPr lang="en-US" smtClean="0">
                <a:solidFill>
                  <a:schemeClr val="tx1">
                    <a:lumMod val="65000"/>
                    <a:lumOff val="35000"/>
                  </a:schemeClr>
                </a:solidFill>
              </a:rPr>
              <a:t>HR should take</a:t>
            </a:r>
            <a:endParaRPr lang="en-US" dirty="0">
              <a:solidFill>
                <a:schemeClr val="tx1">
                  <a:lumMod val="65000"/>
                  <a:lumOff val="35000"/>
                </a:schemeClr>
              </a:solidFill>
            </a:endParaRPr>
          </a:p>
        </p:txBody>
      </p:sp>
    </p:spTree>
    <p:extLst>
      <p:ext uri="{BB962C8B-B14F-4D97-AF65-F5344CB8AC3E}">
        <p14:creationId xmlns:p14="http://schemas.microsoft.com/office/powerpoint/2010/main" val="3168818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gstock-Coffee-571899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66" y="321735"/>
            <a:ext cx="8153401" cy="5435601"/>
          </a:xfrm>
          <a:prstGeom prst="rect">
            <a:avLst/>
          </a:prstGeom>
        </p:spPr>
      </p:pic>
      <p:sp>
        <p:nvSpPr>
          <p:cNvPr id="3" name="Rectangle 2"/>
          <p:cNvSpPr/>
          <p:nvPr/>
        </p:nvSpPr>
        <p:spPr>
          <a:xfrm rot="20070297">
            <a:off x="-2142" y="754066"/>
            <a:ext cx="4436703" cy="9937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dirty="0">
              <a:solidFill>
                <a:prstClr val="white"/>
              </a:solidFill>
            </a:endParaRPr>
          </a:p>
        </p:txBody>
      </p:sp>
      <p:pic>
        <p:nvPicPr>
          <p:cNvPr id="8" name="Picture 7" descr="bigstock-Time-For-Break-Vintage-Orange--82123643.jpg"/>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626159">
            <a:off x="-644043" y="-1084865"/>
            <a:ext cx="5686636" cy="4637767"/>
          </a:xfrm>
          <a:prstGeom prst="rect">
            <a:avLst/>
          </a:prstGeom>
        </p:spPr>
      </p:pic>
      <p:sp>
        <p:nvSpPr>
          <p:cNvPr id="9" name="Slide Number Placeholder 6"/>
          <p:cNvSpPr txBox="1">
            <a:spLocks/>
          </p:cNvSpPr>
          <p:nvPr/>
        </p:nvSpPr>
        <p:spPr>
          <a:xfrm>
            <a:off x="8568267" y="98890"/>
            <a:ext cx="554038" cy="365125"/>
          </a:xfrm>
          <a:prstGeom prst="rect">
            <a:avLst/>
          </a:prstGeom>
        </p:spPr>
        <p:txBody>
          <a:bodyPr lIns="91430" tIns="45715" rIns="91430" bIns="45715"/>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2F1D00-BD13-4404-86B0-79703945A0A7}" type="slidenum">
              <a:rPr lang="en-US"/>
              <a:pPr/>
              <a:t>25</a:t>
            </a:fld>
            <a:endParaRPr lang="en-US" dirty="0"/>
          </a:p>
        </p:txBody>
      </p:sp>
      <p:sp>
        <p:nvSpPr>
          <p:cNvPr id="2" name="Slide Number Placeholder 1"/>
          <p:cNvSpPr>
            <a:spLocks noGrp="1"/>
          </p:cNvSpPr>
          <p:nvPr>
            <p:ph type="sldNum" sz="quarter" idx="11"/>
          </p:nvPr>
        </p:nvSpPr>
        <p:spPr/>
        <p:txBody>
          <a:bodyPr/>
          <a:lstStyle/>
          <a:p>
            <a:fld id="{162F1D00-BD13-4404-86B0-79703945A0A7}" type="slidenum">
              <a:rPr lang="en-US" smtClean="0">
                <a:solidFill>
                  <a:prstClr val="white"/>
                </a:solidFill>
              </a:rPr>
              <a:pPr/>
              <a:t>25</a:t>
            </a:fld>
            <a:endParaRPr lang="en-US" dirty="0">
              <a:solidFill>
                <a:prstClr val="white"/>
              </a:solidFill>
            </a:endParaRPr>
          </a:p>
        </p:txBody>
      </p:sp>
    </p:spTree>
    <p:extLst>
      <p:ext uri="{BB962C8B-B14F-4D97-AF65-F5344CB8AC3E}">
        <p14:creationId xmlns:p14="http://schemas.microsoft.com/office/powerpoint/2010/main" val="253524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is This Important?</a:t>
            </a:r>
            <a:endParaRPr lang="en-US" dirty="0"/>
          </a:p>
        </p:txBody>
      </p:sp>
      <p:sp>
        <p:nvSpPr>
          <p:cNvPr id="2" name="Content Placeholder 1"/>
          <p:cNvSpPr>
            <a:spLocks noGrp="1"/>
          </p:cNvSpPr>
          <p:nvPr>
            <p:ph idx="1"/>
          </p:nvPr>
        </p:nvSpPr>
        <p:spPr>
          <a:xfrm>
            <a:off x="498474" y="1981201"/>
            <a:ext cx="8360153" cy="4144963"/>
          </a:xfrm>
        </p:spPr>
        <p:txBody>
          <a:bodyPr/>
          <a:lstStyle/>
          <a:p>
            <a:pPr marL="334963" indent="-319088"/>
            <a:r>
              <a:rPr lang="en-US" dirty="0" smtClean="0"/>
              <a:t>HR often gets mired in transactional work with little impact on teacher and principal quality</a:t>
            </a:r>
          </a:p>
          <a:p>
            <a:pPr marL="334963" indent="-319088"/>
            <a:r>
              <a:rPr lang="en-US" dirty="0" smtClean="0"/>
              <a:t>There are best practices available to improve teacher and principal quality – HR teams don’t need to reinvent the wheel</a:t>
            </a:r>
          </a:p>
          <a:p>
            <a:pPr marL="334963" indent="-319088"/>
            <a:r>
              <a:rPr lang="en-US" dirty="0" smtClean="0"/>
              <a:t>HR’s contribution to workforce quality can and should be measured</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957AC6FC-3C36-487B-B044-7E65347DD9F1}" type="slidenum">
              <a:rPr lang="en-US" smtClean="0"/>
              <a:pPr/>
              <a:t>26</a:t>
            </a:fld>
            <a:endParaRPr lang="en-US" dirty="0"/>
          </a:p>
        </p:txBody>
      </p:sp>
      <p:sp>
        <p:nvSpPr>
          <p:cNvPr id="5" name="Text Placeholder 4"/>
          <p:cNvSpPr>
            <a:spLocks noGrp="1"/>
          </p:cNvSpPr>
          <p:nvPr>
            <p:ph type="body" sz="half" idx="2"/>
          </p:nvPr>
        </p:nvSpPr>
        <p:spPr/>
        <p:txBody>
          <a:bodyPr/>
          <a:lstStyle/>
          <a:p>
            <a:r>
              <a:rPr lang="en-US" dirty="0" smtClean="0"/>
              <a:t>Key Work</a:t>
            </a:r>
            <a:endParaRPr lang="en-US" dirty="0"/>
          </a:p>
        </p:txBody>
      </p:sp>
      <p:pic>
        <p:nvPicPr>
          <p:cNvPr id="6" name="Picture 5"/>
          <p:cNvPicPr>
            <a:picLocks noChangeAspect="1"/>
          </p:cNvPicPr>
          <p:nvPr/>
        </p:nvPicPr>
        <p:blipFill>
          <a:blip r:embed="rId3" cstate="print"/>
          <a:stretch>
            <a:fillRect/>
          </a:stretch>
        </p:blipFill>
        <p:spPr>
          <a:xfrm>
            <a:off x="2651030" y="4513232"/>
            <a:ext cx="2921000" cy="1612931"/>
          </a:xfrm>
          <a:prstGeom prst="rect">
            <a:avLst/>
          </a:prstGeom>
        </p:spPr>
      </p:pic>
    </p:spTree>
    <p:extLst>
      <p:ext uri="{BB962C8B-B14F-4D97-AF65-F5344CB8AC3E}">
        <p14:creationId xmlns:p14="http://schemas.microsoft.com/office/powerpoint/2010/main" val="504631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Keep in Mind</a:t>
            </a:r>
            <a:endParaRPr lang="en-US" dirty="0"/>
          </a:p>
        </p:txBody>
      </p:sp>
      <p:sp>
        <p:nvSpPr>
          <p:cNvPr id="2" name="Content Placeholder 1"/>
          <p:cNvSpPr>
            <a:spLocks noGrp="1"/>
          </p:cNvSpPr>
          <p:nvPr>
            <p:ph idx="1"/>
          </p:nvPr>
        </p:nvSpPr>
        <p:spPr>
          <a:xfrm>
            <a:off x="498473" y="2263028"/>
            <a:ext cx="8344075" cy="4434636"/>
          </a:xfrm>
        </p:spPr>
        <p:txBody>
          <a:bodyPr>
            <a:normAutofit fontScale="92500"/>
          </a:bodyPr>
          <a:lstStyle/>
          <a:p>
            <a:pPr marL="334963" indent="-319088"/>
            <a:r>
              <a:rPr lang="en-US" dirty="0" smtClean="0"/>
              <a:t>The work of HR is to make a Principal’s and Principal Supervisor’s jobs in finding, deploying, and retaining great talent easier</a:t>
            </a:r>
          </a:p>
          <a:p>
            <a:pPr marL="334963" indent="-319088"/>
            <a:r>
              <a:rPr lang="en-US" dirty="0" smtClean="0"/>
              <a:t>HR should stop or streamline work with little impact on teacher and principal quality</a:t>
            </a:r>
          </a:p>
          <a:p>
            <a:pPr marL="334963" indent="-319088"/>
            <a:r>
              <a:rPr lang="en-US" dirty="0" smtClean="0"/>
              <a:t>Using data is essential in understanding HR’s strengths and gaps</a:t>
            </a:r>
          </a:p>
          <a:p>
            <a:pPr marL="334963" indent="-319088"/>
            <a:r>
              <a:rPr lang="en-US" dirty="0" smtClean="0"/>
              <a:t>The Puzzle Pieces and the ABC Tools provide a comprehensive review of HR’s key work with associated metrics</a:t>
            </a:r>
          </a:p>
          <a:p>
            <a:pPr marL="334963" indent="-319088"/>
            <a:r>
              <a:rPr lang="en-US" dirty="0" smtClean="0"/>
              <a:t>All team members should understand the key work – </a:t>
            </a:r>
            <a:r>
              <a:rPr lang="en-US" dirty="0"/>
              <a:t> </a:t>
            </a:r>
            <a:r>
              <a:rPr lang="en-US" dirty="0" smtClean="0"/>
              <a:t>                     not just HR leaders </a:t>
            </a:r>
            <a:endParaRPr lang="en-US" dirty="0"/>
          </a:p>
        </p:txBody>
      </p:sp>
      <p:sp>
        <p:nvSpPr>
          <p:cNvPr id="3" name="Slide Number Placeholder 2"/>
          <p:cNvSpPr>
            <a:spLocks noGrp="1"/>
          </p:cNvSpPr>
          <p:nvPr>
            <p:ph type="sldNum" sz="quarter" idx="12"/>
          </p:nvPr>
        </p:nvSpPr>
        <p:spPr/>
        <p:txBody>
          <a:bodyPr/>
          <a:lstStyle/>
          <a:p>
            <a:fld id="{957AC6FC-3C36-487B-B044-7E65347DD9F1}" type="slidenum">
              <a:rPr lang="en-US" smtClean="0"/>
              <a:pPr/>
              <a:t>27</a:t>
            </a:fld>
            <a:endParaRPr lang="en-US" dirty="0"/>
          </a:p>
        </p:txBody>
      </p:sp>
      <p:sp>
        <p:nvSpPr>
          <p:cNvPr id="5" name="Text Placeholder 4"/>
          <p:cNvSpPr>
            <a:spLocks noGrp="1"/>
          </p:cNvSpPr>
          <p:nvPr>
            <p:ph type="body" sz="half" idx="2"/>
          </p:nvPr>
        </p:nvSpPr>
        <p:spPr/>
        <p:txBody>
          <a:bodyPr/>
          <a:lstStyle/>
          <a:p>
            <a:r>
              <a:rPr lang="en-US" dirty="0" smtClean="0"/>
              <a:t>Things to Remember</a:t>
            </a:r>
            <a:endParaRPr lang="en-US" dirty="0"/>
          </a:p>
        </p:txBody>
      </p:sp>
      <p:pic>
        <p:nvPicPr>
          <p:cNvPr id="6" name="Picture 5"/>
          <p:cNvPicPr>
            <a:picLocks noChangeAspect="1"/>
          </p:cNvPicPr>
          <p:nvPr/>
        </p:nvPicPr>
        <p:blipFill>
          <a:blip r:embed="rId3" cstate="print"/>
          <a:stretch>
            <a:fillRect/>
          </a:stretch>
        </p:blipFill>
        <p:spPr>
          <a:xfrm>
            <a:off x="5038232" y="-3922"/>
            <a:ext cx="2283318" cy="2266950"/>
          </a:xfrm>
          <a:prstGeom prst="rect">
            <a:avLst/>
          </a:prstGeom>
        </p:spPr>
      </p:pic>
    </p:spTree>
    <p:extLst>
      <p:ext uri="{BB962C8B-B14F-4D97-AF65-F5344CB8AC3E}">
        <p14:creationId xmlns:p14="http://schemas.microsoft.com/office/powerpoint/2010/main" val="4045331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Connections</a:t>
            </a:r>
            <a:endParaRPr lang="en-US" dirty="0"/>
          </a:p>
        </p:txBody>
      </p:sp>
      <p:sp>
        <p:nvSpPr>
          <p:cNvPr id="3" name="Content Placeholder 2"/>
          <p:cNvSpPr>
            <a:spLocks noGrp="1"/>
          </p:cNvSpPr>
          <p:nvPr>
            <p:ph idx="1"/>
          </p:nvPr>
        </p:nvSpPr>
        <p:spPr>
          <a:xfrm>
            <a:off x="498473" y="1711353"/>
            <a:ext cx="8247612" cy="4876800"/>
          </a:xfrm>
        </p:spPr>
        <p:txBody>
          <a:bodyPr>
            <a:normAutofit fontScale="92500"/>
          </a:bodyPr>
          <a:lstStyle/>
          <a:p>
            <a:r>
              <a:rPr lang="en-US" dirty="0" smtClean="0"/>
              <a:t>Teacher and Principal Puzzle Pieces</a:t>
            </a:r>
            <a:endParaRPr lang="en-US" dirty="0"/>
          </a:p>
          <a:p>
            <a:pPr lvl="1"/>
            <a:r>
              <a:rPr lang="en-US" dirty="0" smtClean="0"/>
              <a:t>Outlines, in a graphic format, the key work of HR</a:t>
            </a:r>
            <a:endParaRPr lang="en-US" dirty="0"/>
          </a:p>
          <a:p>
            <a:r>
              <a:rPr lang="en-US" dirty="0" smtClean="0"/>
              <a:t>Stages &amp; Priorities for Transforming HR/HC</a:t>
            </a:r>
          </a:p>
          <a:p>
            <a:pPr lvl="1"/>
            <a:r>
              <a:rPr lang="en-US" dirty="0"/>
              <a:t>Stages and prioritizes the work of HR when confronted with limited staff and </a:t>
            </a:r>
            <a:r>
              <a:rPr lang="en-US" dirty="0" smtClean="0"/>
              <a:t>resources</a:t>
            </a:r>
            <a:endParaRPr lang="en-US" dirty="0"/>
          </a:p>
          <a:p>
            <a:r>
              <a:rPr lang="en-US" dirty="0" smtClean="0"/>
              <a:t>Power </a:t>
            </a:r>
            <a:r>
              <a:rPr lang="en-US" dirty="0"/>
              <a:t>Metrics</a:t>
            </a:r>
          </a:p>
          <a:p>
            <a:pPr lvl="1"/>
            <a:r>
              <a:rPr lang="en-US" dirty="0"/>
              <a:t>Provides the top metrics HR/HC must measure and use to support and improve the quality of teachers, principals, and HR/HC </a:t>
            </a:r>
            <a:r>
              <a:rPr lang="en-US" dirty="0" smtClean="0"/>
              <a:t> </a:t>
            </a:r>
          </a:p>
          <a:p>
            <a:r>
              <a:rPr lang="en-US" dirty="0"/>
              <a:t>Key Levers for Accelerated HR Improvement Tool</a:t>
            </a:r>
          </a:p>
          <a:p>
            <a:pPr lvl="1"/>
            <a:r>
              <a:rPr lang="en-US" dirty="0"/>
              <a:t>Provides a process to </a:t>
            </a:r>
            <a:r>
              <a:rPr lang="en-US" dirty="0" smtClean="0"/>
              <a:t>understand and identify the </a:t>
            </a:r>
            <a:r>
              <a:rPr lang="en-US" dirty="0"/>
              <a:t>key HR work required to make </a:t>
            </a:r>
            <a:r>
              <a:rPr lang="en-US" dirty="0" smtClean="0"/>
              <a:t>progress</a:t>
            </a:r>
            <a:endParaRPr lang="en-US" dirty="0"/>
          </a:p>
        </p:txBody>
      </p:sp>
      <p:sp>
        <p:nvSpPr>
          <p:cNvPr id="4" name="Slide Number Placeholder 3"/>
          <p:cNvSpPr>
            <a:spLocks noGrp="1"/>
          </p:cNvSpPr>
          <p:nvPr>
            <p:ph type="sldNum" sz="quarter" idx="12"/>
          </p:nvPr>
        </p:nvSpPr>
        <p:spPr/>
        <p:txBody>
          <a:bodyPr/>
          <a:lstStyle/>
          <a:p>
            <a:fld id="{162F1D00-BD13-4404-86B0-79703945A0A7}" type="slidenum">
              <a:rPr lang="en-US" smtClean="0"/>
              <a:pPr/>
              <a:t>28</a:t>
            </a:fld>
            <a:endParaRPr lang="en-US" dirty="0"/>
          </a:p>
        </p:txBody>
      </p:sp>
      <p:sp>
        <p:nvSpPr>
          <p:cNvPr id="5" name="Text Placeholder 4"/>
          <p:cNvSpPr>
            <a:spLocks noGrp="1"/>
          </p:cNvSpPr>
          <p:nvPr>
            <p:ph type="body" sz="half" idx="2"/>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3771138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A73306-02FD-9048-981E-E97F0F8F1DFB}"/>
              </a:ext>
            </a:extLst>
          </p:cNvPr>
          <p:cNvSpPr>
            <a:spLocks noGrp="1"/>
          </p:cNvSpPr>
          <p:nvPr>
            <p:ph type="title"/>
          </p:nvPr>
        </p:nvSpPr>
        <p:spPr>
          <a:xfrm>
            <a:off x="498519" y="-126626"/>
            <a:ext cx="7556313" cy="995082"/>
          </a:xfrm>
        </p:spPr>
        <p:txBody>
          <a:bodyPr/>
          <a:lstStyle/>
          <a:p>
            <a:r>
              <a:rPr lang="en-US" dirty="0" err="1"/>
              <a:t>HRinED.org</a:t>
            </a:r>
            <a:endParaRPr lang="en-US" dirty="0"/>
          </a:p>
        </p:txBody>
      </p:sp>
      <p:sp>
        <p:nvSpPr>
          <p:cNvPr id="4" name="Text Placeholder 3">
            <a:extLst>
              <a:ext uri="{FF2B5EF4-FFF2-40B4-BE49-F238E27FC236}">
                <a16:creationId xmlns="" xmlns:a16="http://schemas.microsoft.com/office/drawing/2014/main" id="{2F0E602C-ABE5-FA44-B0ED-C39BA68CB431}"/>
              </a:ext>
            </a:extLst>
          </p:cNvPr>
          <p:cNvSpPr>
            <a:spLocks noGrp="1"/>
          </p:cNvSpPr>
          <p:nvPr>
            <p:ph type="body" sz="half" idx="2"/>
          </p:nvPr>
        </p:nvSpPr>
        <p:spPr>
          <a:xfrm>
            <a:off x="498518" y="827742"/>
            <a:ext cx="7558960" cy="774700"/>
          </a:xfrm>
        </p:spPr>
        <p:txBody>
          <a:bodyPr/>
          <a:lstStyle/>
          <a:p>
            <a:r>
              <a:rPr lang="en-US" dirty="0"/>
              <a:t>It’s FREE!!!</a:t>
            </a:r>
          </a:p>
        </p:txBody>
      </p:sp>
      <p:sp>
        <p:nvSpPr>
          <p:cNvPr id="6" name="Slide Number Placeholder 5">
            <a:extLst>
              <a:ext uri="{FF2B5EF4-FFF2-40B4-BE49-F238E27FC236}">
                <a16:creationId xmlns="" xmlns:a16="http://schemas.microsoft.com/office/drawing/2014/main" id="{9F7A1D9E-A87F-2140-87AB-51AEF9B1EB9B}"/>
              </a:ext>
            </a:extLst>
          </p:cNvPr>
          <p:cNvSpPr>
            <a:spLocks noGrp="1"/>
          </p:cNvSpPr>
          <p:nvPr>
            <p:ph type="sldNum" sz="quarter" idx="12"/>
          </p:nvPr>
        </p:nvSpPr>
        <p:spPr/>
        <p:txBody>
          <a:bodyPr/>
          <a:lstStyle/>
          <a:p>
            <a:fld id="{70FCFB06-72BE-4810-A274-32EBC42401E2}" type="slidenum">
              <a:rPr lang="en-US" smtClean="0">
                <a:solidFill>
                  <a:prstClr val="white"/>
                </a:solidFill>
              </a:rPr>
              <a:pPr/>
              <a:t>29</a:t>
            </a:fld>
            <a:endParaRPr lang="en-US" dirty="0">
              <a:solidFill>
                <a:prstClr val="white"/>
              </a:solidFill>
            </a:endParaRPr>
          </a:p>
        </p:txBody>
      </p:sp>
      <p:pic>
        <p:nvPicPr>
          <p:cNvPr id="7" name="Picture 6">
            <a:extLst>
              <a:ext uri="{FF2B5EF4-FFF2-40B4-BE49-F238E27FC236}">
                <a16:creationId xmlns="" xmlns:a16="http://schemas.microsoft.com/office/drawing/2014/main" id="{D275C2AE-8290-0F40-A88B-3B4CBE5BE379}"/>
              </a:ext>
            </a:extLst>
          </p:cNvPr>
          <p:cNvPicPr>
            <a:picLocks noChangeAspect="1"/>
          </p:cNvPicPr>
          <p:nvPr/>
        </p:nvPicPr>
        <p:blipFill>
          <a:blip r:embed="rId3"/>
          <a:stretch>
            <a:fillRect/>
          </a:stretch>
        </p:blipFill>
        <p:spPr>
          <a:xfrm>
            <a:off x="284162" y="1602442"/>
            <a:ext cx="8859838" cy="5173525"/>
          </a:xfrm>
          <a:prstGeom prst="rect">
            <a:avLst/>
          </a:prstGeom>
        </p:spPr>
      </p:pic>
    </p:spTree>
    <p:extLst>
      <p:ext uri="{BB962C8B-B14F-4D97-AF65-F5344CB8AC3E}">
        <p14:creationId xmlns:p14="http://schemas.microsoft.com/office/powerpoint/2010/main" val="582084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p:nvPr/>
        </p:nvSpPr>
        <p:spPr>
          <a:xfrm>
            <a:off x="7368428" y="5746292"/>
            <a:ext cx="1775572" cy="1111708"/>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dirty="0"/>
          </a:p>
        </p:txBody>
      </p:sp>
      <p:sp>
        <p:nvSpPr>
          <p:cNvPr id="2" name="Title 1"/>
          <p:cNvSpPr>
            <a:spLocks noGrp="1"/>
          </p:cNvSpPr>
          <p:nvPr>
            <p:ph type="title"/>
          </p:nvPr>
        </p:nvSpPr>
        <p:spPr>
          <a:xfrm>
            <a:off x="498474" y="-993"/>
            <a:ext cx="7556313" cy="995082"/>
          </a:xfrm>
        </p:spPr>
        <p:txBody>
          <a:bodyPr/>
          <a:lstStyle/>
          <a:p>
            <a:r>
              <a:rPr lang="en-US" dirty="0"/>
              <a:t>Why Do We Do This Work?</a:t>
            </a:r>
          </a:p>
        </p:txBody>
      </p:sp>
      <p:sp>
        <p:nvSpPr>
          <p:cNvPr id="5" name="Text Placeholder 4"/>
          <p:cNvSpPr>
            <a:spLocks noGrp="1"/>
          </p:cNvSpPr>
          <p:nvPr>
            <p:ph type="body" sz="half" idx="2"/>
          </p:nvPr>
        </p:nvSpPr>
        <p:spPr>
          <a:xfrm>
            <a:off x="498518" y="892487"/>
            <a:ext cx="7558960" cy="774700"/>
          </a:xfrm>
        </p:spPr>
        <p:txBody>
          <a:bodyPr/>
          <a:lstStyle/>
          <a:p>
            <a:r>
              <a:rPr lang="en-US" dirty="0"/>
              <a:t>Human Capital is </a:t>
            </a:r>
            <a:r>
              <a:rPr lang="en-US" b="1" u="sng" dirty="0"/>
              <a:t>the</a:t>
            </a:r>
            <a:r>
              <a:rPr lang="en-US" dirty="0"/>
              <a:t> Key Lever in Schools</a:t>
            </a:r>
          </a:p>
        </p:txBody>
      </p:sp>
      <p:sp>
        <p:nvSpPr>
          <p:cNvPr id="4" name="Slide Number Placeholder 3"/>
          <p:cNvSpPr>
            <a:spLocks noGrp="1"/>
          </p:cNvSpPr>
          <p:nvPr>
            <p:ph type="sldNum" sz="quarter" idx="12"/>
          </p:nvPr>
        </p:nvSpPr>
        <p:spPr/>
        <p:txBody>
          <a:bodyPr/>
          <a:lstStyle/>
          <a:p>
            <a:fld id="{162F1D00-BD13-4404-86B0-79703945A0A7}" type="slidenum">
              <a:rPr lang="en-US" smtClean="0"/>
              <a:pPr/>
              <a:t>3</a:t>
            </a:fld>
            <a:endParaRPr lang="en-US" dirty="0"/>
          </a:p>
        </p:txBody>
      </p:sp>
      <p:sp>
        <p:nvSpPr>
          <p:cNvPr id="14" name="TextBox 13"/>
          <p:cNvSpPr txBox="1"/>
          <p:nvPr/>
        </p:nvSpPr>
        <p:spPr>
          <a:xfrm>
            <a:off x="749631" y="1425921"/>
            <a:ext cx="7305156" cy="923287"/>
          </a:xfrm>
          <a:prstGeom prst="roundRect">
            <a:avLst>
              <a:gd name="adj" fmla="val 1054"/>
            </a:avLst>
          </a:prstGeom>
          <a:solidFill>
            <a:schemeClr val="accent4"/>
          </a:solidFill>
          <a:ln w="9525">
            <a:solidFill>
              <a:srgbClr val="000000"/>
            </a:solidFill>
          </a:ln>
          <a:effectLst>
            <a:outerShdw blurRad="50800" dist="38100" dir="2700000" algn="tl" rotWithShape="0">
              <a:srgbClr val="000000">
                <a:alpha val="43000"/>
              </a:srgbClr>
            </a:outerShdw>
          </a:effectLst>
        </p:spPr>
        <p:style>
          <a:lnRef idx="2">
            <a:schemeClr val="accent2"/>
          </a:lnRef>
          <a:fillRef idx="1">
            <a:schemeClr val="lt1"/>
          </a:fillRef>
          <a:effectRef idx="0">
            <a:schemeClr val="accent2"/>
          </a:effectRef>
          <a:fontRef idx="minor">
            <a:schemeClr val="dk1"/>
          </a:fontRef>
        </p:style>
        <p:txBody>
          <a:bodyPr wrap="square" lIns="91397" tIns="45699" rIns="91397" bIns="45699">
            <a:spAutoFit/>
          </a:bodyPr>
          <a:lstStyle/>
          <a:p>
            <a:pPr algn="ctr">
              <a:defRPr/>
            </a:pPr>
            <a:r>
              <a:rPr lang="en-US" b="1" dirty="0">
                <a:solidFill>
                  <a:srgbClr val="292934"/>
                </a:solidFill>
                <a:ea typeface="ＭＳ Ｐゴシック" charset="0"/>
              </a:rPr>
              <a:t>1/3 of </a:t>
            </a:r>
            <a:r>
              <a:rPr lang="en-US" b="1" i="0" dirty="0">
                <a:solidFill>
                  <a:srgbClr val="292934"/>
                </a:solidFill>
                <a:ea typeface="ＭＳ Ｐゴシック" charset="0"/>
              </a:rPr>
              <a:t>all HS graduates meet minimum college readiness criteria</a:t>
            </a:r>
          </a:p>
          <a:p>
            <a:pPr marL="285718" indent="-285718" algn="ctr">
              <a:buFont typeface="Arial"/>
              <a:buChar char="•"/>
              <a:defRPr/>
            </a:pPr>
            <a:r>
              <a:rPr lang="en-US" b="1" i="0" dirty="0">
                <a:solidFill>
                  <a:srgbClr val="292934"/>
                </a:solidFill>
                <a:ea typeface="ＭＳ Ｐゴシック" charset="0"/>
              </a:rPr>
              <a:t> Less than ¼ </a:t>
            </a:r>
            <a:r>
              <a:rPr lang="en-US" b="1" dirty="0">
                <a:solidFill>
                  <a:srgbClr val="292934"/>
                </a:solidFill>
                <a:ea typeface="ＭＳ Ｐゴシック" charset="0"/>
              </a:rPr>
              <a:t>of</a:t>
            </a:r>
            <a:r>
              <a:rPr lang="en-US" b="1" i="0" dirty="0">
                <a:solidFill>
                  <a:srgbClr val="292934"/>
                </a:solidFill>
                <a:ea typeface="ＭＳ Ｐゴシック" charset="0"/>
              </a:rPr>
              <a:t> African American graduates </a:t>
            </a:r>
            <a:r>
              <a:rPr lang="en-US" b="1" dirty="0">
                <a:solidFill>
                  <a:srgbClr val="292934"/>
                </a:solidFill>
                <a:ea typeface="ＭＳ Ｐゴシック" charset="0"/>
              </a:rPr>
              <a:t>college ready</a:t>
            </a:r>
          </a:p>
          <a:p>
            <a:pPr marL="285718" indent="-285718" algn="ctr">
              <a:buFont typeface="Arial"/>
              <a:buChar char="•"/>
              <a:defRPr/>
            </a:pPr>
            <a:r>
              <a:rPr lang="en-US" b="1" dirty="0">
                <a:solidFill>
                  <a:srgbClr val="292934"/>
                </a:solidFill>
                <a:ea typeface="ＭＳ Ｐゴシック" charset="0"/>
              </a:rPr>
              <a:t>O</a:t>
            </a:r>
            <a:r>
              <a:rPr lang="en-US" b="1" i="0" dirty="0">
                <a:solidFill>
                  <a:srgbClr val="292934"/>
                </a:solidFill>
                <a:ea typeface="ＭＳ Ｐゴシック" charset="0"/>
              </a:rPr>
              <a:t>nly 20% of Latino graduates college </a:t>
            </a:r>
            <a:r>
              <a:rPr lang="en-US" b="1" dirty="0">
                <a:solidFill>
                  <a:srgbClr val="292934"/>
                </a:solidFill>
                <a:ea typeface="ＭＳ Ｐゴシック" charset="0"/>
              </a:rPr>
              <a:t>ready</a:t>
            </a:r>
            <a:endParaRPr lang="en-US" b="1" baseline="30000" dirty="0">
              <a:solidFill>
                <a:srgbClr val="292934"/>
              </a:solidFill>
              <a:ea typeface="ＭＳ Ｐゴシック" charset="0"/>
            </a:endParaRPr>
          </a:p>
        </p:txBody>
      </p:sp>
      <p:graphicFrame>
        <p:nvGraphicFramePr>
          <p:cNvPr id="15" name="Chart 14"/>
          <p:cNvGraphicFramePr/>
          <p:nvPr>
            <p:extLst/>
          </p:nvPr>
        </p:nvGraphicFramePr>
        <p:xfrm>
          <a:off x="337410" y="2565136"/>
          <a:ext cx="4793155" cy="403448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5409402" y="4953562"/>
            <a:ext cx="2931619" cy="1631206"/>
          </a:xfrm>
          <a:prstGeom prst="rect">
            <a:avLst/>
          </a:prstGeom>
          <a:noFill/>
          <a:ln>
            <a:solidFill>
              <a:schemeClr val="accent4"/>
            </a:solidFill>
          </a:ln>
        </p:spPr>
        <p:txBody>
          <a:bodyPr wrap="square" lIns="91430" tIns="45715" rIns="91430" bIns="45715" rtlCol="0">
            <a:spAutoFit/>
          </a:bodyPr>
          <a:lstStyle/>
          <a:p>
            <a:pPr algn="ctr"/>
            <a:r>
              <a:rPr lang="en-US" sz="2400" b="1" u="sng" dirty="0"/>
              <a:t>Money Matters</a:t>
            </a:r>
          </a:p>
          <a:p>
            <a:pPr algn="ctr"/>
            <a:r>
              <a:rPr lang="en-US" sz="2400" dirty="0"/>
              <a:t>~85% of school systems’ budgets = </a:t>
            </a:r>
            <a:r>
              <a:rPr lang="en-US" sz="2800" b="1" dirty="0">
                <a:solidFill>
                  <a:schemeClr val="accent1"/>
                </a:solidFill>
              </a:rPr>
              <a:t>PEOPLE</a:t>
            </a:r>
          </a:p>
        </p:txBody>
      </p:sp>
      <p:sp>
        <p:nvSpPr>
          <p:cNvPr id="17" name="TextBox 16"/>
          <p:cNvSpPr txBox="1"/>
          <p:nvPr/>
        </p:nvSpPr>
        <p:spPr>
          <a:xfrm>
            <a:off x="5412410" y="2590094"/>
            <a:ext cx="2928611" cy="2062103"/>
          </a:xfrm>
          <a:prstGeom prst="rect">
            <a:avLst/>
          </a:prstGeom>
          <a:noFill/>
          <a:ln>
            <a:solidFill>
              <a:schemeClr val="accent4"/>
            </a:solidFill>
          </a:ln>
        </p:spPr>
        <p:txBody>
          <a:bodyPr wrap="square" lIns="91430" tIns="45715" rIns="91430" bIns="45715" rtlCol="0">
            <a:spAutoFit/>
          </a:bodyPr>
          <a:lstStyle/>
          <a:p>
            <a:pPr algn="ctr"/>
            <a:r>
              <a:rPr lang="en-US" sz="2400" b="1" u="sng" dirty="0"/>
              <a:t>Effectiveness Matters</a:t>
            </a:r>
          </a:p>
          <a:p>
            <a:pPr algn="ctr"/>
            <a:r>
              <a:rPr lang="en-US" sz="2000" dirty="0"/>
              <a:t>Difference between 3 consecutive </a:t>
            </a:r>
            <a:r>
              <a:rPr lang="en-US" sz="2000" dirty="0" err="1"/>
              <a:t>yrs</a:t>
            </a:r>
            <a:r>
              <a:rPr lang="en-US" sz="2000" dirty="0"/>
              <a:t> of effective teachers vs. ineffective </a:t>
            </a:r>
            <a:r>
              <a:rPr lang="en-US" sz="2400" dirty="0"/>
              <a:t>=</a:t>
            </a:r>
          </a:p>
          <a:p>
            <a:pPr algn="ctr"/>
            <a:r>
              <a:rPr lang="en-US" sz="2000" dirty="0"/>
              <a:t> 52 percentage points</a:t>
            </a:r>
          </a:p>
        </p:txBody>
      </p:sp>
    </p:spTree>
    <p:extLst>
      <p:ext uri="{BB962C8B-B14F-4D97-AF65-F5344CB8AC3E}">
        <p14:creationId xmlns:p14="http://schemas.microsoft.com/office/powerpoint/2010/main" val="30000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5" grpId="0">
        <p:bldAsOne/>
      </p:bldGraphic>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 Challenges and their Root Causes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Table Activity </a:t>
            </a:r>
            <a:r>
              <a:rPr lang="mr-IN" dirty="0" smtClean="0"/>
              <a:t>–</a:t>
            </a:r>
            <a:r>
              <a:rPr lang="en-US" dirty="0" smtClean="0"/>
              <a:t> As </a:t>
            </a:r>
            <a:r>
              <a:rPr lang="en-US" dirty="0"/>
              <a:t>a team, discuss </a:t>
            </a:r>
            <a:r>
              <a:rPr lang="en-US" dirty="0" smtClean="0"/>
              <a:t>your </a:t>
            </a:r>
            <a:r>
              <a:rPr lang="en-US" dirty="0"/>
              <a:t>biggest challenge in </a:t>
            </a:r>
            <a:r>
              <a:rPr lang="en-US" dirty="0" smtClean="0"/>
              <a:t>recruitment and retention </a:t>
            </a:r>
            <a:r>
              <a:rPr lang="en-US" dirty="0"/>
              <a:t>(if there is a barrier, name it and use data or numbers if you can</a:t>
            </a:r>
            <a:r>
              <a:rPr lang="en-US" dirty="0" smtClean="0"/>
              <a:t>) and write it on a post-it. Decide </a:t>
            </a:r>
            <a:r>
              <a:rPr lang="en-US" dirty="0"/>
              <a:t>who will go to </a:t>
            </a:r>
            <a:r>
              <a:rPr lang="en-US" dirty="0" smtClean="0"/>
              <a:t>recruitment and who will go to retention for </a:t>
            </a:r>
            <a:r>
              <a:rPr lang="en-US" dirty="0"/>
              <a:t>a cross-district discussion. </a:t>
            </a:r>
            <a:r>
              <a:rPr lang="en-US" dirty="0" smtClean="0"/>
              <a:t>When instructed, place your post-its on the charts that correspond with your district. </a:t>
            </a:r>
            <a:endParaRPr lang="en-US" dirty="0"/>
          </a:p>
          <a:p>
            <a:r>
              <a:rPr lang="en-US" dirty="0" smtClean="0"/>
              <a:t>Group Activity </a:t>
            </a:r>
            <a:r>
              <a:rPr lang="mr-IN" dirty="0" smtClean="0"/>
              <a:t>–</a:t>
            </a:r>
            <a:r>
              <a:rPr lang="en-US" dirty="0" smtClean="0"/>
              <a:t> Read </a:t>
            </a:r>
            <a:r>
              <a:rPr lang="en-US" dirty="0"/>
              <a:t>the “challenge” post-its and have a cross-district group discussion of the most significant challenge/barrier in Central Carolina </a:t>
            </a:r>
            <a:r>
              <a:rPr lang="en-US" i="1" dirty="0"/>
              <a:t>and its root cause</a:t>
            </a:r>
            <a:r>
              <a:rPr lang="en-US" dirty="0"/>
              <a:t>. </a:t>
            </a:r>
            <a:r>
              <a:rPr lang="en-US" dirty="0" smtClean="0"/>
              <a:t>(Keep asking “WHY?”) Write </a:t>
            </a:r>
            <a:r>
              <a:rPr lang="en-US" dirty="0"/>
              <a:t>the challenge and its root cause on a separate piece of chart paper. Select someone from your group to share </a:t>
            </a:r>
            <a:r>
              <a:rPr lang="en-US" dirty="0" smtClean="0"/>
              <a:t>out. </a:t>
            </a:r>
            <a:endParaRPr lang="en-US" dirty="0"/>
          </a:p>
          <a:p>
            <a:endParaRPr lang="en-US" dirty="0"/>
          </a:p>
        </p:txBody>
      </p:sp>
      <p:sp>
        <p:nvSpPr>
          <p:cNvPr id="4" name="Text Placeholder 3"/>
          <p:cNvSpPr>
            <a:spLocks noGrp="1"/>
          </p:cNvSpPr>
          <p:nvPr>
            <p:ph type="body" sz="half" idx="2"/>
          </p:nvPr>
        </p:nvSpPr>
        <p:spPr/>
        <p:txBody>
          <a:bodyPr/>
          <a:lstStyle/>
          <a:p>
            <a:r>
              <a:rPr lang="en-US" dirty="0" smtClean="0"/>
              <a:t>Identifying Barriers to Recruiting and Retaining Great Teachers and School Leaders</a:t>
            </a:r>
            <a:endParaRPr lang="en-US" dirty="0"/>
          </a:p>
        </p:txBody>
      </p:sp>
      <p:sp>
        <p:nvSpPr>
          <p:cNvPr id="5" name="Footer Placeholder 4"/>
          <p:cNvSpPr>
            <a:spLocks noGrp="1"/>
          </p:cNvSpPr>
          <p:nvPr>
            <p:ph type="ftr" sz="quarter" idx="3"/>
          </p:nvPr>
        </p:nvSpPr>
        <p:spPr/>
        <p:txBody>
          <a:bodyPr/>
          <a:lstStyle/>
          <a:p>
            <a:r>
              <a:rPr lang="en-US" smtClean="0">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FCFB06-72BE-4810-A274-32EBC42401E2}" type="slidenum">
              <a:rPr lang="en-US" smtClean="0">
                <a:solidFill>
                  <a:prstClr val="white"/>
                </a:solidFill>
              </a:rPr>
              <a:pPr/>
              <a:t>30</a:t>
            </a:fld>
            <a:endParaRPr lang="en-US" dirty="0">
              <a:solidFill>
                <a:prstClr val="white"/>
              </a:solidFill>
            </a:endParaRPr>
          </a:p>
        </p:txBody>
      </p:sp>
    </p:spTree>
    <p:extLst>
      <p:ext uri="{BB962C8B-B14F-4D97-AF65-F5344CB8AC3E}">
        <p14:creationId xmlns:p14="http://schemas.microsoft.com/office/powerpoint/2010/main" val="348461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 Challenges and their Root Causes</a:t>
            </a:r>
          </a:p>
        </p:txBody>
      </p:sp>
      <p:sp>
        <p:nvSpPr>
          <p:cNvPr id="3" name="Content Placeholder 2"/>
          <p:cNvSpPr>
            <a:spLocks noGrp="1"/>
          </p:cNvSpPr>
          <p:nvPr>
            <p:ph idx="1"/>
          </p:nvPr>
        </p:nvSpPr>
        <p:spPr/>
        <p:txBody>
          <a:bodyPr>
            <a:normAutofit/>
          </a:bodyPr>
          <a:lstStyle/>
          <a:p>
            <a:r>
              <a:rPr lang="en-US" dirty="0"/>
              <a:t>The four spokespeople summarize the discussion held in their group and share the challenge and root cause written by </a:t>
            </a:r>
            <a:r>
              <a:rPr lang="en-US" dirty="0" smtClean="0"/>
              <a:t>their </a:t>
            </a:r>
            <a:r>
              <a:rPr lang="en-US" dirty="0"/>
              <a:t>group. </a:t>
            </a:r>
          </a:p>
          <a:p>
            <a:pPr marL="0" indent="0" algn="ctr">
              <a:buNone/>
            </a:pPr>
            <a:r>
              <a:rPr lang="en-US" b="1" dirty="0" smtClean="0"/>
              <a:t>KEY POINT:</a:t>
            </a:r>
            <a:endParaRPr lang="en-US" b="1" dirty="0"/>
          </a:p>
          <a:p>
            <a:r>
              <a:rPr lang="en-US" dirty="0" smtClean="0"/>
              <a:t>Effective human capital strategies in each district must be based on an accurate understanding of root causes and the local context.</a:t>
            </a:r>
            <a:endParaRPr lang="en-US" dirty="0"/>
          </a:p>
        </p:txBody>
      </p:sp>
      <p:sp>
        <p:nvSpPr>
          <p:cNvPr id="4" name="Text Placeholder 3"/>
          <p:cNvSpPr>
            <a:spLocks noGrp="1"/>
          </p:cNvSpPr>
          <p:nvPr>
            <p:ph type="body" sz="half" idx="2"/>
          </p:nvPr>
        </p:nvSpPr>
        <p:spPr/>
        <p:txBody>
          <a:bodyPr/>
          <a:lstStyle/>
          <a:p>
            <a:r>
              <a:rPr lang="en-US" dirty="0" smtClean="0"/>
              <a:t>Share Out</a:t>
            </a:r>
            <a:endParaRPr lang="en-US" dirty="0"/>
          </a:p>
        </p:txBody>
      </p:sp>
      <p:sp>
        <p:nvSpPr>
          <p:cNvPr id="5" name="Footer Placeholder 4"/>
          <p:cNvSpPr>
            <a:spLocks noGrp="1"/>
          </p:cNvSpPr>
          <p:nvPr>
            <p:ph type="ftr" sz="quarter" idx="3"/>
          </p:nvPr>
        </p:nvSpPr>
        <p:spPr/>
        <p:txBody>
          <a:bodyPr/>
          <a:lstStyle/>
          <a:p>
            <a:r>
              <a:rPr lang="en-US" smtClean="0">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FCFB06-72BE-4810-A274-32EBC42401E2}" type="slidenum">
              <a:rPr lang="en-US" smtClean="0">
                <a:solidFill>
                  <a:prstClr val="white"/>
                </a:solidFill>
              </a:rPr>
              <a:pPr/>
              <a:t>31</a:t>
            </a:fld>
            <a:endParaRPr lang="en-US" dirty="0">
              <a:solidFill>
                <a:prstClr val="white"/>
              </a:solidFill>
            </a:endParaRPr>
          </a:p>
        </p:txBody>
      </p:sp>
    </p:spTree>
    <p:extLst>
      <p:ext uri="{BB962C8B-B14F-4D97-AF65-F5344CB8AC3E}">
        <p14:creationId xmlns:p14="http://schemas.microsoft.com/office/powerpoint/2010/main" val="1164834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stock-Elementary-Pupils-Enjoying-Hea-460232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388939"/>
            <a:ext cx="7925599" cy="5283732"/>
          </a:xfrm>
          <a:prstGeom prst="rect">
            <a:avLst/>
          </a:prstGeom>
          <a:ln>
            <a:noFill/>
          </a:ln>
          <a:effectLst/>
        </p:spPr>
      </p:pic>
      <p:sp>
        <p:nvSpPr>
          <p:cNvPr id="9" name="Rectangle 8"/>
          <p:cNvSpPr/>
          <p:nvPr/>
        </p:nvSpPr>
        <p:spPr>
          <a:xfrm rot="20755991">
            <a:off x="48931" y="750445"/>
            <a:ext cx="5108754" cy="10329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dirty="0"/>
          </a:p>
        </p:txBody>
      </p:sp>
      <p:pic>
        <p:nvPicPr>
          <p:cNvPr id="7" name="Picture 6" descr="bigstock-Time-For-Lunch-Vintage-Orange--82123646.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337784">
            <a:off x="-422836" y="-1317845"/>
            <a:ext cx="6328323" cy="5161098"/>
          </a:xfrm>
          <a:prstGeom prst="rect">
            <a:avLst/>
          </a:prstGeom>
        </p:spPr>
      </p:pic>
      <p:sp>
        <p:nvSpPr>
          <p:cNvPr id="2" name="Slide Number Placeholder 1"/>
          <p:cNvSpPr>
            <a:spLocks noGrp="1"/>
          </p:cNvSpPr>
          <p:nvPr>
            <p:ph type="sldNum" sz="quarter" idx="11"/>
          </p:nvPr>
        </p:nvSpPr>
        <p:spPr>
          <a:xfrm>
            <a:off x="8489160" y="84448"/>
            <a:ext cx="554038" cy="365125"/>
          </a:xfrm>
        </p:spPr>
        <p:txBody>
          <a:bodyPr/>
          <a:lstStyle/>
          <a:p>
            <a:fld id="{162F1D00-BD13-4404-86B0-79703945A0A7}" type="slidenum">
              <a:rPr lang="en-US" smtClean="0"/>
              <a:t>32</a:t>
            </a:fld>
            <a:endParaRPr lang="en-US" dirty="0"/>
          </a:p>
        </p:txBody>
      </p:sp>
    </p:spTree>
    <p:extLst>
      <p:ext uri="{BB962C8B-B14F-4D97-AF65-F5344CB8AC3E}">
        <p14:creationId xmlns:p14="http://schemas.microsoft.com/office/powerpoint/2010/main" val="3875466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2576B-F3D0-4741-AEE4-F64530FBB705}"/>
              </a:ext>
            </a:extLst>
          </p:cNvPr>
          <p:cNvSpPr>
            <a:spLocks noGrp="1"/>
          </p:cNvSpPr>
          <p:nvPr>
            <p:ph type="title"/>
          </p:nvPr>
        </p:nvSpPr>
        <p:spPr/>
        <p:txBody>
          <a:bodyPr/>
          <a:lstStyle/>
          <a:p>
            <a:r>
              <a:rPr lang="en-US" dirty="0" smtClean="0"/>
              <a:t>Recruitment and Retention Best Practices</a:t>
            </a:r>
            <a:endParaRPr lang="en-US" dirty="0"/>
          </a:p>
        </p:txBody>
      </p:sp>
      <p:sp>
        <p:nvSpPr>
          <p:cNvPr id="3" name="Text Placeholder 2">
            <a:extLst>
              <a:ext uri="{FF2B5EF4-FFF2-40B4-BE49-F238E27FC236}">
                <a16:creationId xmlns="" xmlns:a16="http://schemas.microsoft.com/office/drawing/2014/main" id="{894F1D45-0219-4345-8002-8E15D1445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DA1DF10C-CAF6-2944-99B9-AA864BE08395}"/>
              </a:ext>
            </a:extLst>
          </p:cNvPr>
          <p:cNvSpPr>
            <a:spLocks noGrp="1"/>
          </p:cNvSpPr>
          <p:nvPr>
            <p:ph type="sldNum" sz="quarter" idx="12"/>
          </p:nvPr>
        </p:nvSpPr>
        <p:spPr/>
        <p:txBody>
          <a:bodyPr/>
          <a:lstStyle/>
          <a:p>
            <a:fld id="{162F1D00-BD13-4404-86B0-79703945A0A7}" type="slidenum">
              <a:rPr lang="en-US" smtClean="0">
                <a:solidFill>
                  <a:prstClr val="white"/>
                </a:solidFill>
              </a:rPr>
              <a:pPr/>
              <a:t>33</a:t>
            </a:fld>
            <a:endParaRPr lang="en-US" dirty="0">
              <a:solidFill>
                <a:prstClr val="white"/>
              </a:solidFill>
            </a:endParaRPr>
          </a:p>
        </p:txBody>
      </p:sp>
    </p:spTree>
    <p:extLst>
      <p:ext uri="{BB962C8B-B14F-4D97-AF65-F5344CB8AC3E}">
        <p14:creationId xmlns:p14="http://schemas.microsoft.com/office/powerpoint/2010/main" val="2661751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sp>
        <p:nvSpPr>
          <p:cNvPr id="4" name="Slide Number Placeholder 3"/>
          <p:cNvSpPr>
            <a:spLocks noGrp="1"/>
          </p:cNvSpPr>
          <p:nvPr>
            <p:ph type="sldNum" sz="quarter" idx="12"/>
          </p:nvPr>
        </p:nvSpPr>
        <p:spPr>
          <a:xfrm>
            <a:off x="8039100" y="5657194"/>
            <a:ext cx="554038" cy="365125"/>
          </a:xfrm>
        </p:spPr>
        <p:txBody>
          <a:bodyPr/>
          <a:lstStyle/>
          <a:p>
            <a:fld id="{162F1D00-BD13-4404-86B0-79703945A0A7}" type="slidenum">
              <a:rPr lang="en-US" smtClean="0"/>
              <a:t>34</a:t>
            </a:fld>
            <a:endParaRPr lang="en-US" dirty="0"/>
          </a:p>
        </p:txBody>
      </p:sp>
      <p:pic>
        <p:nvPicPr>
          <p:cNvPr id="8" name="Picture 7"/>
          <p:cNvPicPr>
            <a:picLocks noChangeAspect="1"/>
          </p:cNvPicPr>
          <p:nvPr/>
        </p:nvPicPr>
        <p:blipFill>
          <a:blip r:embed="rId3"/>
          <a:stretch>
            <a:fillRect/>
          </a:stretch>
        </p:blipFill>
        <p:spPr>
          <a:xfrm>
            <a:off x="3563985" y="1129553"/>
            <a:ext cx="2006505" cy="2754492"/>
          </a:xfrm>
          <a:prstGeom prst="rect">
            <a:avLst/>
          </a:prstGeom>
        </p:spPr>
      </p:pic>
      <p:sp>
        <p:nvSpPr>
          <p:cNvPr id="9" name="TextBox 8"/>
          <p:cNvSpPr txBox="1"/>
          <p:nvPr/>
        </p:nvSpPr>
        <p:spPr>
          <a:xfrm>
            <a:off x="1095376" y="4040011"/>
            <a:ext cx="6943725" cy="1569650"/>
          </a:xfrm>
          <a:prstGeom prst="rect">
            <a:avLst/>
          </a:prstGeom>
          <a:noFill/>
        </p:spPr>
        <p:txBody>
          <a:bodyPr wrap="square" lIns="91430" tIns="45715" rIns="91430" bIns="45715" rtlCol="0">
            <a:spAutoFit/>
          </a:bodyPr>
          <a:lstStyle/>
          <a:p>
            <a:pPr algn="ctr"/>
            <a:r>
              <a:rPr lang="en-US" sz="3200" b="1" i="1" dirty="0">
                <a:solidFill>
                  <a:srgbClr val="2900A9"/>
                </a:solidFill>
              </a:rPr>
              <a:t>What brought you here?</a:t>
            </a:r>
          </a:p>
          <a:p>
            <a:pPr algn="ctr"/>
            <a:endParaRPr lang="en-US" sz="3200" b="1" i="1" dirty="0">
              <a:solidFill>
                <a:srgbClr val="2900A9"/>
              </a:solidFill>
            </a:endParaRPr>
          </a:p>
          <a:p>
            <a:pPr algn="ctr"/>
            <a:r>
              <a:rPr lang="en-US" sz="3200" b="1" i="1" dirty="0">
                <a:solidFill>
                  <a:srgbClr val="60A60E"/>
                </a:solidFill>
              </a:rPr>
              <a:t>What keeps you here?</a:t>
            </a:r>
            <a:endParaRPr lang="en-US" sz="3200" i="1" dirty="0">
              <a:solidFill>
                <a:srgbClr val="60A60E"/>
              </a:solidFill>
            </a:endParaRPr>
          </a:p>
        </p:txBody>
      </p:sp>
    </p:spTree>
    <p:extLst>
      <p:ext uri="{BB962C8B-B14F-4D97-AF65-F5344CB8AC3E}">
        <p14:creationId xmlns:p14="http://schemas.microsoft.com/office/powerpoint/2010/main" val="366204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8474" y="-72745"/>
            <a:ext cx="7556313" cy="995082"/>
          </a:xfrm>
        </p:spPr>
        <p:txBody>
          <a:bodyPr/>
          <a:lstStyle/>
          <a:p>
            <a:r>
              <a:rPr lang="en-US"/>
              <a:t>Recruitment </a:t>
            </a:r>
            <a:r>
              <a:rPr lang="en-US" u="sng"/>
              <a:t>AND</a:t>
            </a:r>
            <a:r>
              <a:rPr lang="en-US"/>
              <a:t> Retention</a:t>
            </a:r>
          </a:p>
        </p:txBody>
      </p:sp>
      <p:sp>
        <p:nvSpPr>
          <p:cNvPr id="2" name="Content Placeholder 1"/>
          <p:cNvSpPr>
            <a:spLocks noGrp="1"/>
          </p:cNvSpPr>
          <p:nvPr>
            <p:ph idx="1"/>
          </p:nvPr>
        </p:nvSpPr>
        <p:spPr>
          <a:xfrm>
            <a:off x="498476" y="1697038"/>
            <a:ext cx="4937125" cy="4144963"/>
          </a:xfrm>
        </p:spPr>
        <p:txBody>
          <a:bodyPr>
            <a:normAutofit fontScale="92500"/>
          </a:bodyPr>
          <a:lstStyle/>
          <a:p>
            <a:r>
              <a:rPr lang="en-US" dirty="0"/>
              <a:t>To address shortages and fill open vacancies, districts often focus primarily on recruitment</a:t>
            </a:r>
          </a:p>
          <a:p>
            <a:r>
              <a:rPr lang="en-US" dirty="0"/>
              <a:t>Without a focus of retention too, you are simply filling a “leaky bucket”</a:t>
            </a:r>
          </a:p>
          <a:p>
            <a:r>
              <a:rPr lang="en-US" dirty="0"/>
              <a:t>Districts must focus on building both great recruitment </a:t>
            </a:r>
            <a:r>
              <a:rPr lang="en-US" u="sng" dirty="0"/>
              <a:t>AND</a:t>
            </a:r>
            <a:r>
              <a:rPr lang="en-US" dirty="0"/>
              <a:t> great retention functions to maximize efforts to get and keep highly effective employees</a:t>
            </a:r>
          </a:p>
        </p:txBody>
      </p:sp>
      <p:sp>
        <p:nvSpPr>
          <p:cNvPr id="3" name="Text Placeholder 2"/>
          <p:cNvSpPr>
            <a:spLocks noGrp="1"/>
          </p:cNvSpPr>
          <p:nvPr>
            <p:ph type="body" sz="half" idx="2"/>
          </p:nvPr>
        </p:nvSpPr>
        <p:spPr>
          <a:xfrm>
            <a:off x="498473" y="836582"/>
            <a:ext cx="7558960" cy="774700"/>
          </a:xfrm>
        </p:spPr>
        <p:txBody>
          <a:bodyPr/>
          <a:lstStyle/>
          <a:p>
            <a:r>
              <a:rPr lang="en-US"/>
              <a:t>Two sides of the same coin</a:t>
            </a:r>
          </a:p>
        </p:txBody>
      </p:sp>
      <p:sp>
        <p:nvSpPr>
          <p:cNvPr id="10" name="Slide Number Placeholder 9"/>
          <p:cNvSpPr>
            <a:spLocks noGrp="1"/>
          </p:cNvSpPr>
          <p:nvPr>
            <p:ph type="sldNum" sz="quarter" idx="12"/>
          </p:nvPr>
        </p:nvSpPr>
        <p:spPr/>
        <p:txBody>
          <a:bodyPr/>
          <a:lstStyle/>
          <a:p>
            <a:fld id="{957AC6FC-3C36-487B-B044-7E65347DD9F1}" type="slidenum">
              <a:rPr lang="en-US" smtClean="0"/>
              <a:pPr/>
              <a:t>35</a:t>
            </a:fld>
            <a:endParaRPr lang="en-US"/>
          </a:p>
        </p:txBody>
      </p:sp>
      <p:pic>
        <p:nvPicPr>
          <p:cNvPr id="4" name="Picture 3"/>
          <p:cNvPicPr>
            <a:picLocks noChangeAspect="1"/>
          </p:cNvPicPr>
          <p:nvPr/>
        </p:nvPicPr>
        <p:blipFill>
          <a:blip r:embed="rId3"/>
          <a:stretch>
            <a:fillRect/>
          </a:stretch>
        </p:blipFill>
        <p:spPr>
          <a:xfrm>
            <a:off x="5435601" y="1611282"/>
            <a:ext cx="3675869" cy="3723607"/>
          </a:xfrm>
          <a:prstGeom prst="rect">
            <a:avLst/>
          </a:prstGeom>
        </p:spPr>
      </p:pic>
    </p:spTree>
    <p:extLst>
      <p:ext uri="{BB962C8B-B14F-4D97-AF65-F5344CB8AC3E}">
        <p14:creationId xmlns:p14="http://schemas.microsoft.com/office/powerpoint/2010/main" val="14350407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Recruitment </a:t>
            </a:r>
          </a:p>
        </p:txBody>
      </p:sp>
      <p:sp>
        <p:nvSpPr>
          <p:cNvPr id="3" name="Content Placeholder 2"/>
          <p:cNvSpPr>
            <a:spLocks noGrp="1"/>
          </p:cNvSpPr>
          <p:nvPr>
            <p:ph idx="1"/>
          </p:nvPr>
        </p:nvSpPr>
        <p:spPr>
          <a:xfrm>
            <a:off x="498474" y="1708003"/>
            <a:ext cx="7556313" cy="4144963"/>
          </a:xfrm>
        </p:spPr>
        <p:txBody>
          <a:bodyPr>
            <a:normAutofit/>
          </a:bodyPr>
          <a:lstStyle/>
          <a:p>
            <a:pPr lvl="0"/>
            <a:endParaRPr lang="en-US" dirty="0" smtClean="0"/>
          </a:p>
          <a:p>
            <a:pPr lvl="0"/>
            <a:r>
              <a:rPr lang="en-US" dirty="0" smtClean="0"/>
              <a:t>The </a:t>
            </a:r>
            <a:r>
              <a:rPr lang="en-US" dirty="0"/>
              <a:t>purpose of </a:t>
            </a:r>
            <a:r>
              <a:rPr lang="en-US" b="1" dirty="0">
                <a:solidFill>
                  <a:srgbClr val="2900A9"/>
                </a:solidFill>
              </a:rPr>
              <a:t>recruitment</a:t>
            </a:r>
            <a:r>
              <a:rPr lang="en-US" dirty="0"/>
              <a:t> is to </a:t>
            </a:r>
            <a:r>
              <a:rPr lang="en-US" b="1" dirty="0"/>
              <a:t>build a broad and highly effective pool</a:t>
            </a:r>
            <a:r>
              <a:rPr lang="en-US" dirty="0"/>
              <a:t> of potential hires ready to meet your staffing needs</a:t>
            </a:r>
          </a:p>
          <a:p>
            <a:pPr marL="0" indent="0">
              <a:buNone/>
            </a:pPr>
            <a:endParaRPr lang="en-US" dirty="0"/>
          </a:p>
        </p:txBody>
      </p:sp>
      <p:sp>
        <p:nvSpPr>
          <p:cNvPr id="4" name="Slide Number Placeholder 3"/>
          <p:cNvSpPr>
            <a:spLocks noGrp="1"/>
          </p:cNvSpPr>
          <p:nvPr>
            <p:ph type="sldNum" sz="quarter" idx="12"/>
          </p:nvPr>
        </p:nvSpPr>
        <p:spPr/>
        <p:txBody>
          <a:bodyPr/>
          <a:lstStyle/>
          <a:p>
            <a:fld id="{957AC6FC-3C36-487B-B044-7E65347DD9F1}" type="slidenum">
              <a:rPr lang="en-US" smtClean="0"/>
              <a:pPr/>
              <a:t>36</a:t>
            </a:fld>
            <a:endParaRPr lang="en-US"/>
          </a:p>
        </p:txBody>
      </p:sp>
      <p:sp>
        <p:nvSpPr>
          <p:cNvPr id="9" name="Text Placeholder 8"/>
          <p:cNvSpPr>
            <a:spLocks noGrp="1"/>
          </p:cNvSpPr>
          <p:nvPr>
            <p:ph type="body" sz="half" idx="2"/>
          </p:nvPr>
        </p:nvSpPr>
        <p:spPr/>
        <p:txBody>
          <a:bodyPr/>
          <a:lstStyle/>
          <a:p>
            <a:endParaRPr lang="en-US" dirty="0"/>
          </a:p>
        </p:txBody>
      </p:sp>
      <p:pic>
        <p:nvPicPr>
          <p:cNvPr id="8" name="Picture 7"/>
          <p:cNvPicPr>
            <a:picLocks noChangeAspect="1"/>
          </p:cNvPicPr>
          <p:nvPr/>
        </p:nvPicPr>
        <p:blipFill>
          <a:blip r:embed="rId2"/>
          <a:stretch>
            <a:fillRect/>
          </a:stretch>
        </p:blipFill>
        <p:spPr>
          <a:xfrm>
            <a:off x="3387559" y="4224997"/>
            <a:ext cx="2206417" cy="2206417"/>
          </a:xfrm>
          <a:prstGeom prst="rect">
            <a:avLst/>
          </a:prstGeom>
          <a:ln w="57150" cmpd="sng">
            <a:solidFill>
              <a:schemeClr val="accent2"/>
            </a:solidFill>
          </a:ln>
        </p:spPr>
      </p:pic>
    </p:spTree>
    <p:extLst>
      <p:ext uri="{BB962C8B-B14F-4D97-AF65-F5344CB8AC3E}">
        <p14:creationId xmlns:p14="http://schemas.microsoft.com/office/powerpoint/2010/main" val="4102130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519" y="-255307"/>
            <a:ext cx="7556313" cy="995082"/>
          </a:xfrm>
        </p:spPr>
        <p:txBody>
          <a:bodyPr>
            <a:normAutofit/>
          </a:bodyPr>
          <a:lstStyle/>
          <a:p>
            <a:r>
              <a:rPr lang="en-US" dirty="0" smtClean="0"/>
              <a:t>Recruitment</a:t>
            </a:r>
            <a:endParaRPr lang="en-US" dirty="0"/>
          </a:p>
        </p:txBody>
      </p:sp>
      <p:sp>
        <p:nvSpPr>
          <p:cNvPr id="5" name="Text Placeholder 4">
            <a:extLst>
              <a:ext uri="{FF2B5EF4-FFF2-40B4-BE49-F238E27FC236}">
                <a16:creationId xmlns="" xmlns:a16="http://schemas.microsoft.com/office/drawing/2014/main" id="{A1B2D209-FE9E-A149-9AB8-D600F525E03F}"/>
              </a:ext>
            </a:extLst>
          </p:cNvPr>
          <p:cNvSpPr>
            <a:spLocks noGrp="1"/>
          </p:cNvSpPr>
          <p:nvPr>
            <p:ph type="body" sz="half" idx="2"/>
          </p:nvPr>
        </p:nvSpPr>
        <p:spPr>
          <a:xfrm>
            <a:off x="498518" y="739776"/>
            <a:ext cx="7558960" cy="774700"/>
          </a:xfrm>
        </p:spPr>
        <p:txBody>
          <a:bodyPr/>
          <a:lstStyle/>
          <a:p>
            <a:pPr lvl="0"/>
            <a:r>
              <a:rPr lang="en-US" sz="2000" dirty="0"/>
              <a:t>The purpose of </a:t>
            </a:r>
            <a:r>
              <a:rPr lang="en-US" sz="2000" b="1" dirty="0">
                <a:solidFill>
                  <a:srgbClr val="2900A9"/>
                </a:solidFill>
              </a:rPr>
              <a:t>recruitment</a:t>
            </a:r>
            <a:r>
              <a:rPr lang="en-US" sz="2000" dirty="0"/>
              <a:t> is to </a:t>
            </a:r>
            <a:r>
              <a:rPr lang="en-US" sz="2000" b="1" dirty="0"/>
              <a:t>build a broad and highly effective pool</a:t>
            </a:r>
            <a:r>
              <a:rPr lang="en-US" sz="2000" dirty="0"/>
              <a:t> of potential hires ready to meet your staffing needs</a:t>
            </a:r>
            <a:endParaRPr lang="en-US" sz="2000" dirty="0"/>
          </a:p>
        </p:txBody>
      </p:sp>
      <p:sp>
        <p:nvSpPr>
          <p:cNvPr id="3" name="Slide Number Placeholder 2"/>
          <p:cNvSpPr>
            <a:spLocks noGrp="1"/>
          </p:cNvSpPr>
          <p:nvPr>
            <p:ph type="sldNum" sz="quarter" idx="12"/>
          </p:nvPr>
        </p:nvSpPr>
        <p:spPr/>
        <p:txBody>
          <a:bodyPr/>
          <a:lstStyle/>
          <a:p>
            <a:fld id="{957AC6FC-3C36-487B-B044-7E65347DD9F1}" type="slidenum">
              <a:rPr lang="en-US" smtClean="0"/>
              <a:pPr/>
              <a:t>37</a:t>
            </a:fld>
            <a:endParaRPr lang="en-US"/>
          </a:p>
        </p:txBody>
      </p:sp>
      <p:graphicFrame>
        <p:nvGraphicFramePr>
          <p:cNvPr id="7" name="Content Placeholder 4">
            <a:extLst>
              <a:ext uri="{FF2B5EF4-FFF2-40B4-BE49-F238E27FC236}">
                <a16:creationId xmlns="" xmlns:a16="http://schemas.microsoft.com/office/drawing/2014/main" id="{2A069B6B-EA24-CC44-9654-13481168A1ED}"/>
              </a:ext>
            </a:extLst>
          </p:cNvPr>
          <p:cNvGraphicFramePr>
            <a:graphicFrameLocks/>
          </p:cNvGraphicFramePr>
          <p:nvPr>
            <p:extLst>
              <p:ext uri="{D42A27DB-BD31-4B8C-83A1-F6EECF244321}">
                <p14:modId xmlns:p14="http://schemas.microsoft.com/office/powerpoint/2010/main" val="2135957080"/>
              </p:ext>
            </p:extLst>
          </p:nvPr>
        </p:nvGraphicFramePr>
        <p:xfrm>
          <a:off x="1948333" y="1559447"/>
          <a:ext cx="5113868" cy="403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ounded Rectangle 11">
            <a:extLst>
              <a:ext uri="{FF2B5EF4-FFF2-40B4-BE49-F238E27FC236}">
                <a16:creationId xmlns="" xmlns:a16="http://schemas.microsoft.com/office/drawing/2014/main" id="{447A4F40-3CAF-D04A-8D09-042525806C03}"/>
              </a:ext>
            </a:extLst>
          </p:cNvPr>
          <p:cNvSpPr/>
          <p:nvPr/>
        </p:nvSpPr>
        <p:spPr>
          <a:xfrm rot="16200000">
            <a:off x="264227" y="3299734"/>
            <a:ext cx="4106326" cy="601118"/>
          </a:xfrm>
          <a:prstGeom prst="roundRect">
            <a:avLst/>
          </a:prstGeom>
          <a:ln w="28575">
            <a:solidFill>
              <a:srgbClr val="FF8000"/>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b="1" dirty="0"/>
              <a:t>GET THE BEST Consistently</a:t>
            </a:r>
          </a:p>
        </p:txBody>
      </p:sp>
    </p:spTree>
    <p:extLst>
      <p:ext uri="{BB962C8B-B14F-4D97-AF65-F5344CB8AC3E}">
        <p14:creationId xmlns:p14="http://schemas.microsoft.com/office/powerpoint/2010/main" val="2035830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93716-C152-B444-91C7-1F005A054E05}"/>
              </a:ext>
            </a:extLst>
          </p:cNvPr>
          <p:cNvSpPr>
            <a:spLocks noGrp="1"/>
          </p:cNvSpPr>
          <p:nvPr>
            <p:ph type="title"/>
          </p:nvPr>
        </p:nvSpPr>
        <p:spPr>
          <a:xfrm>
            <a:off x="498474" y="-72745"/>
            <a:ext cx="7556313" cy="995082"/>
          </a:xfrm>
        </p:spPr>
        <p:txBody>
          <a:bodyPr/>
          <a:lstStyle/>
          <a:p>
            <a:r>
              <a:rPr lang="en-US" dirty="0"/>
              <a:t>Building &amp; Expanding Your Pool</a:t>
            </a:r>
          </a:p>
        </p:txBody>
      </p:sp>
      <p:sp>
        <p:nvSpPr>
          <p:cNvPr id="12" name="Content Placeholder 11">
            <a:extLst>
              <a:ext uri="{FF2B5EF4-FFF2-40B4-BE49-F238E27FC236}">
                <a16:creationId xmlns="" xmlns:a16="http://schemas.microsoft.com/office/drawing/2014/main" id="{75399674-DDC4-4A48-AFB2-EE29EC68D9DA}"/>
              </a:ext>
            </a:extLst>
          </p:cNvPr>
          <p:cNvSpPr>
            <a:spLocks noGrp="1"/>
          </p:cNvSpPr>
          <p:nvPr>
            <p:ph idx="1"/>
          </p:nvPr>
        </p:nvSpPr>
        <p:spPr>
          <a:xfrm>
            <a:off x="498475" y="1981201"/>
            <a:ext cx="8197291" cy="4144963"/>
          </a:xfrm>
        </p:spPr>
        <p:txBody>
          <a:bodyPr>
            <a:normAutofit fontScale="92500" lnSpcReduction="10000"/>
          </a:bodyPr>
          <a:lstStyle/>
          <a:p>
            <a:r>
              <a:rPr lang="en-US" dirty="0"/>
              <a:t>Project vacancies early</a:t>
            </a:r>
          </a:p>
          <a:p>
            <a:r>
              <a:rPr lang="en-US" dirty="0"/>
              <a:t>Create a clear value proposition for best fit employees</a:t>
            </a:r>
          </a:p>
          <a:p>
            <a:r>
              <a:rPr lang="en-US" dirty="0"/>
              <a:t>Leverage </a:t>
            </a:r>
            <a:r>
              <a:rPr lang="en-US" b="1" dirty="0">
                <a:solidFill>
                  <a:srgbClr val="2900A9"/>
                </a:solidFill>
              </a:rPr>
              <a:t>active &amp; passive </a:t>
            </a:r>
            <a:r>
              <a:rPr lang="en-US" dirty="0"/>
              <a:t>pipelines to expand your pool</a:t>
            </a:r>
          </a:p>
          <a:p>
            <a:pPr lvl="1"/>
            <a:r>
              <a:rPr lang="en-US" dirty="0"/>
              <a:t>Internal and external</a:t>
            </a:r>
          </a:p>
          <a:p>
            <a:pPr lvl="1"/>
            <a:r>
              <a:rPr lang="en-US" dirty="0"/>
              <a:t>Employee referrals</a:t>
            </a:r>
          </a:p>
          <a:p>
            <a:pPr lvl="1"/>
            <a:r>
              <a:rPr lang="en-US" dirty="0"/>
              <a:t>Local partnerships</a:t>
            </a:r>
          </a:p>
          <a:p>
            <a:pPr lvl="1"/>
            <a:r>
              <a:rPr lang="en-US" dirty="0"/>
              <a:t>Seek diversity</a:t>
            </a:r>
          </a:p>
          <a:p>
            <a:r>
              <a:rPr lang="en-US" dirty="0"/>
              <a:t>Offer early contracts</a:t>
            </a:r>
          </a:p>
          <a:p>
            <a:r>
              <a:rPr lang="en-US" dirty="0"/>
              <a:t>Great website, social media, and </a:t>
            </a:r>
            <a:r>
              <a:rPr lang="en-US" i="1" dirty="0"/>
              <a:t>easy-to-complete application</a:t>
            </a:r>
          </a:p>
        </p:txBody>
      </p:sp>
      <p:sp>
        <p:nvSpPr>
          <p:cNvPr id="13" name="Text Placeholder 12">
            <a:extLst>
              <a:ext uri="{FF2B5EF4-FFF2-40B4-BE49-F238E27FC236}">
                <a16:creationId xmlns="" xmlns:a16="http://schemas.microsoft.com/office/drawing/2014/main" id="{08AEDF79-97B6-2A45-BEBC-221A7730101A}"/>
              </a:ext>
            </a:extLst>
          </p:cNvPr>
          <p:cNvSpPr>
            <a:spLocks noGrp="1"/>
          </p:cNvSpPr>
          <p:nvPr>
            <p:ph type="body" sz="half" idx="2"/>
          </p:nvPr>
        </p:nvSpPr>
        <p:spPr>
          <a:xfrm>
            <a:off x="498474" y="819150"/>
            <a:ext cx="7558960" cy="774700"/>
          </a:xfrm>
        </p:spPr>
        <p:txBody>
          <a:bodyPr/>
          <a:lstStyle/>
          <a:p>
            <a:r>
              <a:rPr lang="en-US" dirty="0"/>
              <a:t>Best Practices</a:t>
            </a:r>
          </a:p>
        </p:txBody>
      </p:sp>
      <p:sp>
        <p:nvSpPr>
          <p:cNvPr id="6" name="Slide Number Placeholder 5">
            <a:extLst>
              <a:ext uri="{FF2B5EF4-FFF2-40B4-BE49-F238E27FC236}">
                <a16:creationId xmlns="" xmlns:a16="http://schemas.microsoft.com/office/drawing/2014/main" id="{0558A60A-5541-794E-9298-30EBD74FDECA}"/>
              </a:ext>
            </a:extLst>
          </p:cNvPr>
          <p:cNvSpPr>
            <a:spLocks noGrp="1"/>
          </p:cNvSpPr>
          <p:nvPr>
            <p:ph type="sldNum" sz="quarter" idx="12"/>
          </p:nvPr>
        </p:nvSpPr>
        <p:spPr/>
        <p:txBody>
          <a:bodyPr/>
          <a:lstStyle/>
          <a:p>
            <a:fld id="{70FCFB06-72BE-4810-A274-32EBC42401E2}" type="slidenum">
              <a:rPr lang="en-US" smtClean="0">
                <a:solidFill>
                  <a:prstClr val="white"/>
                </a:solidFill>
              </a:rPr>
              <a:pPr/>
              <a:t>38</a:t>
            </a:fld>
            <a:endParaRPr lang="en-US" dirty="0">
              <a:solidFill>
                <a:prstClr val="white"/>
              </a:solidFill>
            </a:endParaRPr>
          </a:p>
        </p:txBody>
      </p:sp>
      <p:sp>
        <p:nvSpPr>
          <p:cNvPr id="8" name="Rounded Rectangle 7">
            <a:extLst>
              <a:ext uri="{FF2B5EF4-FFF2-40B4-BE49-F238E27FC236}">
                <a16:creationId xmlns="" xmlns:a16="http://schemas.microsoft.com/office/drawing/2014/main" id="{C7312163-12F5-7343-9FA4-B476010C3F33}"/>
              </a:ext>
            </a:extLst>
          </p:cNvPr>
          <p:cNvSpPr/>
          <p:nvPr/>
        </p:nvSpPr>
        <p:spPr>
          <a:xfrm>
            <a:off x="4356006" y="1044875"/>
            <a:ext cx="4503832" cy="958721"/>
          </a:xfrm>
          <a:prstGeom prst="roundRect">
            <a:avLst/>
          </a:prstGeom>
          <a:solidFill>
            <a:srgbClr val="00BEE1"/>
          </a:solidFill>
          <a:ln>
            <a:solidFill>
              <a:srgbClr val="00BEE1"/>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marL="285718" indent="-285718">
              <a:buFont typeface="Arial"/>
              <a:buChar char="•"/>
            </a:pPr>
            <a:r>
              <a:rPr lang="en-US" sz="2400" b="1" dirty="0"/>
              <a:t>Analyze your pipelines</a:t>
            </a:r>
          </a:p>
          <a:p>
            <a:pPr marL="285718" indent="-285718">
              <a:buFont typeface="Arial"/>
              <a:buChar char="•"/>
            </a:pPr>
            <a:r>
              <a:rPr lang="en-US" sz="2400" b="1" dirty="0"/>
              <a:t>Active vs. passive recruitment</a:t>
            </a:r>
          </a:p>
        </p:txBody>
      </p:sp>
      <p:sp>
        <p:nvSpPr>
          <p:cNvPr id="14" name="TextBox 13">
            <a:extLst>
              <a:ext uri="{FF2B5EF4-FFF2-40B4-BE49-F238E27FC236}">
                <a16:creationId xmlns="" xmlns:a16="http://schemas.microsoft.com/office/drawing/2014/main" id="{D480239A-0B61-8A4B-B61F-08E62A1741FD}"/>
              </a:ext>
            </a:extLst>
          </p:cNvPr>
          <p:cNvSpPr txBox="1"/>
          <p:nvPr/>
        </p:nvSpPr>
        <p:spPr>
          <a:xfrm>
            <a:off x="2860673" y="6120468"/>
            <a:ext cx="2831914" cy="584765"/>
          </a:xfrm>
          <a:prstGeom prst="rect">
            <a:avLst/>
          </a:prstGeom>
          <a:noFill/>
        </p:spPr>
        <p:txBody>
          <a:bodyPr wrap="square" lIns="91430" tIns="45715" rIns="91430" bIns="45715" rtlCol="0">
            <a:spAutoFit/>
          </a:bodyPr>
          <a:lstStyle/>
          <a:p>
            <a:pPr algn="ctr"/>
            <a:r>
              <a:rPr lang="en-US" sz="3200" b="1" dirty="0">
                <a:solidFill>
                  <a:srgbClr val="2900A9"/>
                </a:solidFill>
              </a:rPr>
              <a:t>Screen In!</a:t>
            </a:r>
          </a:p>
        </p:txBody>
      </p:sp>
    </p:spTree>
    <p:extLst>
      <p:ext uri="{BB962C8B-B14F-4D97-AF65-F5344CB8AC3E}">
        <p14:creationId xmlns:p14="http://schemas.microsoft.com/office/powerpoint/2010/main" val="3385061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93716-C152-B444-91C7-1F005A054E05}"/>
              </a:ext>
            </a:extLst>
          </p:cNvPr>
          <p:cNvSpPr>
            <a:spLocks noGrp="1"/>
          </p:cNvSpPr>
          <p:nvPr>
            <p:ph type="title"/>
          </p:nvPr>
        </p:nvSpPr>
        <p:spPr/>
        <p:txBody>
          <a:bodyPr/>
          <a:lstStyle/>
          <a:p>
            <a:r>
              <a:rPr lang="en-US" dirty="0"/>
              <a:t>Keeping Them Warm</a:t>
            </a:r>
          </a:p>
        </p:txBody>
      </p:sp>
      <p:sp>
        <p:nvSpPr>
          <p:cNvPr id="12" name="Content Placeholder 11">
            <a:extLst>
              <a:ext uri="{FF2B5EF4-FFF2-40B4-BE49-F238E27FC236}">
                <a16:creationId xmlns="" xmlns:a16="http://schemas.microsoft.com/office/drawing/2014/main" id="{75399674-DDC4-4A48-AFB2-EE29EC68D9DA}"/>
              </a:ext>
            </a:extLst>
          </p:cNvPr>
          <p:cNvSpPr>
            <a:spLocks noGrp="1"/>
          </p:cNvSpPr>
          <p:nvPr>
            <p:ph idx="1"/>
          </p:nvPr>
        </p:nvSpPr>
        <p:spPr>
          <a:xfrm>
            <a:off x="498474" y="1711398"/>
            <a:ext cx="8295843" cy="4144963"/>
          </a:xfrm>
        </p:spPr>
        <p:txBody>
          <a:bodyPr/>
          <a:lstStyle/>
          <a:p>
            <a:pPr marL="319088" indent="-319088"/>
            <a:r>
              <a:rPr lang="en-US" dirty="0"/>
              <a:t>Differentiate your outreach; tier candidates</a:t>
            </a:r>
          </a:p>
          <a:p>
            <a:pPr marL="319088" indent="-319088"/>
            <a:r>
              <a:rPr lang="en-US" dirty="0"/>
              <a:t>Schedule consistent communications; tell them where they stand; coordinate with hiring manager</a:t>
            </a:r>
          </a:p>
          <a:p>
            <a:pPr marL="319088" indent="-319088"/>
            <a:r>
              <a:rPr lang="en-US" dirty="0"/>
              <a:t>Match candidates with district ambassadors</a:t>
            </a:r>
          </a:p>
          <a:p>
            <a:pPr marL="319088" indent="-319088"/>
            <a:r>
              <a:rPr lang="en-US" dirty="0"/>
              <a:t>Host an event to network new hires – in person or virtually</a:t>
            </a:r>
          </a:p>
          <a:p>
            <a:pPr marL="319088" indent="-319088"/>
            <a:r>
              <a:rPr lang="en-US" dirty="0"/>
              <a:t>Ask/ survey candidates for what they need from you</a:t>
            </a:r>
          </a:p>
        </p:txBody>
      </p:sp>
      <p:sp>
        <p:nvSpPr>
          <p:cNvPr id="13" name="Text Placeholder 12">
            <a:extLst>
              <a:ext uri="{FF2B5EF4-FFF2-40B4-BE49-F238E27FC236}">
                <a16:creationId xmlns="" xmlns:a16="http://schemas.microsoft.com/office/drawing/2014/main" id="{08AEDF79-97B6-2A45-BEBC-221A7730101A}"/>
              </a:ext>
            </a:extLst>
          </p:cNvPr>
          <p:cNvSpPr>
            <a:spLocks noGrp="1"/>
          </p:cNvSpPr>
          <p:nvPr>
            <p:ph type="body" sz="half" idx="2"/>
          </p:nvPr>
        </p:nvSpPr>
        <p:spPr/>
        <p:txBody>
          <a:bodyPr/>
          <a:lstStyle/>
          <a:p>
            <a:r>
              <a:rPr lang="en-US" dirty="0"/>
              <a:t>Best Practices</a:t>
            </a:r>
          </a:p>
        </p:txBody>
      </p:sp>
      <p:sp>
        <p:nvSpPr>
          <p:cNvPr id="6" name="Slide Number Placeholder 5">
            <a:extLst>
              <a:ext uri="{FF2B5EF4-FFF2-40B4-BE49-F238E27FC236}">
                <a16:creationId xmlns="" xmlns:a16="http://schemas.microsoft.com/office/drawing/2014/main" id="{0558A60A-5541-794E-9298-30EBD74FDECA}"/>
              </a:ext>
            </a:extLst>
          </p:cNvPr>
          <p:cNvSpPr>
            <a:spLocks noGrp="1"/>
          </p:cNvSpPr>
          <p:nvPr>
            <p:ph type="sldNum" sz="quarter" idx="12"/>
          </p:nvPr>
        </p:nvSpPr>
        <p:spPr/>
        <p:txBody>
          <a:bodyPr/>
          <a:lstStyle/>
          <a:p>
            <a:fld id="{70FCFB06-72BE-4810-A274-32EBC42401E2}" type="slidenum">
              <a:rPr lang="en-US" smtClean="0">
                <a:solidFill>
                  <a:prstClr val="white"/>
                </a:solidFill>
              </a:rPr>
              <a:pPr/>
              <a:t>39</a:t>
            </a:fld>
            <a:endParaRPr lang="en-US" dirty="0">
              <a:solidFill>
                <a:prstClr val="white"/>
              </a:solidFill>
            </a:endParaRPr>
          </a:p>
        </p:txBody>
      </p:sp>
      <p:sp>
        <p:nvSpPr>
          <p:cNvPr id="9" name="Rounded Rectangle 8">
            <a:extLst>
              <a:ext uri="{FF2B5EF4-FFF2-40B4-BE49-F238E27FC236}">
                <a16:creationId xmlns="" xmlns:a16="http://schemas.microsoft.com/office/drawing/2014/main" id="{B3101191-0DEB-EB4D-92DE-55669FBE9E42}"/>
              </a:ext>
            </a:extLst>
          </p:cNvPr>
          <p:cNvSpPr/>
          <p:nvPr/>
        </p:nvSpPr>
        <p:spPr>
          <a:xfrm>
            <a:off x="5362114" y="763940"/>
            <a:ext cx="3481014" cy="886126"/>
          </a:xfrm>
          <a:prstGeom prst="roundRect">
            <a:avLst/>
          </a:prstGeom>
          <a:solidFill>
            <a:schemeClr val="accent2"/>
          </a:solidFill>
          <a:ln>
            <a:solidFill>
              <a:srgbClr val="FF8000"/>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marL="285718" indent="-285718">
              <a:buFont typeface="Arial"/>
              <a:buChar char="•"/>
            </a:pPr>
            <a:r>
              <a:rPr lang="en-US" sz="2400" b="1" dirty="0"/>
              <a:t>Cultivation Techniques</a:t>
            </a:r>
          </a:p>
          <a:p>
            <a:pPr marL="285718" indent="-285718">
              <a:buFont typeface="Arial"/>
              <a:buChar char="•"/>
            </a:pPr>
            <a:r>
              <a:rPr lang="en-US" sz="2400" b="1" dirty="0"/>
              <a:t>Candidate Experience</a:t>
            </a:r>
          </a:p>
        </p:txBody>
      </p:sp>
      <p:sp>
        <p:nvSpPr>
          <p:cNvPr id="11" name="TextBox 10">
            <a:extLst>
              <a:ext uri="{FF2B5EF4-FFF2-40B4-BE49-F238E27FC236}">
                <a16:creationId xmlns="" xmlns:a16="http://schemas.microsoft.com/office/drawing/2014/main" id="{48F47896-D639-914A-894C-15849254CD42}"/>
              </a:ext>
            </a:extLst>
          </p:cNvPr>
          <p:cNvSpPr txBox="1"/>
          <p:nvPr/>
        </p:nvSpPr>
        <p:spPr>
          <a:xfrm>
            <a:off x="183822" y="5469671"/>
            <a:ext cx="8398997" cy="584765"/>
          </a:xfrm>
          <a:prstGeom prst="rect">
            <a:avLst/>
          </a:prstGeom>
          <a:noFill/>
        </p:spPr>
        <p:txBody>
          <a:bodyPr wrap="square" lIns="91430" tIns="45715" rIns="91430" bIns="45715" rtlCol="0">
            <a:spAutoFit/>
          </a:bodyPr>
          <a:lstStyle/>
          <a:p>
            <a:pPr algn="ctr"/>
            <a:r>
              <a:rPr lang="en-US" sz="3200" b="1" dirty="0">
                <a:solidFill>
                  <a:srgbClr val="2900A9"/>
                </a:solidFill>
              </a:rPr>
              <a:t>Communicate Often &amp; in Personalized Ways</a:t>
            </a:r>
          </a:p>
        </p:txBody>
      </p:sp>
    </p:spTree>
    <p:extLst>
      <p:ext uri="{BB962C8B-B14F-4D97-AF65-F5344CB8AC3E}">
        <p14:creationId xmlns:p14="http://schemas.microsoft.com/office/powerpoint/2010/main" val="1500431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93"/>
            <a:ext cx="7556313" cy="995082"/>
          </a:xfrm>
        </p:spPr>
        <p:txBody>
          <a:bodyPr/>
          <a:lstStyle/>
          <a:p>
            <a:r>
              <a:rPr lang="en-US" dirty="0"/>
              <a:t>Who is in </a:t>
            </a:r>
            <a:r>
              <a:rPr lang="en-US" dirty="0" smtClean="0"/>
              <a:t>the Network?</a:t>
            </a:r>
            <a:endParaRPr lang="en-US" dirty="0"/>
          </a:p>
        </p:txBody>
      </p:sp>
      <p:sp>
        <p:nvSpPr>
          <p:cNvPr id="4" name="Slide Number Placeholder 3"/>
          <p:cNvSpPr>
            <a:spLocks noGrp="1"/>
          </p:cNvSpPr>
          <p:nvPr>
            <p:ph type="sldNum" sz="quarter" idx="12"/>
          </p:nvPr>
        </p:nvSpPr>
        <p:spPr/>
        <p:txBody>
          <a:bodyPr/>
          <a:lstStyle/>
          <a:p>
            <a:fld id="{162F1D00-BD13-4404-86B0-79703945A0A7}" type="slidenum">
              <a:rPr lang="en-US" smtClean="0"/>
              <a:pPr/>
              <a:t>4</a:t>
            </a:fld>
            <a:endParaRPr lang="en-US" dirty="0"/>
          </a:p>
        </p:txBody>
      </p:sp>
      <p:sp>
        <p:nvSpPr>
          <p:cNvPr id="101" name="Oval 100"/>
          <p:cNvSpPr/>
          <p:nvPr/>
        </p:nvSpPr>
        <p:spPr>
          <a:xfrm>
            <a:off x="6812680" y="3337413"/>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0" tIns="45695" rIns="91390" bIns="45695" rtlCol="0" anchor="ctr"/>
          <a:lstStyle/>
          <a:p>
            <a:pPr algn="ctr"/>
            <a:endParaRPr lang="en-US">
              <a:latin typeface="Calibri"/>
              <a:cs typeface="Calibri"/>
            </a:endParaRPr>
          </a:p>
        </p:txBody>
      </p:sp>
      <p:grpSp>
        <p:nvGrpSpPr>
          <p:cNvPr id="6" name="Group 5"/>
          <p:cNvGrpSpPr/>
          <p:nvPr/>
        </p:nvGrpSpPr>
        <p:grpSpPr>
          <a:xfrm>
            <a:off x="498479" y="1697050"/>
            <a:ext cx="7275409" cy="4792301"/>
            <a:chOff x="2100133" y="1446637"/>
            <a:chExt cx="7667981" cy="4847779"/>
          </a:xfrm>
          <a:solidFill>
            <a:schemeClr val="bg1">
              <a:lumMod val="85000"/>
            </a:schemeClr>
          </a:solidFill>
        </p:grpSpPr>
        <p:sp>
          <p:nvSpPr>
            <p:cNvPr id="7" name="Freeform 6"/>
            <p:cNvSpPr>
              <a:spLocks/>
            </p:cNvSpPr>
            <p:nvPr/>
          </p:nvSpPr>
          <p:spPr bwMode="auto">
            <a:xfrm>
              <a:off x="7513850" y="3563490"/>
              <a:ext cx="15655" cy="10436"/>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8186998" y="3897454"/>
              <a:ext cx="634882" cy="485294"/>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9234117" y="2018900"/>
              <a:ext cx="205249" cy="436591"/>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9074093" y="2078041"/>
              <a:ext cx="203511" cy="396583"/>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9164541" y="2387653"/>
              <a:ext cx="372232" cy="210469"/>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9535034" y="2526806"/>
              <a:ext cx="59139" cy="31309"/>
            </a:xfrm>
            <a:custGeom>
              <a:avLst/>
              <a:gdLst/>
              <a:ahLst/>
              <a:cxnLst>
                <a:cxn ang="0">
                  <a:pos x="29" y="0"/>
                </a:cxn>
                <a:cxn ang="0">
                  <a:pos x="34" y="4"/>
                </a:cxn>
                <a:cxn ang="0">
                  <a:pos x="27" y="11"/>
                </a:cxn>
                <a:cxn ang="0">
                  <a:pos x="18" y="15"/>
                </a:cxn>
                <a:cxn ang="0">
                  <a:pos x="8" y="18"/>
                </a:cxn>
                <a:cxn ang="0">
                  <a:pos x="0" y="18"/>
                </a:cxn>
                <a:cxn ang="0">
                  <a:pos x="1" y="15"/>
                </a:cxn>
                <a:cxn ang="0">
                  <a:pos x="1" y="14"/>
                </a:cxn>
                <a:cxn ang="0">
                  <a:pos x="2" y="13"/>
                </a:cxn>
                <a:cxn ang="0">
                  <a:pos x="2" y="12"/>
                </a:cxn>
                <a:cxn ang="0">
                  <a:pos x="6" y="12"/>
                </a:cxn>
                <a:cxn ang="0">
                  <a:pos x="8" y="13"/>
                </a:cxn>
                <a:cxn ang="0">
                  <a:pos x="11" y="12"/>
                </a:cxn>
                <a:cxn ang="0">
                  <a:pos x="13" y="12"/>
                </a:cxn>
                <a:cxn ang="0">
                  <a:pos x="16" y="11"/>
                </a:cxn>
                <a:cxn ang="0">
                  <a:pos x="19" y="11"/>
                </a:cxn>
                <a:cxn ang="0">
                  <a:pos x="20" y="9"/>
                </a:cxn>
                <a:cxn ang="0">
                  <a:pos x="21" y="9"/>
                </a:cxn>
                <a:cxn ang="0">
                  <a:pos x="21" y="6"/>
                </a:cxn>
                <a:cxn ang="0">
                  <a:pos x="29" y="0"/>
                </a:cxn>
              </a:cxnLst>
              <a:rect l="0" t="0" r="r" b="b"/>
              <a:pathLst>
                <a:path w="34" h="18">
                  <a:moveTo>
                    <a:pt x="29" y="0"/>
                  </a:moveTo>
                  <a:lnTo>
                    <a:pt x="34" y="4"/>
                  </a:lnTo>
                  <a:lnTo>
                    <a:pt x="27" y="11"/>
                  </a:lnTo>
                  <a:lnTo>
                    <a:pt x="18" y="15"/>
                  </a:lnTo>
                  <a:lnTo>
                    <a:pt x="8" y="18"/>
                  </a:lnTo>
                  <a:lnTo>
                    <a:pt x="0" y="18"/>
                  </a:lnTo>
                  <a:lnTo>
                    <a:pt x="1" y="15"/>
                  </a:lnTo>
                  <a:lnTo>
                    <a:pt x="1" y="14"/>
                  </a:lnTo>
                  <a:lnTo>
                    <a:pt x="2" y="13"/>
                  </a:lnTo>
                  <a:lnTo>
                    <a:pt x="2" y="12"/>
                  </a:lnTo>
                  <a:lnTo>
                    <a:pt x="6" y="12"/>
                  </a:lnTo>
                  <a:lnTo>
                    <a:pt x="8" y="13"/>
                  </a:lnTo>
                  <a:lnTo>
                    <a:pt x="11" y="12"/>
                  </a:lnTo>
                  <a:lnTo>
                    <a:pt x="13" y="12"/>
                  </a:lnTo>
                  <a:lnTo>
                    <a:pt x="16" y="11"/>
                  </a:lnTo>
                  <a:lnTo>
                    <a:pt x="19" y="11"/>
                  </a:lnTo>
                  <a:lnTo>
                    <a:pt x="20" y="9"/>
                  </a:lnTo>
                  <a:lnTo>
                    <a:pt x="21" y="9"/>
                  </a:lnTo>
                  <a:lnTo>
                    <a:pt x="21" y="6"/>
                  </a:lnTo>
                  <a:lnTo>
                    <a:pt x="29"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9371531" y="2542460"/>
              <a:ext cx="53922" cy="114801"/>
            </a:xfrm>
            <a:custGeom>
              <a:avLst/>
              <a:gdLst/>
              <a:ahLst/>
              <a:cxnLst>
                <a:cxn ang="0">
                  <a:pos x="22" y="0"/>
                </a:cxn>
                <a:cxn ang="0">
                  <a:pos x="27" y="9"/>
                </a:cxn>
                <a:cxn ang="0">
                  <a:pos x="28" y="18"/>
                </a:cxn>
                <a:cxn ang="0">
                  <a:pos x="25" y="26"/>
                </a:cxn>
                <a:cxn ang="0">
                  <a:pos x="29" y="33"/>
                </a:cxn>
                <a:cxn ang="0">
                  <a:pos x="31" y="42"/>
                </a:cxn>
                <a:cxn ang="0">
                  <a:pos x="31" y="54"/>
                </a:cxn>
                <a:cxn ang="0">
                  <a:pos x="24" y="58"/>
                </a:cxn>
                <a:cxn ang="0">
                  <a:pos x="18" y="61"/>
                </a:cxn>
                <a:cxn ang="0">
                  <a:pos x="14" y="66"/>
                </a:cxn>
                <a:cxn ang="0">
                  <a:pos x="11" y="53"/>
                </a:cxn>
                <a:cxn ang="0">
                  <a:pos x="8" y="38"/>
                </a:cxn>
                <a:cxn ang="0">
                  <a:pos x="3" y="21"/>
                </a:cxn>
                <a:cxn ang="0">
                  <a:pos x="0" y="6"/>
                </a:cxn>
                <a:cxn ang="0">
                  <a:pos x="10" y="3"/>
                </a:cxn>
                <a:cxn ang="0">
                  <a:pos x="22" y="0"/>
                </a:cxn>
              </a:cxnLst>
              <a:rect l="0" t="0" r="r" b="b"/>
              <a:pathLst>
                <a:path w="31" h="66">
                  <a:moveTo>
                    <a:pt x="22" y="0"/>
                  </a:moveTo>
                  <a:lnTo>
                    <a:pt x="27" y="9"/>
                  </a:lnTo>
                  <a:lnTo>
                    <a:pt x="28" y="18"/>
                  </a:lnTo>
                  <a:lnTo>
                    <a:pt x="25" y="26"/>
                  </a:lnTo>
                  <a:lnTo>
                    <a:pt x="29" y="33"/>
                  </a:lnTo>
                  <a:lnTo>
                    <a:pt x="31" y="42"/>
                  </a:lnTo>
                  <a:lnTo>
                    <a:pt x="31" y="54"/>
                  </a:lnTo>
                  <a:lnTo>
                    <a:pt x="24" y="58"/>
                  </a:lnTo>
                  <a:lnTo>
                    <a:pt x="18" y="61"/>
                  </a:lnTo>
                  <a:lnTo>
                    <a:pt x="14" y="66"/>
                  </a:lnTo>
                  <a:lnTo>
                    <a:pt x="11" y="53"/>
                  </a:lnTo>
                  <a:lnTo>
                    <a:pt x="8" y="38"/>
                  </a:lnTo>
                  <a:lnTo>
                    <a:pt x="3" y="21"/>
                  </a:lnTo>
                  <a:lnTo>
                    <a:pt x="0" y="6"/>
                  </a:lnTo>
                  <a:lnTo>
                    <a:pt x="10" y="3"/>
                  </a:lnTo>
                  <a:lnTo>
                    <a:pt x="2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8994080" y="3003401"/>
              <a:ext cx="121758" cy="220905"/>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8352242" y="2660739"/>
              <a:ext cx="735768" cy="481815"/>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8432254" y="2126744"/>
              <a:ext cx="761858" cy="676628"/>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9326306" y="2716399"/>
              <a:ext cx="55661" cy="27830"/>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9164541" y="2725098"/>
              <a:ext cx="163504" cy="109583"/>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9174978" y="2552896"/>
              <a:ext cx="210469" cy="206990"/>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9021910" y="2744231"/>
              <a:ext cx="154807" cy="353098"/>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8856667" y="3186039"/>
              <a:ext cx="12177" cy="10436"/>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8195694" y="3001662"/>
              <a:ext cx="560087" cy="567045"/>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7392092" y="3321712"/>
              <a:ext cx="885356" cy="478336"/>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7854772" y="2789454"/>
              <a:ext cx="528777" cy="60183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7129441" y="2067603"/>
              <a:ext cx="725331" cy="313093"/>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7604298" y="2245022"/>
              <a:ext cx="495730" cy="671409"/>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7520807" y="2895559"/>
              <a:ext cx="382668" cy="667930"/>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7059865" y="2819026"/>
              <a:ext cx="504426" cy="897531"/>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6854616" y="2121525"/>
              <a:ext cx="636621" cy="711416"/>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6435420" y="2683352"/>
              <a:ext cx="767076" cy="499208"/>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6365845" y="1759730"/>
              <a:ext cx="812301" cy="935798"/>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6541523" y="3156469"/>
              <a:ext cx="852308" cy="735768"/>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6699810" y="3817442"/>
              <a:ext cx="631404" cy="586179"/>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5598768" y="1787560"/>
              <a:ext cx="836653" cy="514863"/>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5563979" y="2279811"/>
              <a:ext cx="885356" cy="572263"/>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539628" y="2754667"/>
              <a:ext cx="1043640" cy="514863"/>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750096" y="3259093"/>
              <a:ext cx="934059" cy="500947"/>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614424" y="3744387"/>
              <a:ext cx="1106260" cy="560087"/>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4316829" y="1615359"/>
              <a:ext cx="1309770" cy="810561"/>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4692540" y="2347647"/>
              <a:ext cx="885356" cy="725330"/>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4852565" y="3042329"/>
              <a:ext cx="921882" cy="682458"/>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4736024" y="3671332"/>
              <a:ext cx="876659" cy="921882"/>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43" name="Freeform 42"/>
            <p:cNvSpPr>
              <a:spLocks/>
            </p:cNvSpPr>
            <p:nvPr/>
          </p:nvSpPr>
          <p:spPr bwMode="auto">
            <a:xfrm>
              <a:off x="3988082" y="3573925"/>
              <a:ext cx="857526" cy="1003636"/>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3553231" y="2622473"/>
              <a:ext cx="801865" cy="1245411"/>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p:cNvSpPr>
              <a:spLocks/>
            </p:cNvSpPr>
            <p:nvPr/>
          </p:nvSpPr>
          <p:spPr bwMode="auto">
            <a:xfrm>
              <a:off x="4217683" y="2768582"/>
              <a:ext cx="709676" cy="892313"/>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019391" y="1596226"/>
              <a:ext cx="747943" cy="1224539"/>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3087071" y="2493757"/>
              <a:ext cx="1033205" cy="1746359"/>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3170563" y="1844960"/>
              <a:ext cx="1017550" cy="850568"/>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3405383" y="1446637"/>
              <a:ext cx="831434" cy="607052"/>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0" name="Group 108"/>
            <p:cNvGrpSpPr/>
            <p:nvPr/>
          </p:nvGrpSpPr>
          <p:grpSpPr>
            <a:xfrm>
              <a:off x="2100133" y="5596923"/>
              <a:ext cx="2367248" cy="697493"/>
              <a:chOff x="3413125" y="5430838"/>
              <a:chExt cx="2160588" cy="636588"/>
            </a:xfrm>
            <a:grpFill/>
          </p:grpSpPr>
          <p:sp>
            <p:nvSpPr>
              <p:cNvPr id="81" name="Freeform 60"/>
              <p:cNvSpPr>
                <a:spLocks/>
              </p:cNvSpPr>
              <p:nvPr/>
            </p:nvSpPr>
            <p:spPr bwMode="auto">
              <a:xfrm>
                <a:off x="5557838" y="5516563"/>
                <a:ext cx="15875" cy="11113"/>
              </a:xfrm>
              <a:custGeom>
                <a:avLst/>
                <a:gdLst/>
                <a:ahLst/>
                <a:cxnLst>
                  <a:cxn ang="0">
                    <a:pos x="0" y="0"/>
                  </a:cxn>
                  <a:cxn ang="0">
                    <a:pos x="2" y="2"/>
                  </a:cxn>
                  <a:cxn ang="0">
                    <a:pos x="3" y="2"/>
                  </a:cxn>
                  <a:cxn ang="0">
                    <a:pos x="5" y="3"/>
                  </a:cxn>
                  <a:cxn ang="0">
                    <a:pos x="7" y="3"/>
                  </a:cxn>
                  <a:cxn ang="0">
                    <a:pos x="10" y="5"/>
                  </a:cxn>
                  <a:cxn ang="0">
                    <a:pos x="10" y="7"/>
                  </a:cxn>
                  <a:cxn ang="0">
                    <a:pos x="4" y="7"/>
                  </a:cxn>
                  <a:cxn ang="0">
                    <a:pos x="2" y="6"/>
                  </a:cxn>
                  <a:cxn ang="0">
                    <a:pos x="0" y="4"/>
                  </a:cxn>
                  <a:cxn ang="0">
                    <a:pos x="0" y="0"/>
                  </a:cxn>
                </a:cxnLst>
                <a:rect l="0" t="0" r="r" b="b"/>
                <a:pathLst>
                  <a:path w="10" h="7">
                    <a:moveTo>
                      <a:pt x="0" y="0"/>
                    </a:moveTo>
                    <a:lnTo>
                      <a:pt x="2" y="2"/>
                    </a:lnTo>
                    <a:lnTo>
                      <a:pt x="3" y="2"/>
                    </a:lnTo>
                    <a:lnTo>
                      <a:pt x="5" y="3"/>
                    </a:lnTo>
                    <a:lnTo>
                      <a:pt x="7" y="3"/>
                    </a:lnTo>
                    <a:lnTo>
                      <a:pt x="10" y="5"/>
                    </a:lnTo>
                    <a:lnTo>
                      <a:pt x="10" y="7"/>
                    </a:lnTo>
                    <a:lnTo>
                      <a:pt x="4" y="7"/>
                    </a:lnTo>
                    <a:lnTo>
                      <a:pt x="2" y="6"/>
                    </a:lnTo>
                    <a:lnTo>
                      <a:pt x="0" y="4"/>
                    </a:lnTo>
                    <a:lnTo>
                      <a:pt x="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5"/>
              <p:cNvSpPr>
                <a:spLocks/>
              </p:cNvSpPr>
              <p:nvPr/>
            </p:nvSpPr>
            <p:spPr bwMode="auto">
              <a:xfrm>
                <a:off x="4576763" y="5710238"/>
                <a:ext cx="11113" cy="12700"/>
              </a:xfrm>
              <a:custGeom>
                <a:avLst/>
                <a:gdLst/>
                <a:ahLst/>
                <a:cxnLst>
                  <a:cxn ang="0">
                    <a:pos x="5" y="0"/>
                  </a:cxn>
                  <a:cxn ang="0">
                    <a:pos x="7" y="2"/>
                  </a:cxn>
                  <a:cxn ang="0">
                    <a:pos x="7" y="8"/>
                  </a:cxn>
                  <a:cxn ang="0">
                    <a:pos x="5" y="7"/>
                  </a:cxn>
                  <a:cxn ang="0">
                    <a:pos x="0" y="7"/>
                  </a:cxn>
                  <a:cxn ang="0">
                    <a:pos x="1" y="6"/>
                  </a:cxn>
                  <a:cxn ang="0">
                    <a:pos x="3" y="3"/>
                  </a:cxn>
                  <a:cxn ang="0">
                    <a:pos x="4" y="3"/>
                  </a:cxn>
                  <a:cxn ang="0">
                    <a:pos x="5" y="1"/>
                  </a:cxn>
                  <a:cxn ang="0">
                    <a:pos x="5" y="0"/>
                  </a:cxn>
                </a:cxnLst>
                <a:rect l="0" t="0" r="r" b="b"/>
                <a:pathLst>
                  <a:path w="7" h="8">
                    <a:moveTo>
                      <a:pt x="5" y="0"/>
                    </a:moveTo>
                    <a:lnTo>
                      <a:pt x="7" y="2"/>
                    </a:lnTo>
                    <a:lnTo>
                      <a:pt x="7" y="8"/>
                    </a:lnTo>
                    <a:lnTo>
                      <a:pt x="5" y="7"/>
                    </a:lnTo>
                    <a:lnTo>
                      <a:pt x="0" y="7"/>
                    </a:lnTo>
                    <a:lnTo>
                      <a:pt x="1" y="6"/>
                    </a:lnTo>
                    <a:lnTo>
                      <a:pt x="3" y="3"/>
                    </a:lnTo>
                    <a:lnTo>
                      <a:pt x="4" y="3"/>
                    </a:lnTo>
                    <a:lnTo>
                      <a:pt x="5" y="1"/>
                    </a:lnTo>
                    <a:lnTo>
                      <a:pt x="5"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6"/>
              <p:cNvSpPr>
                <a:spLocks/>
              </p:cNvSpPr>
              <p:nvPr/>
            </p:nvSpPr>
            <p:spPr bwMode="auto">
              <a:xfrm>
                <a:off x="4291013" y="5867401"/>
                <a:ext cx="9525" cy="14288"/>
              </a:xfrm>
              <a:custGeom>
                <a:avLst/>
                <a:gdLst/>
                <a:ahLst/>
                <a:cxnLst>
                  <a:cxn ang="0">
                    <a:pos x="0" y="0"/>
                  </a:cxn>
                  <a:cxn ang="0">
                    <a:pos x="2" y="1"/>
                  </a:cxn>
                  <a:cxn ang="0">
                    <a:pos x="6" y="2"/>
                  </a:cxn>
                  <a:cxn ang="0">
                    <a:pos x="6" y="7"/>
                  </a:cxn>
                  <a:cxn ang="0">
                    <a:pos x="3" y="7"/>
                  </a:cxn>
                  <a:cxn ang="0">
                    <a:pos x="2" y="8"/>
                  </a:cxn>
                  <a:cxn ang="0">
                    <a:pos x="2" y="9"/>
                  </a:cxn>
                  <a:cxn ang="0">
                    <a:pos x="0" y="7"/>
                  </a:cxn>
                  <a:cxn ang="0">
                    <a:pos x="0" y="0"/>
                  </a:cxn>
                </a:cxnLst>
                <a:rect l="0" t="0" r="r" b="b"/>
                <a:pathLst>
                  <a:path w="6" h="9">
                    <a:moveTo>
                      <a:pt x="0" y="0"/>
                    </a:moveTo>
                    <a:lnTo>
                      <a:pt x="2" y="1"/>
                    </a:lnTo>
                    <a:lnTo>
                      <a:pt x="6" y="2"/>
                    </a:lnTo>
                    <a:lnTo>
                      <a:pt x="6" y="7"/>
                    </a:lnTo>
                    <a:lnTo>
                      <a:pt x="3" y="7"/>
                    </a:lnTo>
                    <a:lnTo>
                      <a:pt x="2" y="8"/>
                    </a:lnTo>
                    <a:lnTo>
                      <a:pt x="2" y="9"/>
                    </a:lnTo>
                    <a:lnTo>
                      <a:pt x="0" y="7"/>
                    </a:lnTo>
                    <a:lnTo>
                      <a:pt x="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68"/>
              <p:cNvSpPr>
                <a:spLocks/>
              </p:cNvSpPr>
              <p:nvPr/>
            </p:nvSpPr>
            <p:spPr bwMode="auto">
              <a:xfrm>
                <a:off x="4033838" y="5949951"/>
                <a:ext cx="14288" cy="9525"/>
              </a:xfrm>
              <a:custGeom>
                <a:avLst/>
                <a:gdLst/>
                <a:ahLst/>
                <a:cxnLst>
                  <a:cxn ang="0">
                    <a:pos x="2" y="0"/>
                  </a:cxn>
                  <a:cxn ang="0">
                    <a:pos x="5" y="0"/>
                  </a:cxn>
                  <a:cxn ang="0">
                    <a:pos x="7" y="2"/>
                  </a:cxn>
                  <a:cxn ang="0">
                    <a:pos x="9" y="2"/>
                  </a:cxn>
                  <a:cxn ang="0">
                    <a:pos x="7" y="6"/>
                  </a:cxn>
                  <a:cxn ang="0">
                    <a:pos x="5" y="6"/>
                  </a:cxn>
                  <a:cxn ang="0">
                    <a:pos x="0" y="4"/>
                  </a:cxn>
                  <a:cxn ang="0">
                    <a:pos x="1" y="2"/>
                  </a:cxn>
                  <a:cxn ang="0">
                    <a:pos x="2" y="0"/>
                  </a:cxn>
                </a:cxnLst>
                <a:rect l="0" t="0" r="r" b="b"/>
                <a:pathLst>
                  <a:path w="9" h="6">
                    <a:moveTo>
                      <a:pt x="2" y="0"/>
                    </a:moveTo>
                    <a:lnTo>
                      <a:pt x="5" y="0"/>
                    </a:lnTo>
                    <a:lnTo>
                      <a:pt x="7" y="2"/>
                    </a:lnTo>
                    <a:lnTo>
                      <a:pt x="9" y="2"/>
                    </a:lnTo>
                    <a:lnTo>
                      <a:pt x="7" y="6"/>
                    </a:lnTo>
                    <a:lnTo>
                      <a:pt x="5" y="6"/>
                    </a:lnTo>
                    <a:lnTo>
                      <a:pt x="0" y="4"/>
                    </a:lnTo>
                    <a:lnTo>
                      <a:pt x="1" y="2"/>
                    </a:lnTo>
                    <a:lnTo>
                      <a:pt x="2"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0"/>
              <p:cNvSpPr>
                <a:spLocks/>
              </p:cNvSpPr>
              <p:nvPr/>
            </p:nvSpPr>
            <p:spPr bwMode="auto">
              <a:xfrm>
                <a:off x="3948113" y="6008688"/>
                <a:ext cx="17463" cy="6350"/>
              </a:xfrm>
              <a:custGeom>
                <a:avLst/>
                <a:gdLst/>
                <a:ahLst/>
                <a:cxnLst>
                  <a:cxn ang="0">
                    <a:pos x="4" y="0"/>
                  </a:cxn>
                  <a:cxn ang="0">
                    <a:pos x="11" y="0"/>
                  </a:cxn>
                  <a:cxn ang="0">
                    <a:pos x="11" y="2"/>
                  </a:cxn>
                  <a:cxn ang="0">
                    <a:pos x="4" y="2"/>
                  </a:cxn>
                  <a:cxn ang="0">
                    <a:pos x="3" y="3"/>
                  </a:cxn>
                  <a:cxn ang="0">
                    <a:pos x="3" y="4"/>
                  </a:cxn>
                  <a:cxn ang="0">
                    <a:pos x="0" y="3"/>
                  </a:cxn>
                  <a:cxn ang="0">
                    <a:pos x="0" y="1"/>
                  </a:cxn>
                  <a:cxn ang="0">
                    <a:pos x="2" y="1"/>
                  </a:cxn>
                  <a:cxn ang="0">
                    <a:pos x="4" y="0"/>
                  </a:cxn>
                </a:cxnLst>
                <a:rect l="0" t="0" r="r" b="b"/>
                <a:pathLst>
                  <a:path w="11" h="4">
                    <a:moveTo>
                      <a:pt x="4" y="0"/>
                    </a:moveTo>
                    <a:lnTo>
                      <a:pt x="11" y="0"/>
                    </a:lnTo>
                    <a:lnTo>
                      <a:pt x="11" y="2"/>
                    </a:lnTo>
                    <a:lnTo>
                      <a:pt x="4" y="2"/>
                    </a:lnTo>
                    <a:lnTo>
                      <a:pt x="3" y="3"/>
                    </a:lnTo>
                    <a:lnTo>
                      <a:pt x="3" y="4"/>
                    </a:lnTo>
                    <a:lnTo>
                      <a:pt x="0" y="3"/>
                    </a:lnTo>
                    <a:lnTo>
                      <a:pt x="0" y="1"/>
                    </a:lnTo>
                    <a:lnTo>
                      <a:pt x="2" y="1"/>
                    </a:lnTo>
                    <a:lnTo>
                      <a:pt x="4"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1"/>
              <p:cNvSpPr>
                <a:spLocks/>
              </p:cNvSpPr>
              <p:nvPr/>
            </p:nvSpPr>
            <p:spPr bwMode="auto">
              <a:xfrm>
                <a:off x="3892550" y="6015038"/>
                <a:ext cx="20638" cy="17463"/>
              </a:xfrm>
              <a:custGeom>
                <a:avLst/>
                <a:gdLst/>
                <a:ahLst/>
                <a:cxnLst>
                  <a:cxn ang="0">
                    <a:pos x="6" y="0"/>
                  </a:cxn>
                  <a:cxn ang="0">
                    <a:pos x="13" y="0"/>
                  </a:cxn>
                  <a:cxn ang="0">
                    <a:pos x="13" y="3"/>
                  </a:cxn>
                  <a:cxn ang="0">
                    <a:pos x="10" y="6"/>
                  </a:cxn>
                  <a:cxn ang="0">
                    <a:pos x="5" y="8"/>
                  </a:cxn>
                  <a:cxn ang="0">
                    <a:pos x="3" y="11"/>
                  </a:cxn>
                  <a:cxn ang="0">
                    <a:pos x="0" y="6"/>
                  </a:cxn>
                  <a:cxn ang="0">
                    <a:pos x="2" y="4"/>
                  </a:cxn>
                  <a:cxn ang="0">
                    <a:pos x="4" y="1"/>
                  </a:cxn>
                  <a:cxn ang="0">
                    <a:pos x="6" y="0"/>
                  </a:cxn>
                </a:cxnLst>
                <a:rect l="0" t="0" r="r" b="b"/>
                <a:pathLst>
                  <a:path w="13" h="11">
                    <a:moveTo>
                      <a:pt x="6" y="0"/>
                    </a:moveTo>
                    <a:lnTo>
                      <a:pt x="13" y="0"/>
                    </a:lnTo>
                    <a:lnTo>
                      <a:pt x="13" y="3"/>
                    </a:lnTo>
                    <a:lnTo>
                      <a:pt x="10" y="6"/>
                    </a:lnTo>
                    <a:lnTo>
                      <a:pt x="5" y="8"/>
                    </a:lnTo>
                    <a:lnTo>
                      <a:pt x="3" y="11"/>
                    </a:lnTo>
                    <a:lnTo>
                      <a:pt x="0" y="6"/>
                    </a:lnTo>
                    <a:lnTo>
                      <a:pt x="2" y="4"/>
                    </a:lnTo>
                    <a:lnTo>
                      <a:pt x="4" y="1"/>
                    </a:lnTo>
                    <a:lnTo>
                      <a:pt x="6"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2"/>
              <p:cNvSpPr>
                <a:spLocks/>
              </p:cNvSpPr>
              <p:nvPr/>
            </p:nvSpPr>
            <p:spPr bwMode="auto">
              <a:xfrm>
                <a:off x="3603625" y="6035676"/>
                <a:ext cx="15875" cy="19050"/>
              </a:xfrm>
              <a:custGeom>
                <a:avLst/>
                <a:gdLst/>
                <a:ahLst/>
                <a:cxnLst>
                  <a:cxn ang="0">
                    <a:pos x="7" y="0"/>
                  </a:cxn>
                  <a:cxn ang="0">
                    <a:pos x="9" y="0"/>
                  </a:cxn>
                  <a:cxn ang="0">
                    <a:pos x="9" y="1"/>
                  </a:cxn>
                  <a:cxn ang="0">
                    <a:pos x="10" y="4"/>
                  </a:cxn>
                  <a:cxn ang="0">
                    <a:pos x="9" y="6"/>
                  </a:cxn>
                  <a:cxn ang="0">
                    <a:pos x="8" y="7"/>
                  </a:cxn>
                  <a:cxn ang="0">
                    <a:pos x="7" y="9"/>
                  </a:cxn>
                  <a:cxn ang="0">
                    <a:pos x="4" y="11"/>
                  </a:cxn>
                  <a:cxn ang="0">
                    <a:pos x="3" y="12"/>
                  </a:cxn>
                  <a:cxn ang="0">
                    <a:pos x="1" y="12"/>
                  </a:cxn>
                  <a:cxn ang="0">
                    <a:pos x="0" y="11"/>
                  </a:cxn>
                  <a:cxn ang="0">
                    <a:pos x="2" y="8"/>
                  </a:cxn>
                  <a:cxn ang="0">
                    <a:pos x="3" y="6"/>
                  </a:cxn>
                  <a:cxn ang="0">
                    <a:pos x="5" y="2"/>
                  </a:cxn>
                  <a:cxn ang="0">
                    <a:pos x="7" y="0"/>
                  </a:cxn>
                </a:cxnLst>
                <a:rect l="0" t="0" r="r" b="b"/>
                <a:pathLst>
                  <a:path w="10" h="12">
                    <a:moveTo>
                      <a:pt x="7" y="0"/>
                    </a:moveTo>
                    <a:lnTo>
                      <a:pt x="9" y="0"/>
                    </a:lnTo>
                    <a:lnTo>
                      <a:pt x="9" y="1"/>
                    </a:lnTo>
                    <a:lnTo>
                      <a:pt x="10" y="4"/>
                    </a:lnTo>
                    <a:lnTo>
                      <a:pt x="9" y="6"/>
                    </a:lnTo>
                    <a:lnTo>
                      <a:pt x="8" y="7"/>
                    </a:lnTo>
                    <a:lnTo>
                      <a:pt x="7" y="9"/>
                    </a:lnTo>
                    <a:lnTo>
                      <a:pt x="4" y="11"/>
                    </a:lnTo>
                    <a:lnTo>
                      <a:pt x="3" y="12"/>
                    </a:lnTo>
                    <a:lnTo>
                      <a:pt x="1" y="12"/>
                    </a:lnTo>
                    <a:lnTo>
                      <a:pt x="0" y="11"/>
                    </a:lnTo>
                    <a:lnTo>
                      <a:pt x="2" y="8"/>
                    </a:lnTo>
                    <a:lnTo>
                      <a:pt x="3" y="6"/>
                    </a:lnTo>
                    <a:lnTo>
                      <a:pt x="5" y="2"/>
                    </a:lnTo>
                    <a:lnTo>
                      <a:pt x="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3"/>
              <p:cNvSpPr>
                <a:spLocks/>
              </p:cNvSpPr>
              <p:nvPr/>
            </p:nvSpPr>
            <p:spPr bwMode="auto">
              <a:xfrm>
                <a:off x="3473450" y="6048376"/>
                <a:ext cx="17463" cy="11113"/>
              </a:xfrm>
              <a:custGeom>
                <a:avLst/>
                <a:gdLst/>
                <a:ahLst/>
                <a:cxnLst>
                  <a:cxn ang="0">
                    <a:pos x="5" y="0"/>
                  </a:cxn>
                  <a:cxn ang="0">
                    <a:pos x="7" y="0"/>
                  </a:cxn>
                  <a:cxn ang="0">
                    <a:pos x="9" y="3"/>
                  </a:cxn>
                  <a:cxn ang="0">
                    <a:pos x="11" y="3"/>
                  </a:cxn>
                  <a:cxn ang="0">
                    <a:pos x="9" y="5"/>
                  </a:cxn>
                  <a:cxn ang="0">
                    <a:pos x="7" y="6"/>
                  </a:cxn>
                  <a:cxn ang="0">
                    <a:pos x="4" y="7"/>
                  </a:cxn>
                  <a:cxn ang="0">
                    <a:pos x="0" y="7"/>
                  </a:cxn>
                  <a:cxn ang="0">
                    <a:pos x="5" y="3"/>
                  </a:cxn>
                  <a:cxn ang="0">
                    <a:pos x="5" y="0"/>
                  </a:cxn>
                </a:cxnLst>
                <a:rect l="0" t="0" r="r" b="b"/>
                <a:pathLst>
                  <a:path w="11" h="7">
                    <a:moveTo>
                      <a:pt x="5" y="0"/>
                    </a:moveTo>
                    <a:lnTo>
                      <a:pt x="7" y="0"/>
                    </a:lnTo>
                    <a:lnTo>
                      <a:pt x="9" y="3"/>
                    </a:lnTo>
                    <a:lnTo>
                      <a:pt x="11" y="3"/>
                    </a:lnTo>
                    <a:lnTo>
                      <a:pt x="9" y="5"/>
                    </a:lnTo>
                    <a:lnTo>
                      <a:pt x="7" y="6"/>
                    </a:lnTo>
                    <a:lnTo>
                      <a:pt x="4" y="7"/>
                    </a:lnTo>
                    <a:lnTo>
                      <a:pt x="0" y="7"/>
                    </a:lnTo>
                    <a:lnTo>
                      <a:pt x="5" y="3"/>
                    </a:lnTo>
                    <a:lnTo>
                      <a:pt x="5"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77"/>
              <p:cNvSpPr>
                <a:spLocks noEditPoints="1"/>
              </p:cNvSpPr>
              <p:nvPr/>
            </p:nvSpPr>
            <p:spPr bwMode="auto">
              <a:xfrm>
                <a:off x="4835525" y="5430838"/>
                <a:ext cx="4763" cy="3175"/>
              </a:xfrm>
              <a:custGeom>
                <a:avLst/>
                <a:gdLst/>
                <a:ahLst/>
                <a:cxnLst>
                  <a:cxn ang="0">
                    <a:pos x="1" y="1"/>
                  </a:cxn>
                  <a:cxn ang="0">
                    <a:pos x="1" y="2"/>
                  </a:cxn>
                  <a:cxn ang="0">
                    <a:pos x="0" y="2"/>
                  </a:cxn>
                  <a:cxn ang="0">
                    <a:pos x="1" y="1"/>
                  </a:cxn>
                  <a:cxn ang="0">
                    <a:pos x="3" y="0"/>
                  </a:cxn>
                  <a:cxn ang="0">
                    <a:pos x="1" y="1"/>
                  </a:cxn>
                  <a:cxn ang="0">
                    <a:pos x="3" y="0"/>
                  </a:cxn>
                </a:cxnLst>
                <a:rect l="0" t="0" r="r" b="b"/>
                <a:pathLst>
                  <a:path w="3" h="2">
                    <a:moveTo>
                      <a:pt x="1" y="1"/>
                    </a:moveTo>
                    <a:lnTo>
                      <a:pt x="1" y="2"/>
                    </a:lnTo>
                    <a:lnTo>
                      <a:pt x="0" y="2"/>
                    </a:lnTo>
                    <a:lnTo>
                      <a:pt x="1" y="1"/>
                    </a:lnTo>
                    <a:close/>
                    <a:moveTo>
                      <a:pt x="3" y="0"/>
                    </a:moveTo>
                    <a:lnTo>
                      <a:pt x="1" y="1"/>
                    </a:lnTo>
                    <a:lnTo>
                      <a:pt x="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79"/>
              <p:cNvSpPr>
                <a:spLocks/>
              </p:cNvSpPr>
              <p:nvPr/>
            </p:nvSpPr>
            <p:spPr bwMode="auto">
              <a:xfrm>
                <a:off x="5384800" y="5511801"/>
                <a:ext cx="9525" cy="14288"/>
              </a:xfrm>
              <a:custGeom>
                <a:avLst/>
                <a:gdLst/>
                <a:ahLst/>
                <a:cxnLst>
                  <a:cxn ang="0">
                    <a:pos x="1" y="0"/>
                  </a:cxn>
                  <a:cxn ang="0">
                    <a:pos x="2" y="0"/>
                  </a:cxn>
                  <a:cxn ang="0">
                    <a:pos x="3" y="1"/>
                  </a:cxn>
                  <a:cxn ang="0">
                    <a:pos x="3" y="2"/>
                  </a:cxn>
                  <a:cxn ang="0">
                    <a:pos x="5" y="3"/>
                  </a:cxn>
                  <a:cxn ang="0">
                    <a:pos x="6" y="3"/>
                  </a:cxn>
                  <a:cxn ang="0">
                    <a:pos x="6" y="9"/>
                  </a:cxn>
                  <a:cxn ang="0">
                    <a:pos x="5" y="9"/>
                  </a:cxn>
                  <a:cxn ang="0">
                    <a:pos x="5" y="8"/>
                  </a:cxn>
                  <a:cxn ang="0">
                    <a:pos x="3" y="7"/>
                  </a:cxn>
                  <a:cxn ang="0">
                    <a:pos x="3" y="5"/>
                  </a:cxn>
                  <a:cxn ang="0">
                    <a:pos x="1" y="2"/>
                  </a:cxn>
                  <a:cxn ang="0">
                    <a:pos x="0" y="2"/>
                  </a:cxn>
                  <a:cxn ang="0">
                    <a:pos x="1" y="0"/>
                  </a:cxn>
                </a:cxnLst>
                <a:rect l="0" t="0" r="r" b="b"/>
                <a:pathLst>
                  <a:path w="6" h="9">
                    <a:moveTo>
                      <a:pt x="1" y="0"/>
                    </a:moveTo>
                    <a:lnTo>
                      <a:pt x="2" y="0"/>
                    </a:lnTo>
                    <a:lnTo>
                      <a:pt x="3" y="1"/>
                    </a:lnTo>
                    <a:lnTo>
                      <a:pt x="3" y="2"/>
                    </a:lnTo>
                    <a:lnTo>
                      <a:pt x="5" y="3"/>
                    </a:lnTo>
                    <a:lnTo>
                      <a:pt x="6" y="3"/>
                    </a:lnTo>
                    <a:lnTo>
                      <a:pt x="6" y="9"/>
                    </a:lnTo>
                    <a:lnTo>
                      <a:pt x="5" y="9"/>
                    </a:lnTo>
                    <a:lnTo>
                      <a:pt x="5" y="8"/>
                    </a:lnTo>
                    <a:lnTo>
                      <a:pt x="3" y="7"/>
                    </a:lnTo>
                    <a:lnTo>
                      <a:pt x="3" y="5"/>
                    </a:lnTo>
                    <a:lnTo>
                      <a:pt x="1" y="2"/>
                    </a:lnTo>
                    <a:lnTo>
                      <a:pt x="0" y="2"/>
                    </a:lnTo>
                    <a:lnTo>
                      <a:pt x="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3"/>
              <p:cNvSpPr>
                <a:spLocks/>
              </p:cNvSpPr>
              <p:nvPr/>
            </p:nvSpPr>
            <p:spPr bwMode="auto">
              <a:xfrm>
                <a:off x="4629150" y="5700713"/>
                <a:ext cx="11113" cy="9525"/>
              </a:xfrm>
              <a:custGeom>
                <a:avLst/>
                <a:gdLst/>
                <a:ahLst/>
                <a:cxnLst>
                  <a:cxn ang="0">
                    <a:pos x="3" y="0"/>
                  </a:cxn>
                  <a:cxn ang="0">
                    <a:pos x="7" y="0"/>
                  </a:cxn>
                  <a:cxn ang="0">
                    <a:pos x="6" y="1"/>
                  </a:cxn>
                  <a:cxn ang="0">
                    <a:pos x="3" y="1"/>
                  </a:cxn>
                  <a:cxn ang="0">
                    <a:pos x="2" y="2"/>
                  </a:cxn>
                  <a:cxn ang="0">
                    <a:pos x="2" y="6"/>
                  </a:cxn>
                  <a:cxn ang="0">
                    <a:pos x="0" y="5"/>
                  </a:cxn>
                  <a:cxn ang="0">
                    <a:pos x="0" y="2"/>
                  </a:cxn>
                  <a:cxn ang="0">
                    <a:pos x="1" y="1"/>
                  </a:cxn>
                  <a:cxn ang="0">
                    <a:pos x="3" y="0"/>
                  </a:cxn>
                </a:cxnLst>
                <a:rect l="0" t="0" r="r" b="b"/>
                <a:pathLst>
                  <a:path w="7" h="6">
                    <a:moveTo>
                      <a:pt x="3" y="0"/>
                    </a:moveTo>
                    <a:lnTo>
                      <a:pt x="7" y="0"/>
                    </a:lnTo>
                    <a:lnTo>
                      <a:pt x="6" y="1"/>
                    </a:lnTo>
                    <a:lnTo>
                      <a:pt x="3" y="1"/>
                    </a:lnTo>
                    <a:lnTo>
                      <a:pt x="2" y="2"/>
                    </a:lnTo>
                    <a:lnTo>
                      <a:pt x="2" y="6"/>
                    </a:lnTo>
                    <a:lnTo>
                      <a:pt x="0" y="5"/>
                    </a:lnTo>
                    <a:lnTo>
                      <a:pt x="0" y="2"/>
                    </a:lnTo>
                    <a:lnTo>
                      <a:pt x="1" y="1"/>
                    </a:lnTo>
                    <a:lnTo>
                      <a:pt x="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5"/>
              <p:cNvSpPr>
                <a:spLocks noEditPoints="1"/>
              </p:cNvSpPr>
              <p:nvPr/>
            </p:nvSpPr>
            <p:spPr bwMode="auto">
              <a:xfrm>
                <a:off x="4178300" y="5867401"/>
                <a:ext cx="23813" cy="26988"/>
              </a:xfrm>
              <a:custGeom>
                <a:avLst/>
                <a:gdLst/>
                <a:ahLst/>
                <a:cxnLst>
                  <a:cxn ang="0">
                    <a:pos x="0" y="7"/>
                  </a:cxn>
                  <a:cxn ang="0">
                    <a:pos x="6" y="7"/>
                  </a:cxn>
                  <a:cxn ang="0">
                    <a:pos x="6" y="9"/>
                  </a:cxn>
                  <a:cxn ang="0">
                    <a:pos x="0" y="9"/>
                  </a:cxn>
                  <a:cxn ang="0">
                    <a:pos x="0" y="7"/>
                  </a:cxn>
                  <a:cxn ang="0">
                    <a:pos x="13" y="0"/>
                  </a:cxn>
                  <a:cxn ang="0">
                    <a:pos x="14" y="1"/>
                  </a:cxn>
                  <a:cxn ang="0">
                    <a:pos x="14" y="7"/>
                  </a:cxn>
                  <a:cxn ang="0">
                    <a:pos x="15" y="12"/>
                  </a:cxn>
                  <a:cxn ang="0">
                    <a:pos x="14" y="15"/>
                  </a:cxn>
                  <a:cxn ang="0">
                    <a:pos x="13" y="17"/>
                  </a:cxn>
                  <a:cxn ang="0">
                    <a:pos x="10" y="17"/>
                  </a:cxn>
                  <a:cxn ang="0">
                    <a:pos x="9" y="16"/>
                  </a:cxn>
                  <a:cxn ang="0">
                    <a:pos x="9" y="14"/>
                  </a:cxn>
                  <a:cxn ang="0">
                    <a:pos x="8" y="13"/>
                  </a:cxn>
                  <a:cxn ang="0">
                    <a:pos x="8" y="10"/>
                  </a:cxn>
                  <a:cxn ang="0">
                    <a:pos x="7" y="9"/>
                  </a:cxn>
                  <a:cxn ang="0">
                    <a:pos x="6" y="9"/>
                  </a:cxn>
                  <a:cxn ang="0">
                    <a:pos x="8" y="8"/>
                  </a:cxn>
                  <a:cxn ang="0">
                    <a:pos x="9" y="7"/>
                  </a:cxn>
                  <a:cxn ang="0">
                    <a:pos x="13" y="0"/>
                  </a:cxn>
                </a:cxnLst>
                <a:rect l="0" t="0" r="r" b="b"/>
                <a:pathLst>
                  <a:path w="15" h="17">
                    <a:moveTo>
                      <a:pt x="0" y="7"/>
                    </a:moveTo>
                    <a:lnTo>
                      <a:pt x="6" y="7"/>
                    </a:lnTo>
                    <a:lnTo>
                      <a:pt x="6" y="9"/>
                    </a:lnTo>
                    <a:lnTo>
                      <a:pt x="0" y="9"/>
                    </a:lnTo>
                    <a:lnTo>
                      <a:pt x="0" y="7"/>
                    </a:lnTo>
                    <a:close/>
                    <a:moveTo>
                      <a:pt x="13" y="0"/>
                    </a:moveTo>
                    <a:lnTo>
                      <a:pt x="14" y="1"/>
                    </a:lnTo>
                    <a:lnTo>
                      <a:pt x="14" y="7"/>
                    </a:lnTo>
                    <a:lnTo>
                      <a:pt x="15" y="12"/>
                    </a:lnTo>
                    <a:lnTo>
                      <a:pt x="14" y="15"/>
                    </a:lnTo>
                    <a:lnTo>
                      <a:pt x="13" y="17"/>
                    </a:lnTo>
                    <a:lnTo>
                      <a:pt x="10" y="17"/>
                    </a:lnTo>
                    <a:lnTo>
                      <a:pt x="9" y="16"/>
                    </a:lnTo>
                    <a:lnTo>
                      <a:pt x="9" y="14"/>
                    </a:lnTo>
                    <a:lnTo>
                      <a:pt x="8" y="13"/>
                    </a:lnTo>
                    <a:lnTo>
                      <a:pt x="8" y="10"/>
                    </a:lnTo>
                    <a:lnTo>
                      <a:pt x="7" y="9"/>
                    </a:lnTo>
                    <a:lnTo>
                      <a:pt x="6" y="9"/>
                    </a:lnTo>
                    <a:lnTo>
                      <a:pt x="8" y="8"/>
                    </a:lnTo>
                    <a:lnTo>
                      <a:pt x="9" y="7"/>
                    </a:lnTo>
                    <a:lnTo>
                      <a:pt x="13"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6"/>
              <p:cNvSpPr>
                <a:spLocks/>
              </p:cNvSpPr>
              <p:nvPr/>
            </p:nvSpPr>
            <p:spPr bwMode="auto">
              <a:xfrm>
                <a:off x="3981450" y="5964238"/>
                <a:ext cx="38100" cy="26988"/>
              </a:xfrm>
              <a:custGeom>
                <a:avLst/>
                <a:gdLst/>
                <a:ahLst/>
                <a:cxnLst>
                  <a:cxn ang="0">
                    <a:pos x="10" y="0"/>
                  </a:cxn>
                  <a:cxn ang="0">
                    <a:pos x="14" y="0"/>
                  </a:cxn>
                  <a:cxn ang="0">
                    <a:pos x="14" y="2"/>
                  </a:cxn>
                  <a:cxn ang="0">
                    <a:pos x="15" y="4"/>
                  </a:cxn>
                  <a:cxn ang="0">
                    <a:pos x="17" y="5"/>
                  </a:cxn>
                  <a:cxn ang="0">
                    <a:pos x="21" y="5"/>
                  </a:cxn>
                  <a:cxn ang="0">
                    <a:pos x="24" y="3"/>
                  </a:cxn>
                  <a:cxn ang="0">
                    <a:pos x="18" y="9"/>
                  </a:cxn>
                  <a:cxn ang="0">
                    <a:pos x="17" y="9"/>
                  </a:cxn>
                  <a:cxn ang="0">
                    <a:pos x="15" y="10"/>
                  </a:cxn>
                  <a:cxn ang="0">
                    <a:pos x="14" y="10"/>
                  </a:cxn>
                  <a:cxn ang="0">
                    <a:pos x="13" y="14"/>
                  </a:cxn>
                  <a:cxn ang="0">
                    <a:pos x="12" y="16"/>
                  </a:cxn>
                  <a:cxn ang="0">
                    <a:pos x="10" y="17"/>
                  </a:cxn>
                  <a:cxn ang="0">
                    <a:pos x="6" y="17"/>
                  </a:cxn>
                  <a:cxn ang="0">
                    <a:pos x="13" y="10"/>
                  </a:cxn>
                  <a:cxn ang="0">
                    <a:pos x="8" y="10"/>
                  </a:cxn>
                  <a:cxn ang="0">
                    <a:pos x="6" y="9"/>
                  </a:cxn>
                  <a:cxn ang="0">
                    <a:pos x="5" y="8"/>
                  </a:cxn>
                  <a:cxn ang="0">
                    <a:pos x="3" y="7"/>
                  </a:cxn>
                  <a:cxn ang="0">
                    <a:pos x="0" y="7"/>
                  </a:cxn>
                  <a:cxn ang="0">
                    <a:pos x="1" y="4"/>
                  </a:cxn>
                  <a:cxn ang="0">
                    <a:pos x="4" y="2"/>
                  </a:cxn>
                  <a:cxn ang="0">
                    <a:pos x="6" y="1"/>
                  </a:cxn>
                  <a:cxn ang="0">
                    <a:pos x="10" y="0"/>
                  </a:cxn>
                </a:cxnLst>
                <a:rect l="0" t="0" r="r" b="b"/>
                <a:pathLst>
                  <a:path w="24" h="17">
                    <a:moveTo>
                      <a:pt x="10" y="0"/>
                    </a:moveTo>
                    <a:lnTo>
                      <a:pt x="14" y="0"/>
                    </a:lnTo>
                    <a:lnTo>
                      <a:pt x="14" y="2"/>
                    </a:lnTo>
                    <a:lnTo>
                      <a:pt x="15" y="4"/>
                    </a:lnTo>
                    <a:lnTo>
                      <a:pt x="17" y="5"/>
                    </a:lnTo>
                    <a:lnTo>
                      <a:pt x="21" y="5"/>
                    </a:lnTo>
                    <a:lnTo>
                      <a:pt x="24" y="3"/>
                    </a:lnTo>
                    <a:lnTo>
                      <a:pt x="18" y="9"/>
                    </a:lnTo>
                    <a:lnTo>
                      <a:pt x="17" y="9"/>
                    </a:lnTo>
                    <a:lnTo>
                      <a:pt x="15" y="10"/>
                    </a:lnTo>
                    <a:lnTo>
                      <a:pt x="14" y="10"/>
                    </a:lnTo>
                    <a:lnTo>
                      <a:pt x="13" y="14"/>
                    </a:lnTo>
                    <a:lnTo>
                      <a:pt x="12" y="16"/>
                    </a:lnTo>
                    <a:lnTo>
                      <a:pt x="10" y="17"/>
                    </a:lnTo>
                    <a:lnTo>
                      <a:pt x="6" y="17"/>
                    </a:lnTo>
                    <a:lnTo>
                      <a:pt x="13" y="10"/>
                    </a:lnTo>
                    <a:lnTo>
                      <a:pt x="8" y="10"/>
                    </a:lnTo>
                    <a:lnTo>
                      <a:pt x="6" y="9"/>
                    </a:lnTo>
                    <a:lnTo>
                      <a:pt x="5" y="8"/>
                    </a:lnTo>
                    <a:lnTo>
                      <a:pt x="3" y="7"/>
                    </a:lnTo>
                    <a:lnTo>
                      <a:pt x="0" y="7"/>
                    </a:lnTo>
                    <a:lnTo>
                      <a:pt x="1" y="4"/>
                    </a:lnTo>
                    <a:lnTo>
                      <a:pt x="4" y="2"/>
                    </a:lnTo>
                    <a:lnTo>
                      <a:pt x="6" y="1"/>
                    </a:lnTo>
                    <a:lnTo>
                      <a:pt x="1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87"/>
              <p:cNvSpPr>
                <a:spLocks/>
              </p:cNvSpPr>
              <p:nvPr/>
            </p:nvSpPr>
            <p:spPr bwMode="auto">
              <a:xfrm>
                <a:off x="3968750" y="6000751"/>
                <a:ext cx="12700" cy="7938"/>
              </a:xfrm>
              <a:custGeom>
                <a:avLst/>
                <a:gdLst/>
                <a:ahLst/>
                <a:cxnLst>
                  <a:cxn ang="0">
                    <a:pos x="7" y="0"/>
                  </a:cxn>
                  <a:cxn ang="0">
                    <a:pos x="8" y="0"/>
                  </a:cxn>
                  <a:cxn ang="0">
                    <a:pos x="7" y="2"/>
                  </a:cxn>
                  <a:cxn ang="0">
                    <a:pos x="2" y="5"/>
                  </a:cxn>
                  <a:cxn ang="0">
                    <a:pos x="1" y="3"/>
                  </a:cxn>
                  <a:cxn ang="0">
                    <a:pos x="0" y="3"/>
                  </a:cxn>
                  <a:cxn ang="0">
                    <a:pos x="1" y="2"/>
                  </a:cxn>
                  <a:cxn ang="0">
                    <a:pos x="4" y="1"/>
                  </a:cxn>
                  <a:cxn ang="0">
                    <a:pos x="5" y="1"/>
                  </a:cxn>
                  <a:cxn ang="0">
                    <a:pos x="7" y="0"/>
                  </a:cxn>
                </a:cxnLst>
                <a:rect l="0" t="0" r="r" b="b"/>
                <a:pathLst>
                  <a:path w="8" h="5">
                    <a:moveTo>
                      <a:pt x="7" y="0"/>
                    </a:moveTo>
                    <a:lnTo>
                      <a:pt x="8" y="0"/>
                    </a:lnTo>
                    <a:lnTo>
                      <a:pt x="7" y="2"/>
                    </a:lnTo>
                    <a:lnTo>
                      <a:pt x="2" y="5"/>
                    </a:lnTo>
                    <a:lnTo>
                      <a:pt x="1" y="3"/>
                    </a:lnTo>
                    <a:lnTo>
                      <a:pt x="0" y="3"/>
                    </a:lnTo>
                    <a:lnTo>
                      <a:pt x="1" y="2"/>
                    </a:lnTo>
                    <a:lnTo>
                      <a:pt x="4" y="1"/>
                    </a:lnTo>
                    <a:lnTo>
                      <a:pt x="5" y="1"/>
                    </a:lnTo>
                    <a:lnTo>
                      <a:pt x="7"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88"/>
              <p:cNvSpPr>
                <a:spLocks/>
              </p:cNvSpPr>
              <p:nvPr/>
            </p:nvSpPr>
            <p:spPr bwMode="auto">
              <a:xfrm>
                <a:off x="3413125" y="6024563"/>
                <a:ext cx="11113" cy="20638"/>
              </a:xfrm>
              <a:custGeom>
                <a:avLst/>
                <a:gdLst/>
                <a:ahLst/>
                <a:cxnLst>
                  <a:cxn ang="0">
                    <a:pos x="0" y="0"/>
                  </a:cxn>
                  <a:cxn ang="0">
                    <a:pos x="2" y="2"/>
                  </a:cxn>
                  <a:cxn ang="0">
                    <a:pos x="4" y="4"/>
                  </a:cxn>
                  <a:cxn ang="0">
                    <a:pos x="7" y="6"/>
                  </a:cxn>
                  <a:cxn ang="0">
                    <a:pos x="7" y="8"/>
                  </a:cxn>
                  <a:cxn ang="0">
                    <a:pos x="6" y="11"/>
                  </a:cxn>
                  <a:cxn ang="0">
                    <a:pos x="3" y="13"/>
                  </a:cxn>
                  <a:cxn ang="0">
                    <a:pos x="2" y="13"/>
                  </a:cxn>
                  <a:cxn ang="0">
                    <a:pos x="2" y="11"/>
                  </a:cxn>
                  <a:cxn ang="0">
                    <a:pos x="3" y="11"/>
                  </a:cxn>
                  <a:cxn ang="0">
                    <a:pos x="3" y="7"/>
                  </a:cxn>
                  <a:cxn ang="0">
                    <a:pos x="2" y="7"/>
                  </a:cxn>
                  <a:cxn ang="0">
                    <a:pos x="1" y="6"/>
                  </a:cxn>
                  <a:cxn ang="0">
                    <a:pos x="1" y="5"/>
                  </a:cxn>
                  <a:cxn ang="0">
                    <a:pos x="0" y="4"/>
                  </a:cxn>
                  <a:cxn ang="0">
                    <a:pos x="0" y="0"/>
                  </a:cxn>
                </a:cxnLst>
                <a:rect l="0" t="0" r="r" b="b"/>
                <a:pathLst>
                  <a:path w="7" h="13">
                    <a:moveTo>
                      <a:pt x="0" y="0"/>
                    </a:moveTo>
                    <a:lnTo>
                      <a:pt x="2" y="2"/>
                    </a:lnTo>
                    <a:lnTo>
                      <a:pt x="4" y="4"/>
                    </a:lnTo>
                    <a:lnTo>
                      <a:pt x="7" y="6"/>
                    </a:lnTo>
                    <a:lnTo>
                      <a:pt x="7" y="8"/>
                    </a:lnTo>
                    <a:lnTo>
                      <a:pt x="6" y="11"/>
                    </a:lnTo>
                    <a:lnTo>
                      <a:pt x="3" y="13"/>
                    </a:lnTo>
                    <a:lnTo>
                      <a:pt x="2" y="13"/>
                    </a:lnTo>
                    <a:lnTo>
                      <a:pt x="2" y="11"/>
                    </a:lnTo>
                    <a:lnTo>
                      <a:pt x="3" y="11"/>
                    </a:lnTo>
                    <a:lnTo>
                      <a:pt x="3" y="7"/>
                    </a:lnTo>
                    <a:lnTo>
                      <a:pt x="2" y="7"/>
                    </a:lnTo>
                    <a:lnTo>
                      <a:pt x="1" y="6"/>
                    </a:lnTo>
                    <a:lnTo>
                      <a:pt x="1" y="5"/>
                    </a:lnTo>
                    <a:lnTo>
                      <a:pt x="0" y="4"/>
                    </a:lnTo>
                    <a:lnTo>
                      <a:pt x="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89"/>
              <p:cNvSpPr>
                <a:spLocks/>
              </p:cNvSpPr>
              <p:nvPr/>
            </p:nvSpPr>
            <p:spPr bwMode="auto">
              <a:xfrm>
                <a:off x="3640138" y="6064251"/>
                <a:ext cx="11113" cy="3175"/>
              </a:xfrm>
              <a:custGeom>
                <a:avLst/>
                <a:gdLst/>
                <a:ahLst/>
                <a:cxnLst>
                  <a:cxn ang="0">
                    <a:pos x="0" y="0"/>
                  </a:cxn>
                  <a:cxn ang="0">
                    <a:pos x="3" y="0"/>
                  </a:cxn>
                  <a:cxn ang="0">
                    <a:pos x="7" y="1"/>
                  </a:cxn>
                  <a:cxn ang="0">
                    <a:pos x="5" y="2"/>
                  </a:cxn>
                  <a:cxn ang="0">
                    <a:pos x="1" y="2"/>
                  </a:cxn>
                  <a:cxn ang="0">
                    <a:pos x="0" y="1"/>
                  </a:cxn>
                  <a:cxn ang="0">
                    <a:pos x="0" y="0"/>
                  </a:cxn>
                </a:cxnLst>
                <a:rect l="0" t="0" r="r" b="b"/>
                <a:pathLst>
                  <a:path w="7" h="2">
                    <a:moveTo>
                      <a:pt x="0" y="0"/>
                    </a:moveTo>
                    <a:lnTo>
                      <a:pt x="3" y="0"/>
                    </a:lnTo>
                    <a:lnTo>
                      <a:pt x="7" y="1"/>
                    </a:lnTo>
                    <a:lnTo>
                      <a:pt x="5" y="2"/>
                    </a:lnTo>
                    <a:lnTo>
                      <a:pt x="1" y="2"/>
                    </a:lnTo>
                    <a:lnTo>
                      <a:pt x="0" y="1"/>
                    </a:lnTo>
                    <a:lnTo>
                      <a:pt x="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Freeform 95"/>
            <p:cNvSpPr>
              <a:spLocks/>
            </p:cNvSpPr>
            <p:nvPr/>
          </p:nvSpPr>
          <p:spPr bwMode="auto">
            <a:xfrm>
              <a:off x="9305433" y="1610141"/>
              <a:ext cx="462681" cy="732289"/>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6"/>
            <p:cNvSpPr>
              <a:spLocks/>
            </p:cNvSpPr>
            <p:nvPr/>
          </p:nvSpPr>
          <p:spPr bwMode="auto">
            <a:xfrm>
              <a:off x="8136555" y="3146033"/>
              <a:ext cx="930581" cy="551391"/>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97"/>
            <p:cNvSpPr>
              <a:spLocks/>
            </p:cNvSpPr>
            <p:nvPr/>
          </p:nvSpPr>
          <p:spPr bwMode="auto">
            <a:xfrm>
              <a:off x="8540096" y="3034711"/>
              <a:ext cx="575742" cy="273086"/>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55" name="Freeform 98"/>
            <p:cNvSpPr>
              <a:spLocks/>
            </p:cNvSpPr>
            <p:nvPr/>
          </p:nvSpPr>
          <p:spPr bwMode="auto">
            <a:xfrm>
              <a:off x="9046262" y="3293882"/>
              <a:ext cx="43486" cy="97406"/>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99"/>
            <p:cNvSpPr>
              <a:spLocks/>
            </p:cNvSpPr>
            <p:nvPr/>
          </p:nvSpPr>
          <p:spPr bwMode="auto">
            <a:xfrm>
              <a:off x="7277291" y="3671332"/>
              <a:ext cx="1069732" cy="380930"/>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0"/>
            <p:cNvSpPr>
              <a:spLocks/>
            </p:cNvSpPr>
            <p:nvPr/>
          </p:nvSpPr>
          <p:spPr bwMode="auto">
            <a:xfrm>
              <a:off x="8047845" y="3549574"/>
              <a:ext cx="1083648" cy="485294"/>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101"/>
            <p:cNvSpPr>
              <a:spLocks/>
            </p:cNvSpPr>
            <p:nvPr/>
          </p:nvSpPr>
          <p:spPr bwMode="auto">
            <a:xfrm>
              <a:off x="7886082" y="3961812"/>
              <a:ext cx="687065" cy="720112"/>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02"/>
            <p:cNvSpPr>
              <a:spLocks/>
            </p:cNvSpPr>
            <p:nvPr/>
          </p:nvSpPr>
          <p:spPr bwMode="auto">
            <a:xfrm>
              <a:off x="7548637" y="4003557"/>
              <a:ext cx="485294" cy="796646"/>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03"/>
            <p:cNvSpPr>
              <a:spLocks/>
            </p:cNvSpPr>
            <p:nvPr/>
          </p:nvSpPr>
          <p:spPr bwMode="auto">
            <a:xfrm>
              <a:off x="7127702" y="4040085"/>
              <a:ext cx="448766" cy="789688"/>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04"/>
            <p:cNvSpPr>
              <a:spLocks/>
            </p:cNvSpPr>
            <p:nvPr/>
          </p:nvSpPr>
          <p:spPr bwMode="auto">
            <a:xfrm>
              <a:off x="8684466" y="4916745"/>
              <a:ext cx="15655" cy="13916"/>
            </a:xfrm>
            <a:custGeom>
              <a:avLst/>
              <a:gdLst/>
              <a:ahLst/>
              <a:cxnLst>
                <a:cxn ang="0">
                  <a:pos x="1" y="0"/>
                </a:cxn>
                <a:cxn ang="0">
                  <a:pos x="2" y="1"/>
                </a:cxn>
                <a:cxn ang="0">
                  <a:pos x="5" y="3"/>
                </a:cxn>
                <a:cxn ang="0">
                  <a:pos x="7" y="5"/>
                </a:cxn>
                <a:cxn ang="0">
                  <a:pos x="9" y="6"/>
                </a:cxn>
                <a:cxn ang="0">
                  <a:pos x="8" y="8"/>
                </a:cxn>
                <a:cxn ang="0">
                  <a:pos x="4" y="8"/>
                </a:cxn>
                <a:cxn ang="0">
                  <a:pos x="2" y="6"/>
                </a:cxn>
                <a:cxn ang="0">
                  <a:pos x="1" y="5"/>
                </a:cxn>
                <a:cxn ang="0">
                  <a:pos x="0" y="3"/>
                </a:cxn>
                <a:cxn ang="0">
                  <a:pos x="1" y="0"/>
                </a:cxn>
              </a:cxnLst>
              <a:rect l="0" t="0" r="r" b="b"/>
              <a:pathLst>
                <a:path w="9" h="8">
                  <a:moveTo>
                    <a:pt x="1" y="0"/>
                  </a:moveTo>
                  <a:lnTo>
                    <a:pt x="2" y="1"/>
                  </a:lnTo>
                  <a:lnTo>
                    <a:pt x="5" y="3"/>
                  </a:lnTo>
                  <a:lnTo>
                    <a:pt x="7" y="5"/>
                  </a:lnTo>
                  <a:lnTo>
                    <a:pt x="9" y="6"/>
                  </a:lnTo>
                  <a:lnTo>
                    <a:pt x="8" y="8"/>
                  </a:lnTo>
                  <a:lnTo>
                    <a:pt x="4" y="8"/>
                  </a:lnTo>
                  <a:lnTo>
                    <a:pt x="2" y="6"/>
                  </a:lnTo>
                  <a:lnTo>
                    <a:pt x="1" y="5"/>
                  </a:lnTo>
                  <a:lnTo>
                    <a:pt x="0" y="3"/>
                  </a:lnTo>
                  <a:lnTo>
                    <a:pt x="1"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05"/>
            <p:cNvSpPr>
              <a:spLocks noEditPoints="1"/>
            </p:cNvSpPr>
            <p:nvPr/>
          </p:nvSpPr>
          <p:spPr bwMode="auto">
            <a:xfrm>
              <a:off x="7687790" y="4612347"/>
              <a:ext cx="1156703" cy="869701"/>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rgbClr val="92D050"/>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06"/>
            <p:cNvSpPr>
              <a:spLocks/>
            </p:cNvSpPr>
            <p:nvPr/>
          </p:nvSpPr>
          <p:spPr bwMode="auto">
            <a:xfrm>
              <a:off x="6786780" y="4394923"/>
              <a:ext cx="713154" cy="619227"/>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chemeClr val="accent5"/>
            </a:solid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07"/>
            <p:cNvSpPr>
              <a:spLocks noEditPoints="1"/>
            </p:cNvSpPr>
            <p:nvPr/>
          </p:nvSpPr>
          <p:spPr bwMode="auto">
            <a:xfrm>
              <a:off x="5073469" y="3824399"/>
              <a:ext cx="1786367" cy="174462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grpFill/>
            <a:ln w="9525">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2" name="Rectangle 81"/>
          <p:cNvSpPr/>
          <p:nvPr/>
        </p:nvSpPr>
        <p:spPr>
          <a:xfrm>
            <a:off x="2790343" y="3477066"/>
            <a:ext cx="682598" cy="287218"/>
          </a:xfrm>
          <a:prstGeom prst="rect">
            <a:avLst/>
          </a:prstGeom>
        </p:spPr>
        <p:txBody>
          <a:bodyPr wrap="none" lIns="71081" tIns="35540" rIns="71081" bIns="35540">
            <a:spAutoFit/>
          </a:bodyPr>
          <a:lstStyle/>
          <a:p>
            <a:r>
              <a:rPr lang="en-US" sz="1400" b="1" dirty="0"/>
              <a:t>Denver</a:t>
            </a:r>
          </a:p>
        </p:txBody>
      </p:sp>
      <p:sp>
        <p:nvSpPr>
          <p:cNvPr id="84" name="Rectangle 83"/>
          <p:cNvSpPr/>
          <p:nvPr/>
        </p:nvSpPr>
        <p:spPr>
          <a:xfrm>
            <a:off x="3462892" y="3153382"/>
            <a:ext cx="674295" cy="317995"/>
          </a:xfrm>
          <a:prstGeom prst="rect">
            <a:avLst/>
          </a:prstGeom>
        </p:spPr>
        <p:txBody>
          <a:bodyPr wrap="none" lIns="71081" tIns="35540" rIns="71081" bIns="35540">
            <a:spAutoFit/>
          </a:bodyPr>
          <a:lstStyle/>
          <a:p>
            <a:pPr lvl="0">
              <a:spcBef>
                <a:spcPct val="20000"/>
              </a:spcBef>
              <a:defRPr/>
            </a:pPr>
            <a:r>
              <a:rPr lang="en-US" sz="1400" b="1" dirty="0"/>
              <a:t>Aurora</a:t>
            </a:r>
            <a:r>
              <a:rPr lang="en-US" sz="1600" b="1" dirty="0">
                <a:solidFill>
                  <a:schemeClr val="accent1"/>
                </a:solidFill>
                <a:latin typeface="Arial" pitchFamily="34" charset="0"/>
                <a:cs typeface="Arial" pitchFamily="34" charset="0"/>
              </a:rPr>
              <a:t> </a:t>
            </a:r>
          </a:p>
        </p:txBody>
      </p:sp>
      <p:sp>
        <p:nvSpPr>
          <p:cNvPr id="88" name="Rectangle 87"/>
          <p:cNvSpPr/>
          <p:nvPr/>
        </p:nvSpPr>
        <p:spPr>
          <a:xfrm>
            <a:off x="3207541" y="4163411"/>
            <a:ext cx="1247681" cy="317995"/>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Oklahoma</a:t>
            </a:r>
            <a:r>
              <a:rPr lang="en-US" sz="1400" b="1" dirty="0">
                <a:solidFill>
                  <a:schemeClr val="accent1"/>
                </a:solidFill>
                <a:latin typeface="Arial" pitchFamily="34" charset="0"/>
                <a:cs typeface="Arial" pitchFamily="34" charset="0"/>
              </a:rPr>
              <a:t> </a:t>
            </a:r>
            <a:r>
              <a:rPr lang="en-US" sz="1400" b="1" dirty="0">
                <a:solidFill>
                  <a:schemeClr val="accent1"/>
                </a:solidFill>
                <a:latin typeface="Calibri"/>
                <a:cs typeface="Calibri"/>
              </a:rPr>
              <a:t>City</a:t>
            </a:r>
            <a:r>
              <a:rPr lang="en-US" sz="1600" b="1" dirty="0">
                <a:solidFill>
                  <a:schemeClr val="accent1"/>
                </a:solidFill>
                <a:latin typeface="Calibri"/>
                <a:cs typeface="Calibri"/>
              </a:rPr>
              <a:t> </a:t>
            </a:r>
          </a:p>
        </p:txBody>
      </p:sp>
      <p:sp>
        <p:nvSpPr>
          <p:cNvPr id="95" name="Rectangle 94"/>
          <p:cNvSpPr/>
          <p:nvPr/>
        </p:nvSpPr>
        <p:spPr>
          <a:xfrm>
            <a:off x="4490808" y="4118968"/>
            <a:ext cx="533130" cy="287218"/>
          </a:xfrm>
          <a:prstGeom prst="rect">
            <a:avLst/>
          </a:prstGeom>
        </p:spPr>
        <p:txBody>
          <a:bodyPr wrap="none" lIns="71081" tIns="35540" rIns="71081" bIns="35540">
            <a:spAutoFit/>
          </a:bodyPr>
          <a:lstStyle/>
          <a:p>
            <a:r>
              <a:rPr lang="en-US" sz="1400" b="1" dirty="0">
                <a:solidFill>
                  <a:schemeClr val="accent1"/>
                </a:solidFill>
                <a:latin typeface="Calibri"/>
                <a:cs typeface="Calibri"/>
              </a:rPr>
              <a:t>Tulsa</a:t>
            </a:r>
          </a:p>
        </p:txBody>
      </p:sp>
      <p:sp>
        <p:nvSpPr>
          <p:cNvPr id="97" name="Rectangle 96"/>
          <p:cNvSpPr/>
          <p:nvPr/>
        </p:nvSpPr>
        <p:spPr>
          <a:xfrm>
            <a:off x="5201435" y="4180787"/>
            <a:ext cx="920694"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Shelby Co.</a:t>
            </a:r>
            <a:endParaRPr lang="en-US" sz="1600" b="1" dirty="0">
              <a:solidFill>
                <a:schemeClr val="accent1"/>
              </a:solidFill>
              <a:latin typeface="Calibri"/>
              <a:cs typeface="Calibri"/>
            </a:endParaRPr>
          </a:p>
        </p:txBody>
      </p:sp>
      <p:sp>
        <p:nvSpPr>
          <p:cNvPr id="99" name="Rectangle 98"/>
          <p:cNvSpPr/>
          <p:nvPr/>
        </p:nvSpPr>
        <p:spPr>
          <a:xfrm>
            <a:off x="6447556" y="3408385"/>
            <a:ext cx="1887617"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Prince George’s County</a:t>
            </a:r>
            <a:endParaRPr lang="en-US" sz="1600" b="1" dirty="0">
              <a:solidFill>
                <a:schemeClr val="accent1"/>
              </a:solidFill>
              <a:latin typeface="Calibri"/>
              <a:cs typeface="Calibri"/>
            </a:endParaRPr>
          </a:p>
        </p:txBody>
      </p:sp>
      <p:sp>
        <p:nvSpPr>
          <p:cNvPr id="103" name="Rectangle 102"/>
          <p:cNvSpPr/>
          <p:nvPr/>
        </p:nvSpPr>
        <p:spPr>
          <a:xfrm>
            <a:off x="7020350" y="3163487"/>
            <a:ext cx="1207944" cy="287218"/>
          </a:xfrm>
          <a:prstGeom prst="rect">
            <a:avLst/>
          </a:prstGeom>
        </p:spPr>
        <p:txBody>
          <a:bodyPr wrap="none" lIns="71081" tIns="35540" rIns="71081" bIns="35540">
            <a:spAutoFit/>
          </a:bodyPr>
          <a:lstStyle/>
          <a:p>
            <a:r>
              <a:rPr lang="en-US" sz="1400" b="1" dirty="0"/>
              <a:t>Baltimore City</a:t>
            </a:r>
          </a:p>
        </p:txBody>
      </p:sp>
      <p:sp>
        <p:nvSpPr>
          <p:cNvPr id="105" name="Rectangle 104"/>
          <p:cNvSpPr/>
          <p:nvPr/>
        </p:nvSpPr>
        <p:spPr>
          <a:xfrm>
            <a:off x="5509967" y="4915341"/>
            <a:ext cx="1091727" cy="287218"/>
          </a:xfrm>
          <a:prstGeom prst="rect">
            <a:avLst/>
          </a:prstGeom>
        </p:spPr>
        <p:txBody>
          <a:bodyPr wrap="none" lIns="71081" tIns="35540" rIns="71081" bIns="35540">
            <a:spAutoFit/>
          </a:bodyPr>
          <a:lstStyle/>
          <a:p>
            <a:r>
              <a:rPr lang="en-US" sz="1400" b="1" dirty="0"/>
              <a:t>Hillsborough</a:t>
            </a:r>
          </a:p>
        </p:txBody>
      </p:sp>
      <p:sp>
        <p:nvSpPr>
          <p:cNvPr id="113" name="Rectangle 112"/>
          <p:cNvSpPr/>
          <p:nvPr/>
        </p:nvSpPr>
        <p:spPr>
          <a:xfrm>
            <a:off x="6633873" y="4776759"/>
            <a:ext cx="836273"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Seminole</a:t>
            </a:r>
            <a:endParaRPr lang="en-US" sz="1600" b="1" dirty="0">
              <a:solidFill>
                <a:schemeClr val="accent1"/>
              </a:solidFill>
              <a:latin typeface="Calibri"/>
              <a:cs typeface="Calibri"/>
            </a:endParaRPr>
          </a:p>
        </p:txBody>
      </p:sp>
      <p:sp>
        <p:nvSpPr>
          <p:cNvPr id="117" name="Rectangle 116"/>
          <p:cNvSpPr/>
          <p:nvPr/>
        </p:nvSpPr>
        <p:spPr>
          <a:xfrm>
            <a:off x="6645766" y="5005598"/>
            <a:ext cx="731339"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Osceola</a:t>
            </a:r>
            <a:endParaRPr lang="en-US" sz="1600" b="1" dirty="0">
              <a:solidFill>
                <a:schemeClr val="accent1"/>
              </a:solidFill>
              <a:latin typeface="Calibri"/>
              <a:cs typeface="Calibri"/>
            </a:endParaRPr>
          </a:p>
        </p:txBody>
      </p:sp>
      <p:sp>
        <p:nvSpPr>
          <p:cNvPr id="118" name="Rectangle 117"/>
          <p:cNvSpPr/>
          <p:nvPr/>
        </p:nvSpPr>
        <p:spPr>
          <a:xfrm>
            <a:off x="6879400" y="5348338"/>
            <a:ext cx="1066880"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Miami-Dade</a:t>
            </a:r>
            <a:endParaRPr lang="en-US" sz="1600" b="1" dirty="0">
              <a:solidFill>
                <a:schemeClr val="accent1"/>
              </a:solidFill>
              <a:latin typeface="Calibri"/>
              <a:cs typeface="Calibri"/>
            </a:endParaRPr>
          </a:p>
        </p:txBody>
      </p:sp>
      <p:sp>
        <p:nvSpPr>
          <p:cNvPr id="119" name="Rectangle 118"/>
          <p:cNvSpPr/>
          <p:nvPr/>
        </p:nvSpPr>
        <p:spPr>
          <a:xfrm>
            <a:off x="5722752" y="5197966"/>
            <a:ext cx="761646" cy="307726"/>
          </a:xfrm>
          <a:prstGeom prst="rect">
            <a:avLst/>
          </a:prstGeom>
          <a:effectLst/>
        </p:spPr>
        <p:txBody>
          <a:bodyPr wrap="none" lIns="91390" tIns="45695" rIns="91390" bIns="45695">
            <a:spAutoFit/>
          </a:bodyPr>
          <a:lstStyle/>
          <a:p>
            <a:pPr lvl="0">
              <a:spcBef>
                <a:spcPct val="20000"/>
              </a:spcBef>
              <a:defRPr/>
            </a:pPr>
            <a:r>
              <a:rPr lang="en-US" sz="1400" b="1" dirty="0">
                <a:solidFill>
                  <a:schemeClr val="accent1"/>
                </a:solidFill>
                <a:latin typeface="Calibri"/>
                <a:cs typeface="Calibri"/>
              </a:rPr>
              <a:t>Pinellas</a:t>
            </a:r>
            <a:endParaRPr lang="en-US" sz="1600" b="1" dirty="0">
              <a:solidFill>
                <a:schemeClr val="accent1"/>
              </a:solidFill>
              <a:latin typeface="Calibri"/>
              <a:cs typeface="Calibri"/>
            </a:endParaRPr>
          </a:p>
        </p:txBody>
      </p:sp>
      <p:sp>
        <p:nvSpPr>
          <p:cNvPr id="120" name="TextBox 119"/>
          <p:cNvSpPr txBox="1"/>
          <p:nvPr/>
        </p:nvSpPr>
        <p:spPr>
          <a:xfrm>
            <a:off x="86183" y="4806165"/>
            <a:ext cx="2467871" cy="625772"/>
          </a:xfrm>
          <a:prstGeom prst="rect">
            <a:avLst/>
          </a:prstGeom>
          <a:noFill/>
          <a:ln>
            <a:solidFill>
              <a:schemeClr val="tx1"/>
            </a:solidFill>
          </a:ln>
        </p:spPr>
        <p:txBody>
          <a:bodyPr wrap="square" lIns="71081" tIns="35540" rIns="71081" bIns="35540" rtlCol="0">
            <a:spAutoFit/>
          </a:bodyPr>
          <a:lstStyle/>
          <a:p>
            <a:r>
              <a:rPr lang="en-US" dirty="0"/>
              <a:t>        Alumni Districts</a:t>
            </a:r>
          </a:p>
          <a:p>
            <a:r>
              <a:rPr lang="en-US" dirty="0"/>
              <a:t>        Current Districts</a:t>
            </a:r>
          </a:p>
        </p:txBody>
      </p:sp>
      <p:sp>
        <p:nvSpPr>
          <p:cNvPr id="128" name="Rectangle 127">
            <a:extLst>
              <a:ext uri="{FF2B5EF4-FFF2-40B4-BE49-F238E27FC236}">
                <a16:creationId xmlns="" xmlns:a16="http://schemas.microsoft.com/office/drawing/2014/main" id="{93A478FC-39B1-D940-93CD-E36CA631063C}"/>
              </a:ext>
            </a:extLst>
          </p:cNvPr>
          <p:cNvSpPr/>
          <p:nvPr/>
        </p:nvSpPr>
        <p:spPr>
          <a:xfrm>
            <a:off x="7546114" y="2582595"/>
            <a:ext cx="708446" cy="307726"/>
          </a:xfrm>
          <a:prstGeom prst="rect">
            <a:avLst/>
          </a:prstGeom>
          <a:effectLst/>
        </p:spPr>
        <p:txBody>
          <a:bodyPr wrap="none" lIns="91390" tIns="45695" rIns="91390" bIns="45695">
            <a:spAutoFit/>
          </a:bodyPr>
          <a:lstStyle/>
          <a:p>
            <a:r>
              <a:rPr lang="en-US" sz="1400" b="1" dirty="0">
                <a:latin typeface="Calibri"/>
                <a:cs typeface="Calibri"/>
              </a:rPr>
              <a:t>Boston</a:t>
            </a:r>
          </a:p>
        </p:txBody>
      </p:sp>
      <p:sp>
        <p:nvSpPr>
          <p:cNvPr id="129" name="Rectangle 128">
            <a:extLst>
              <a:ext uri="{FF2B5EF4-FFF2-40B4-BE49-F238E27FC236}">
                <a16:creationId xmlns="" xmlns:a16="http://schemas.microsoft.com/office/drawing/2014/main" id="{C9D0F2DF-E5E5-0444-B65B-E22D076B1240}"/>
              </a:ext>
            </a:extLst>
          </p:cNvPr>
          <p:cNvSpPr/>
          <p:nvPr/>
        </p:nvSpPr>
        <p:spPr>
          <a:xfrm>
            <a:off x="6267779" y="2820969"/>
            <a:ext cx="958289" cy="307726"/>
          </a:xfrm>
          <a:prstGeom prst="rect">
            <a:avLst/>
          </a:prstGeom>
          <a:effectLst/>
        </p:spPr>
        <p:txBody>
          <a:bodyPr wrap="none" lIns="91390" tIns="45695" rIns="91390" bIns="45695">
            <a:spAutoFit/>
          </a:bodyPr>
          <a:lstStyle/>
          <a:p>
            <a:r>
              <a:rPr lang="en-US" sz="1400" b="1" dirty="0">
                <a:latin typeface="Calibri"/>
                <a:cs typeface="Calibri"/>
              </a:rPr>
              <a:t>Pittsburgh</a:t>
            </a:r>
          </a:p>
        </p:txBody>
      </p:sp>
      <p:sp>
        <p:nvSpPr>
          <p:cNvPr id="131" name="Rectangle 130">
            <a:extLst>
              <a:ext uri="{FF2B5EF4-FFF2-40B4-BE49-F238E27FC236}">
                <a16:creationId xmlns="" xmlns:a16="http://schemas.microsoft.com/office/drawing/2014/main" id="{66016549-E80A-4246-BCD6-A7AB226DF590}"/>
              </a:ext>
            </a:extLst>
          </p:cNvPr>
          <p:cNvSpPr/>
          <p:nvPr/>
        </p:nvSpPr>
        <p:spPr>
          <a:xfrm>
            <a:off x="4843758" y="3345991"/>
            <a:ext cx="1095484" cy="307726"/>
          </a:xfrm>
          <a:prstGeom prst="rect">
            <a:avLst/>
          </a:prstGeom>
          <a:effectLst/>
        </p:spPr>
        <p:txBody>
          <a:bodyPr wrap="none" lIns="91390" tIns="45695" rIns="91390" bIns="45695">
            <a:spAutoFit/>
          </a:bodyPr>
          <a:lstStyle/>
          <a:p>
            <a:pPr lvl="0">
              <a:spcBef>
                <a:spcPct val="20000"/>
              </a:spcBef>
              <a:defRPr/>
            </a:pPr>
            <a:r>
              <a:rPr lang="en-US" sz="1400" b="1" dirty="0">
                <a:solidFill>
                  <a:schemeClr val="accent1"/>
                </a:solidFill>
                <a:latin typeface="Calibri"/>
                <a:cs typeface="Calibri"/>
              </a:rPr>
              <a:t>Indianapolis</a:t>
            </a:r>
            <a:endParaRPr lang="en-US" sz="1600" b="1" dirty="0">
              <a:solidFill>
                <a:schemeClr val="accent1"/>
              </a:solidFill>
              <a:latin typeface="Calibri"/>
              <a:cs typeface="Calibri"/>
            </a:endParaRPr>
          </a:p>
        </p:txBody>
      </p:sp>
      <p:sp>
        <p:nvSpPr>
          <p:cNvPr id="133" name="Rectangle 132">
            <a:extLst>
              <a:ext uri="{FF2B5EF4-FFF2-40B4-BE49-F238E27FC236}">
                <a16:creationId xmlns="" xmlns:a16="http://schemas.microsoft.com/office/drawing/2014/main" id="{795325FF-BC1B-4749-A1F8-DE28ADBB5078}"/>
              </a:ext>
            </a:extLst>
          </p:cNvPr>
          <p:cNvSpPr/>
          <p:nvPr/>
        </p:nvSpPr>
        <p:spPr>
          <a:xfrm>
            <a:off x="1194153" y="1804711"/>
            <a:ext cx="710350" cy="307726"/>
          </a:xfrm>
          <a:prstGeom prst="rect">
            <a:avLst/>
          </a:prstGeom>
        </p:spPr>
        <p:txBody>
          <a:bodyPr wrap="none" lIns="91390" tIns="45695" rIns="91390" bIns="45695">
            <a:spAutoFit/>
          </a:bodyPr>
          <a:lstStyle/>
          <a:p>
            <a:r>
              <a:rPr lang="en-US" sz="1400" b="1" dirty="0">
                <a:latin typeface="Calibri"/>
                <a:cs typeface="Calibri"/>
              </a:rPr>
              <a:t>Seattle</a:t>
            </a:r>
          </a:p>
        </p:txBody>
      </p:sp>
      <p:sp>
        <p:nvSpPr>
          <p:cNvPr id="134" name="Rectangle 133">
            <a:extLst>
              <a:ext uri="{FF2B5EF4-FFF2-40B4-BE49-F238E27FC236}">
                <a16:creationId xmlns="" xmlns:a16="http://schemas.microsoft.com/office/drawing/2014/main" id="{373F9796-7438-2C4D-B584-02CF097C85EF}"/>
              </a:ext>
            </a:extLst>
          </p:cNvPr>
          <p:cNvSpPr/>
          <p:nvPr/>
        </p:nvSpPr>
        <p:spPr>
          <a:xfrm>
            <a:off x="6795054" y="3735616"/>
            <a:ext cx="796987" cy="307726"/>
          </a:xfrm>
          <a:prstGeom prst="rect">
            <a:avLst/>
          </a:prstGeom>
          <a:effectLst/>
        </p:spPr>
        <p:txBody>
          <a:bodyPr wrap="none" lIns="91390" tIns="45695" rIns="91390" bIns="45695">
            <a:spAutoFit/>
          </a:bodyPr>
          <a:lstStyle/>
          <a:p>
            <a:r>
              <a:rPr lang="en-US" sz="1400" b="1" dirty="0">
                <a:latin typeface="Calibri"/>
                <a:cs typeface="Calibri"/>
              </a:rPr>
              <a:t>Guilford</a:t>
            </a:r>
          </a:p>
        </p:txBody>
      </p:sp>
      <p:sp>
        <p:nvSpPr>
          <p:cNvPr id="135" name="Rectangle 134">
            <a:extLst>
              <a:ext uri="{FF2B5EF4-FFF2-40B4-BE49-F238E27FC236}">
                <a16:creationId xmlns="" xmlns:a16="http://schemas.microsoft.com/office/drawing/2014/main" id="{7EE513F1-6468-C143-AB3A-3AA5DFA094C4}"/>
              </a:ext>
            </a:extLst>
          </p:cNvPr>
          <p:cNvSpPr/>
          <p:nvPr/>
        </p:nvSpPr>
        <p:spPr>
          <a:xfrm>
            <a:off x="6612025" y="4006283"/>
            <a:ext cx="1928632" cy="307726"/>
          </a:xfrm>
          <a:prstGeom prst="rect">
            <a:avLst/>
          </a:prstGeom>
          <a:effectLst/>
        </p:spPr>
        <p:txBody>
          <a:bodyPr wrap="none" lIns="91390" tIns="45695" rIns="91390" bIns="45695">
            <a:spAutoFit/>
          </a:bodyPr>
          <a:lstStyle/>
          <a:p>
            <a:r>
              <a:rPr lang="en-US" sz="1400" b="1" dirty="0">
                <a:latin typeface="Calibri"/>
                <a:cs typeface="Calibri"/>
              </a:rPr>
              <a:t>Charlotte-Mecklenburg</a:t>
            </a:r>
          </a:p>
        </p:txBody>
      </p:sp>
      <p:sp>
        <p:nvSpPr>
          <p:cNvPr id="137" name="Rectangle 136">
            <a:extLst>
              <a:ext uri="{FF2B5EF4-FFF2-40B4-BE49-F238E27FC236}">
                <a16:creationId xmlns="" xmlns:a16="http://schemas.microsoft.com/office/drawing/2014/main" id="{AEFE8884-FEC5-E448-8091-5656378690C3}"/>
              </a:ext>
            </a:extLst>
          </p:cNvPr>
          <p:cNvSpPr/>
          <p:nvPr/>
        </p:nvSpPr>
        <p:spPr>
          <a:xfrm>
            <a:off x="6056541" y="3595044"/>
            <a:ext cx="748822" cy="307726"/>
          </a:xfrm>
          <a:prstGeom prst="rect">
            <a:avLst/>
          </a:prstGeom>
          <a:effectLst/>
        </p:spPr>
        <p:txBody>
          <a:bodyPr wrap="none" lIns="91390" tIns="45695" rIns="91390" bIns="45695">
            <a:spAutoFit/>
          </a:bodyPr>
          <a:lstStyle/>
          <a:p>
            <a:pPr lvl="0">
              <a:spcBef>
                <a:spcPct val="20000"/>
              </a:spcBef>
              <a:defRPr/>
            </a:pPr>
            <a:r>
              <a:rPr lang="en-US" sz="1400" b="1" dirty="0">
                <a:solidFill>
                  <a:schemeClr val="accent1"/>
                </a:solidFill>
                <a:latin typeface="Calibri"/>
                <a:cs typeface="Calibri"/>
              </a:rPr>
              <a:t>Fayette</a:t>
            </a:r>
            <a:endParaRPr lang="en-US" sz="1600" b="1" dirty="0">
              <a:solidFill>
                <a:schemeClr val="accent1"/>
              </a:solidFill>
              <a:latin typeface="Calibri"/>
              <a:cs typeface="Calibri"/>
            </a:endParaRPr>
          </a:p>
        </p:txBody>
      </p:sp>
      <p:sp>
        <p:nvSpPr>
          <p:cNvPr id="66" name="TextBox 65">
            <a:extLst>
              <a:ext uri="{FF2B5EF4-FFF2-40B4-BE49-F238E27FC236}">
                <a16:creationId xmlns="" xmlns:a16="http://schemas.microsoft.com/office/drawing/2014/main" id="{1B41B434-727B-A944-84F4-58DA4DAD6A57}"/>
              </a:ext>
            </a:extLst>
          </p:cNvPr>
          <p:cNvSpPr txBox="1"/>
          <p:nvPr/>
        </p:nvSpPr>
        <p:spPr>
          <a:xfrm>
            <a:off x="86184" y="5551525"/>
            <a:ext cx="2478011" cy="646280"/>
          </a:xfrm>
          <a:prstGeom prst="rect">
            <a:avLst/>
          </a:prstGeom>
          <a:noFill/>
          <a:ln>
            <a:solidFill>
              <a:schemeClr val="tx1"/>
            </a:solidFill>
          </a:ln>
        </p:spPr>
        <p:txBody>
          <a:bodyPr wrap="square" lIns="91390" tIns="45695" rIns="91390" bIns="45695" rtlCol="0">
            <a:spAutoFit/>
          </a:bodyPr>
          <a:lstStyle/>
          <a:p>
            <a:r>
              <a:rPr lang="en-US" b="1" dirty="0">
                <a:solidFill>
                  <a:srgbClr val="011893"/>
                </a:solidFill>
              </a:rPr>
              <a:t>Blue </a:t>
            </a:r>
            <a:r>
              <a:rPr lang="en-US" dirty="0"/>
              <a:t>– Cohort 2 States</a:t>
            </a:r>
          </a:p>
          <a:p>
            <a:r>
              <a:rPr lang="en-US" b="1" dirty="0">
                <a:solidFill>
                  <a:srgbClr val="60A60E"/>
                </a:solidFill>
              </a:rPr>
              <a:t>Green</a:t>
            </a:r>
            <a:r>
              <a:rPr lang="en-US" dirty="0"/>
              <a:t> – Cohort 1 States</a:t>
            </a:r>
          </a:p>
        </p:txBody>
      </p:sp>
      <p:sp>
        <p:nvSpPr>
          <p:cNvPr id="139" name="Rectangle 138"/>
          <p:cNvSpPr/>
          <p:nvPr/>
        </p:nvSpPr>
        <p:spPr>
          <a:xfrm>
            <a:off x="6557886" y="4572561"/>
            <a:ext cx="570738" cy="287218"/>
          </a:xfrm>
          <a:prstGeom prst="rect">
            <a:avLst/>
          </a:prstGeom>
          <a:effectLst/>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Duval</a:t>
            </a:r>
            <a:endParaRPr lang="en-US" sz="1600" b="1" dirty="0">
              <a:solidFill>
                <a:schemeClr val="accent1"/>
              </a:solidFill>
              <a:latin typeface="Calibri"/>
              <a:cs typeface="Calibri"/>
            </a:endParaRPr>
          </a:p>
        </p:txBody>
      </p:sp>
      <p:sp>
        <p:nvSpPr>
          <p:cNvPr id="67" name="Oval 66"/>
          <p:cNvSpPr>
            <a:spLocks noChangeAspect="1"/>
          </p:cNvSpPr>
          <p:nvPr/>
        </p:nvSpPr>
        <p:spPr>
          <a:xfrm>
            <a:off x="1883817" y="1913953"/>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0" name="Oval 139"/>
          <p:cNvSpPr>
            <a:spLocks noChangeAspect="1"/>
          </p:cNvSpPr>
          <p:nvPr/>
        </p:nvSpPr>
        <p:spPr>
          <a:xfrm>
            <a:off x="3362459" y="3572438"/>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1" name="Oval 140"/>
          <p:cNvSpPr>
            <a:spLocks noChangeAspect="1"/>
          </p:cNvSpPr>
          <p:nvPr/>
        </p:nvSpPr>
        <p:spPr>
          <a:xfrm>
            <a:off x="3471317" y="3460365"/>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2" name="Oval 141"/>
          <p:cNvSpPr>
            <a:spLocks noChangeAspect="1"/>
          </p:cNvSpPr>
          <p:nvPr/>
        </p:nvSpPr>
        <p:spPr>
          <a:xfrm>
            <a:off x="5775459" y="3482777"/>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3" name="Oval 142"/>
          <p:cNvSpPr>
            <a:spLocks noChangeAspect="1"/>
          </p:cNvSpPr>
          <p:nvPr/>
        </p:nvSpPr>
        <p:spPr>
          <a:xfrm>
            <a:off x="5993172" y="3706894"/>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4" name="Oval 143"/>
          <p:cNvSpPr>
            <a:spLocks noChangeAspect="1"/>
          </p:cNvSpPr>
          <p:nvPr/>
        </p:nvSpPr>
        <p:spPr>
          <a:xfrm>
            <a:off x="5838959" y="3684483"/>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5" name="Rectangle 144">
            <a:extLst>
              <a:ext uri="{FF2B5EF4-FFF2-40B4-BE49-F238E27FC236}">
                <a16:creationId xmlns="" xmlns:a16="http://schemas.microsoft.com/office/drawing/2014/main" id="{AEFE8884-FEC5-E448-8091-5656378690C3}"/>
              </a:ext>
            </a:extLst>
          </p:cNvPr>
          <p:cNvSpPr/>
          <p:nvPr/>
        </p:nvSpPr>
        <p:spPr>
          <a:xfrm>
            <a:off x="5004256" y="3572634"/>
            <a:ext cx="866680" cy="307726"/>
          </a:xfrm>
          <a:prstGeom prst="rect">
            <a:avLst/>
          </a:prstGeom>
          <a:effectLst/>
        </p:spPr>
        <p:txBody>
          <a:bodyPr wrap="none" lIns="91390" tIns="45695" rIns="91390" bIns="45695">
            <a:spAutoFit/>
          </a:bodyPr>
          <a:lstStyle/>
          <a:p>
            <a:pPr lvl="0">
              <a:spcBef>
                <a:spcPct val="20000"/>
              </a:spcBef>
              <a:defRPr/>
            </a:pPr>
            <a:r>
              <a:rPr lang="en-US" sz="1400" b="1" dirty="0">
                <a:solidFill>
                  <a:schemeClr val="accent1"/>
                </a:solidFill>
                <a:latin typeface="Calibri"/>
                <a:cs typeface="Calibri"/>
              </a:rPr>
              <a:t>Jefferson</a:t>
            </a:r>
            <a:endParaRPr lang="en-US" sz="1600" b="1" dirty="0">
              <a:solidFill>
                <a:schemeClr val="accent1"/>
              </a:solidFill>
              <a:latin typeface="Calibri"/>
              <a:cs typeface="Calibri"/>
            </a:endParaRPr>
          </a:p>
        </p:txBody>
      </p:sp>
      <p:sp>
        <p:nvSpPr>
          <p:cNvPr id="146" name="Oval 145"/>
          <p:cNvSpPr>
            <a:spLocks noChangeAspect="1"/>
          </p:cNvSpPr>
          <p:nvPr/>
        </p:nvSpPr>
        <p:spPr>
          <a:xfrm>
            <a:off x="6809602" y="3325894"/>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7" name="Oval 146"/>
          <p:cNvSpPr>
            <a:spLocks noChangeAspect="1"/>
          </p:cNvSpPr>
          <p:nvPr/>
        </p:nvSpPr>
        <p:spPr>
          <a:xfrm>
            <a:off x="6936601" y="3236247"/>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8" name="Oval 147"/>
          <p:cNvSpPr>
            <a:spLocks noChangeAspect="1"/>
          </p:cNvSpPr>
          <p:nvPr/>
        </p:nvSpPr>
        <p:spPr>
          <a:xfrm>
            <a:off x="6492102" y="3157806"/>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49" name="Oval 148"/>
          <p:cNvSpPr>
            <a:spLocks noChangeAspect="1"/>
          </p:cNvSpPr>
          <p:nvPr/>
        </p:nvSpPr>
        <p:spPr>
          <a:xfrm>
            <a:off x="6981959" y="3079365"/>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0" name="Rectangle 149"/>
          <p:cNvSpPr/>
          <p:nvPr/>
        </p:nvSpPr>
        <p:spPr>
          <a:xfrm>
            <a:off x="7091628" y="2971357"/>
            <a:ext cx="1068495" cy="287218"/>
          </a:xfrm>
          <a:prstGeom prst="rect">
            <a:avLst/>
          </a:prstGeom>
        </p:spPr>
        <p:txBody>
          <a:bodyPr wrap="none" lIns="71081" tIns="35540" rIns="71081" bIns="35540">
            <a:spAutoFit/>
          </a:bodyPr>
          <a:lstStyle/>
          <a:p>
            <a:pPr lvl="0">
              <a:spcBef>
                <a:spcPct val="20000"/>
              </a:spcBef>
              <a:defRPr/>
            </a:pPr>
            <a:r>
              <a:rPr lang="en-US" sz="1400" b="1" dirty="0">
                <a:solidFill>
                  <a:schemeClr val="accent1"/>
                </a:solidFill>
                <a:latin typeface="Calibri"/>
                <a:cs typeface="Calibri"/>
              </a:rPr>
              <a:t>Philadelphia</a:t>
            </a:r>
            <a:endParaRPr lang="en-US" sz="1600" b="1" dirty="0">
              <a:solidFill>
                <a:schemeClr val="accent1"/>
              </a:solidFill>
              <a:latin typeface="Calibri"/>
              <a:cs typeface="Calibri"/>
            </a:endParaRPr>
          </a:p>
        </p:txBody>
      </p:sp>
      <p:sp>
        <p:nvSpPr>
          <p:cNvPr id="151" name="Oval 150"/>
          <p:cNvSpPr>
            <a:spLocks noChangeAspect="1"/>
          </p:cNvSpPr>
          <p:nvPr/>
        </p:nvSpPr>
        <p:spPr>
          <a:xfrm>
            <a:off x="4378459" y="4177541"/>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2" name="Oval 151"/>
          <p:cNvSpPr>
            <a:spLocks noChangeAspect="1"/>
          </p:cNvSpPr>
          <p:nvPr/>
        </p:nvSpPr>
        <p:spPr>
          <a:xfrm>
            <a:off x="4596172" y="4009453"/>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3" name="Oval 152"/>
          <p:cNvSpPr>
            <a:spLocks noChangeAspect="1"/>
          </p:cNvSpPr>
          <p:nvPr/>
        </p:nvSpPr>
        <p:spPr>
          <a:xfrm>
            <a:off x="5457959" y="4121512"/>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4" name="Oval 153"/>
          <p:cNvSpPr>
            <a:spLocks noChangeAspect="1"/>
          </p:cNvSpPr>
          <p:nvPr/>
        </p:nvSpPr>
        <p:spPr>
          <a:xfrm>
            <a:off x="7408317" y="2653541"/>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5" name="Oval 154"/>
          <p:cNvSpPr>
            <a:spLocks noChangeAspect="1"/>
          </p:cNvSpPr>
          <p:nvPr/>
        </p:nvSpPr>
        <p:spPr>
          <a:xfrm>
            <a:off x="6709817" y="3830159"/>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6" name="Oval 155"/>
          <p:cNvSpPr>
            <a:spLocks noChangeAspect="1"/>
          </p:cNvSpPr>
          <p:nvPr/>
        </p:nvSpPr>
        <p:spPr>
          <a:xfrm>
            <a:off x="6582817" y="3975835"/>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7" name="Oval 156"/>
          <p:cNvSpPr>
            <a:spLocks noChangeAspect="1"/>
          </p:cNvSpPr>
          <p:nvPr/>
        </p:nvSpPr>
        <p:spPr>
          <a:xfrm>
            <a:off x="6410459" y="5163659"/>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8" name="Oval 157"/>
          <p:cNvSpPr>
            <a:spLocks noChangeAspect="1"/>
          </p:cNvSpPr>
          <p:nvPr/>
        </p:nvSpPr>
        <p:spPr>
          <a:xfrm>
            <a:off x="6582817" y="5096424"/>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59" name="Oval 158"/>
          <p:cNvSpPr>
            <a:spLocks noChangeAspect="1"/>
          </p:cNvSpPr>
          <p:nvPr/>
        </p:nvSpPr>
        <p:spPr>
          <a:xfrm>
            <a:off x="6473959" y="5141247"/>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60" name="Oval 159"/>
          <p:cNvSpPr>
            <a:spLocks noChangeAspect="1"/>
          </p:cNvSpPr>
          <p:nvPr/>
        </p:nvSpPr>
        <p:spPr>
          <a:xfrm>
            <a:off x="6582817" y="4928335"/>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61" name="Oval 160"/>
          <p:cNvSpPr>
            <a:spLocks noChangeAspect="1"/>
          </p:cNvSpPr>
          <p:nvPr/>
        </p:nvSpPr>
        <p:spPr>
          <a:xfrm>
            <a:off x="6510244" y="4771453"/>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62" name="Oval 161"/>
          <p:cNvSpPr>
            <a:spLocks noChangeAspect="1"/>
          </p:cNvSpPr>
          <p:nvPr/>
        </p:nvSpPr>
        <p:spPr>
          <a:xfrm>
            <a:off x="6827744" y="5421394"/>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63" name="Oval 162"/>
          <p:cNvSpPr>
            <a:spLocks noChangeAspect="1"/>
          </p:cNvSpPr>
          <p:nvPr/>
        </p:nvSpPr>
        <p:spPr>
          <a:xfrm>
            <a:off x="4695959" y="5051600"/>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164" name="Rectangle 163"/>
          <p:cNvSpPr/>
          <p:nvPr/>
        </p:nvSpPr>
        <p:spPr>
          <a:xfrm>
            <a:off x="4022251" y="5027399"/>
            <a:ext cx="776398" cy="287218"/>
          </a:xfrm>
          <a:prstGeom prst="rect">
            <a:avLst/>
          </a:prstGeom>
        </p:spPr>
        <p:txBody>
          <a:bodyPr wrap="none" lIns="71081" tIns="35540" rIns="71081" bIns="35540">
            <a:spAutoFit/>
          </a:bodyPr>
          <a:lstStyle/>
          <a:p>
            <a:r>
              <a:rPr lang="en-US" sz="1400" b="1" dirty="0">
                <a:latin typeface="Calibri"/>
                <a:cs typeface="Calibri"/>
              </a:rPr>
              <a:t>Houston</a:t>
            </a:r>
          </a:p>
        </p:txBody>
      </p:sp>
      <p:sp>
        <p:nvSpPr>
          <p:cNvPr id="165" name="Rectangle 164"/>
          <p:cNvSpPr/>
          <p:nvPr/>
        </p:nvSpPr>
        <p:spPr>
          <a:xfrm>
            <a:off x="4158321" y="4724841"/>
            <a:ext cx="618039" cy="287218"/>
          </a:xfrm>
          <a:prstGeom prst="rect">
            <a:avLst/>
          </a:prstGeom>
        </p:spPr>
        <p:txBody>
          <a:bodyPr wrap="none" lIns="71081" tIns="35540" rIns="71081" bIns="35540">
            <a:spAutoFit/>
          </a:bodyPr>
          <a:lstStyle/>
          <a:p>
            <a:r>
              <a:rPr lang="en-US" sz="1400" b="1" dirty="0">
                <a:latin typeface="Calibri"/>
                <a:cs typeface="Calibri"/>
              </a:rPr>
              <a:t>Spring</a:t>
            </a:r>
          </a:p>
        </p:txBody>
      </p:sp>
      <p:sp>
        <p:nvSpPr>
          <p:cNvPr id="166" name="Oval 165"/>
          <p:cNvSpPr>
            <a:spLocks noChangeAspect="1"/>
          </p:cNvSpPr>
          <p:nvPr/>
        </p:nvSpPr>
        <p:spPr>
          <a:xfrm>
            <a:off x="4695959" y="4861100"/>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255" name="Oval 254"/>
          <p:cNvSpPr>
            <a:spLocks noChangeAspect="1"/>
          </p:cNvSpPr>
          <p:nvPr/>
        </p:nvSpPr>
        <p:spPr>
          <a:xfrm>
            <a:off x="1793102" y="3987055"/>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256" name="Rectangle 255">
            <a:extLst>
              <a:ext uri="{FF2B5EF4-FFF2-40B4-BE49-F238E27FC236}">
                <a16:creationId xmlns="" xmlns:a16="http://schemas.microsoft.com/office/drawing/2014/main" id="{795325FF-BC1B-4749-A1F8-DE28ADBB5078}"/>
              </a:ext>
            </a:extLst>
          </p:cNvPr>
          <p:cNvSpPr/>
          <p:nvPr/>
        </p:nvSpPr>
        <p:spPr>
          <a:xfrm>
            <a:off x="1003652" y="3676095"/>
            <a:ext cx="1056599" cy="307726"/>
          </a:xfrm>
          <a:prstGeom prst="rect">
            <a:avLst/>
          </a:prstGeom>
        </p:spPr>
        <p:txBody>
          <a:bodyPr wrap="none" lIns="91390" tIns="45695" rIns="91390" bIns="45695">
            <a:spAutoFit/>
          </a:bodyPr>
          <a:lstStyle/>
          <a:p>
            <a:r>
              <a:rPr lang="en-US" sz="1400" b="1" dirty="0">
                <a:latin typeface="Calibri"/>
                <a:cs typeface="Calibri"/>
              </a:rPr>
              <a:t>Los Angeles</a:t>
            </a:r>
          </a:p>
        </p:txBody>
      </p:sp>
      <p:sp>
        <p:nvSpPr>
          <p:cNvPr id="257" name="Oval 256"/>
          <p:cNvSpPr>
            <a:spLocks noChangeAspect="1"/>
          </p:cNvSpPr>
          <p:nvPr/>
        </p:nvSpPr>
        <p:spPr>
          <a:xfrm>
            <a:off x="6229029" y="3079379"/>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258" name="Rectangle 257">
            <a:extLst>
              <a:ext uri="{FF2B5EF4-FFF2-40B4-BE49-F238E27FC236}">
                <a16:creationId xmlns="" xmlns:a16="http://schemas.microsoft.com/office/drawing/2014/main" id="{795325FF-BC1B-4749-A1F8-DE28ADBB5078}"/>
              </a:ext>
            </a:extLst>
          </p:cNvPr>
          <p:cNvSpPr/>
          <p:nvPr/>
        </p:nvSpPr>
        <p:spPr>
          <a:xfrm>
            <a:off x="5503081" y="2813242"/>
            <a:ext cx="914808" cy="307726"/>
          </a:xfrm>
          <a:prstGeom prst="rect">
            <a:avLst/>
          </a:prstGeom>
        </p:spPr>
        <p:txBody>
          <a:bodyPr wrap="none" lIns="91390" tIns="45695" rIns="91390" bIns="45695">
            <a:spAutoFit/>
          </a:bodyPr>
          <a:lstStyle/>
          <a:p>
            <a:r>
              <a:rPr lang="en-US" sz="1400" b="1" dirty="0">
                <a:latin typeface="Calibri"/>
                <a:cs typeface="Calibri"/>
              </a:rPr>
              <a:t>Cleveland</a:t>
            </a:r>
          </a:p>
        </p:txBody>
      </p:sp>
      <p:sp>
        <p:nvSpPr>
          <p:cNvPr id="259" name="Oval 258"/>
          <p:cNvSpPr>
            <a:spLocks noChangeAspect="1"/>
          </p:cNvSpPr>
          <p:nvPr/>
        </p:nvSpPr>
        <p:spPr>
          <a:xfrm>
            <a:off x="5095102" y="4300806"/>
            <a:ext cx="72567" cy="89642"/>
          </a:xfrm>
          <a:prstGeom prst="ellipse">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262" name="Rectangle 261"/>
          <p:cNvSpPr/>
          <p:nvPr/>
        </p:nvSpPr>
        <p:spPr>
          <a:xfrm>
            <a:off x="3430567" y="5639109"/>
            <a:ext cx="1441319" cy="523170"/>
          </a:xfrm>
          <a:prstGeom prst="rect">
            <a:avLst/>
          </a:prstGeom>
          <a:effectLst/>
        </p:spPr>
        <p:txBody>
          <a:bodyPr wrap="none" lIns="91390" tIns="45695" rIns="91390" bIns="45695">
            <a:spAutoFit/>
          </a:bodyPr>
          <a:lstStyle/>
          <a:p>
            <a:pPr lvl="0" algn="r">
              <a:defRPr/>
            </a:pPr>
            <a:r>
              <a:rPr lang="en-US" sz="1400" b="1" dirty="0">
                <a:solidFill>
                  <a:schemeClr val="accent1"/>
                </a:solidFill>
                <a:latin typeface="Calibri"/>
                <a:cs typeface="Calibri"/>
              </a:rPr>
              <a:t>Little Rock</a:t>
            </a:r>
          </a:p>
          <a:p>
            <a:pPr lvl="0" algn="r">
              <a:defRPr/>
            </a:pPr>
            <a:r>
              <a:rPr lang="en-US" sz="1400" b="1" dirty="0">
                <a:solidFill>
                  <a:schemeClr val="accent1"/>
                </a:solidFill>
                <a:latin typeface="Calibri"/>
                <a:cs typeface="Calibri"/>
              </a:rPr>
              <a:t>North Little Rock</a:t>
            </a:r>
          </a:p>
        </p:txBody>
      </p:sp>
      <p:sp>
        <p:nvSpPr>
          <p:cNvPr id="263" name="Rectangle 262"/>
          <p:cNvSpPr/>
          <p:nvPr/>
        </p:nvSpPr>
        <p:spPr>
          <a:xfrm>
            <a:off x="5338717" y="5639109"/>
            <a:ext cx="2110899" cy="523170"/>
          </a:xfrm>
          <a:prstGeom prst="rect">
            <a:avLst/>
          </a:prstGeom>
          <a:effectLst/>
        </p:spPr>
        <p:txBody>
          <a:bodyPr wrap="none" lIns="91390" tIns="45695" rIns="91390" bIns="45695">
            <a:spAutoFit/>
          </a:bodyPr>
          <a:lstStyle/>
          <a:p>
            <a:pPr>
              <a:defRPr/>
            </a:pPr>
            <a:r>
              <a:rPr lang="en-US" sz="1400" b="1" dirty="0">
                <a:solidFill>
                  <a:schemeClr val="accent1"/>
                </a:solidFill>
                <a:latin typeface="Calibri"/>
                <a:cs typeface="Calibri"/>
              </a:rPr>
              <a:t>Jacksonville North Pulaski</a:t>
            </a:r>
          </a:p>
          <a:p>
            <a:pPr lvl="0">
              <a:defRPr/>
            </a:pPr>
            <a:r>
              <a:rPr lang="en-US" sz="1400" b="1" dirty="0">
                <a:solidFill>
                  <a:schemeClr val="accent1"/>
                </a:solidFill>
                <a:latin typeface="Calibri"/>
                <a:cs typeface="Calibri"/>
              </a:rPr>
              <a:t>Pulaski County</a:t>
            </a:r>
          </a:p>
        </p:txBody>
      </p:sp>
      <p:cxnSp>
        <p:nvCxnSpPr>
          <p:cNvPr id="69" name="Elbow Connector 68"/>
          <p:cNvCxnSpPr>
            <a:stCxn id="262" idx="3"/>
            <a:endCxn id="259" idx="4"/>
          </p:cNvCxnSpPr>
          <p:nvPr/>
        </p:nvCxnSpPr>
        <p:spPr>
          <a:xfrm flipV="1">
            <a:off x="4871886" y="4390448"/>
            <a:ext cx="259500" cy="1510246"/>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64" name="Elbow Connector 263"/>
          <p:cNvCxnSpPr>
            <a:stCxn id="263" idx="1"/>
            <a:endCxn id="259" idx="4"/>
          </p:cNvCxnSpPr>
          <p:nvPr/>
        </p:nvCxnSpPr>
        <p:spPr>
          <a:xfrm rot="10800000">
            <a:off x="5131387" y="4390448"/>
            <a:ext cx="207331" cy="1510246"/>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65" name="Oval 264"/>
          <p:cNvSpPr>
            <a:spLocks noChangeAspect="1"/>
          </p:cNvSpPr>
          <p:nvPr/>
        </p:nvSpPr>
        <p:spPr>
          <a:xfrm>
            <a:off x="353803" y="4943281"/>
            <a:ext cx="108851" cy="134463"/>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266" name="Oval 265"/>
          <p:cNvSpPr>
            <a:spLocks noChangeAspect="1"/>
          </p:cNvSpPr>
          <p:nvPr/>
        </p:nvSpPr>
        <p:spPr>
          <a:xfrm>
            <a:off x="353805" y="5257041"/>
            <a:ext cx="108851" cy="134463"/>
          </a:xfrm>
          <a:prstGeom prst="ellipse">
            <a:avLst/>
          </a:prstGeom>
          <a:solidFill>
            <a:srgbClr val="2900A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75" name="Text Placeholder 74"/>
          <p:cNvSpPr>
            <a:spLocks noGrp="1"/>
          </p:cNvSpPr>
          <p:nvPr>
            <p:ph type="body" sz="half" idx="2"/>
          </p:nvPr>
        </p:nvSpPr>
        <p:spPr>
          <a:xfrm>
            <a:off x="462232" y="950259"/>
            <a:ext cx="7558960" cy="774700"/>
          </a:xfrm>
        </p:spPr>
        <p:txBody>
          <a:bodyPr/>
          <a:lstStyle/>
          <a:p>
            <a:r>
              <a:rPr lang="en-US" sz="2500" b="1" dirty="0">
                <a:solidFill>
                  <a:srgbClr val="00B050"/>
                </a:solidFill>
              </a:rPr>
              <a:t>USHCA has worked with 30+ districts and 16 states</a:t>
            </a:r>
          </a:p>
          <a:p>
            <a:endParaRPr lang="en-US" dirty="0"/>
          </a:p>
        </p:txBody>
      </p:sp>
      <p:sp>
        <p:nvSpPr>
          <p:cNvPr id="362" name="Oval 361"/>
          <p:cNvSpPr>
            <a:spLocks noChangeAspect="1"/>
          </p:cNvSpPr>
          <p:nvPr/>
        </p:nvSpPr>
        <p:spPr>
          <a:xfrm>
            <a:off x="7130124" y="2849660"/>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363" name="Oval 362"/>
          <p:cNvSpPr>
            <a:spLocks noChangeAspect="1"/>
          </p:cNvSpPr>
          <p:nvPr/>
        </p:nvSpPr>
        <p:spPr>
          <a:xfrm>
            <a:off x="6726444" y="2720793"/>
            <a:ext cx="72567" cy="8964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364" name="Rectangle 363">
            <a:extLst>
              <a:ext uri="{FF2B5EF4-FFF2-40B4-BE49-F238E27FC236}">
                <a16:creationId xmlns="" xmlns:a16="http://schemas.microsoft.com/office/drawing/2014/main" id="{93A478FC-39B1-D940-93CD-E36CA631063C}"/>
              </a:ext>
            </a:extLst>
          </p:cNvPr>
          <p:cNvSpPr/>
          <p:nvPr/>
        </p:nvSpPr>
        <p:spPr>
          <a:xfrm>
            <a:off x="7165112" y="2201595"/>
            <a:ext cx="964952" cy="307726"/>
          </a:xfrm>
          <a:prstGeom prst="rect">
            <a:avLst/>
          </a:prstGeom>
          <a:effectLst/>
        </p:spPr>
        <p:txBody>
          <a:bodyPr wrap="none" lIns="91390" tIns="45695" rIns="91390" bIns="45695">
            <a:spAutoFit/>
          </a:bodyPr>
          <a:lstStyle/>
          <a:p>
            <a:r>
              <a:rPr lang="en-US" sz="1400" b="1" dirty="0">
                <a:latin typeface="Calibri"/>
                <a:cs typeface="Calibri"/>
              </a:rPr>
              <a:t>Newburgh</a:t>
            </a:r>
          </a:p>
        </p:txBody>
      </p:sp>
      <p:sp>
        <p:nvSpPr>
          <p:cNvPr id="365" name="Rectangle 364">
            <a:extLst>
              <a:ext uri="{FF2B5EF4-FFF2-40B4-BE49-F238E27FC236}">
                <a16:creationId xmlns="" xmlns:a16="http://schemas.microsoft.com/office/drawing/2014/main" id="{93A478FC-39B1-D940-93CD-E36CA631063C}"/>
              </a:ext>
            </a:extLst>
          </p:cNvPr>
          <p:cNvSpPr/>
          <p:nvPr/>
        </p:nvSpPr>
        <p:spPr>
          <a:xfrm>
            <a:off x="5999433" y="2408903"/>
            <a:ext cx="932078" cy="307726"/>
          </a:xfrm>
          <a:prstGeom prst="rect">
            <a:avLst/>
          </a:prstGeom>
          <a:effectLst/>
        </p:spPr>
        <p:txBody>
          <a:bodyPr wrap="none" lIns="91390" tIns="45695" rIns="91390" bIns="45695">
            <a:spAutoFit/>
          </a:bodyPr>
          <a:lstStyle/>
          <a:p>
            <a:r>
              <a:rPr lang="en-US" sz="1400" b="1" dirty="0">
                <a:latin typeface="Calibri"/>
                <a:cs typeface="Calibri"/>
              </a:rPr>
              <a:t>Rochester</a:t>
            </a:r>
          </a:p>
        </p:txBody>
      </p:sp>
      <p:cxnSp>
        <p:nvCxnSpPr>
          <p:cNvPr id="77" name="Straight Connector 76"/>
          <p:cNvCxnSpPr>
            <a:endCxn id="362" idx="0"/>
          </p:cNvCxnSpPr>
          <p:nvPr/>
        </p:nvCxnSpPr>
        <p:spPr>
          <a:xfrm flipH="1">
            <a:off x="7166411" y="2420474"/>
            <a:ext cx="54451" cy="42919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67" name="Oval 366"/>
          <p:cNvSpPr>
            <a:spLocks noChangeAspect="1"/>
          </p:cNvSpPr>
          <p:nvPr/>
        </p:nvSpPr>
        <p:spPr>
          <a:xfrm>
            <a:off x="6156459" y="4345630"/>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sp>
        <p:nvSpPr>
          <p:cNvPr id="368" name="Rectangle 367">
            <a:extLst>
              <a:ext uri="{FF2B5EF4-FFF2-40B4-BE49-F238E27FC236}">
                <a16:creationId xmlns="" xmlns:a16="http://schemas.microsoft.com/office/drawing/2014/main" id="{7EE513F1-6468-C143-AB3A-3AA5DFA094C4}"/>
              </a:ext>
            </a:extLst>
          </p:cNvPr>
          <p:cNvSpPr/>
          <p:nvPr/>
        </p:nvSpPr>
        <p:spPr>
          <a:xfrm>
            <a:off x="6158454" y="4275225"/>
            <a:ext cx="748359" cy="307726"/>
          </a:xfrm>
          <a:prstGeom prst="rect">
            <a:avLst/>
          </a:prstGeom>
          <a:effectLst/>
        </p:spPr>
        <p:txBody>
          <a:bodyPr wrap="none" lIns="91390" tIns="45695" rIns="91390" bIns="45695">
            <a:spAutoFit/>
          </a:bodyPr>
          <a:lstStyle/>
          <a:p>
            <a:r>
              <a:rPr lang="en-US" sz="1400" b="1" dirty="0">
                <a:latin typeface="Calibri"/>
                <a:cs typeface="Calibri"/>
              </a:rPr>
              <a:t>Atlanta</a:t>
            </a:r>
          </a:p>
        </p:txBody>
      </p:sp>
      <p:sp>
        <p:nvSpPr>
          <p:cNvPr id="369" name="Rectangle 368"/>
          <p:cNvSpPr/>
          <p:nvPr/>
        </p:nvSpPr>
        <p:spPr>
          <a:xfrm>
            <a:off x="5224209" y="3174694"/>
            <a:ext cx="1695257" cy="287218"/>
          </a:xfrm>
          <a:prstGeom prst="rect">
            <a:avLst/>
          </a:prstGeom>
        </p:spPr>
        <p:txBody>
          <a:bodyPr wrap="none" lIns="71081" tIns="35540" rIns="71081" bIns="35540">
            <a:spAutoFit/>
          </a:bodyPr>
          <a:lstStyle/>
          <a:p>
            <a:r>
              <a:rPr lang="en-US" sz="1400" b="1" dirty="0"/>
              <a:t>Montgomery County</a:t>
            </a:r>
          </a:p>
        </p:txBody>
      </p:sp>
      <p:sp>
        <p:nvSpPr>
          <p:cNvPr id="370" name="Oval 369"/>
          <p:cNvSpPr>
            <a:spLocks noChangeAspect="1"/>
          </p:cNvSpPr>
          <p:nvPr/>
        </p:nvSpPr>
        <p:spPr>
          <a:xfrm>
            <a:off x="6718887" y="3314688"/>
            <a:ext cx="72567" cy="89642"/>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71081" tIns="35540" rIns="71081" bIns="35540" spcCol="0" rtlCol="0" anchor="ctr"/>
          <a:lstStyle/>
          <a:p>
            <a:pPr algn="ctr"/>
            <a:endParaRPr lang="en-US">
              <a:latin typeface="Calibri"/>
              <a:cs typeface="Calibri"/>
            </a:endParaRPr>
          </a:p>
        </p:txBody>
      </p:sp>
      <p:pic>
        <p:nvPicPr>
          <p:cNvPr id="167" name="Picture 166" descr="LogoUSHCAColor.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160" y="6243467"/>
            <a:ext cx="944908" cy="558916"/>
          </a:xfrm>
          <a:prstGeom prst="rect">
            <a:avLst/>
          </a:prstGeom>
          <a:noFill/>
          <a:effectLst/>
        </p:spPr>
      </p:pic>
      <p:pic>
        <p:nvPicPr>
          <p:cNvPr id="168" name="Picture 167"/>
          <p:cNvPicPr>
            <a:picLocks noChangeAspect="1"/>
          </p:cNvPicPr>
          <p:nvPr/>
        </p:nvPicPr>
        <p:blipFill>
          <a:blip r:embed="rId4"/>
          <a:stretch>
            <a:fillRect/>
          </a:stretch>
        </p:blipFill>
        <p:spPr>
          <a:xfrm>
            <a:off x="60479" y="6374539"/>
            <a:ext cx="2237619" cy="423697"/>
          </a:xfrm>
          <a:prstGeom prst="rect">
            <a:avLst/>
          </a:prstGeom>
        </p:spPr>
      </p:pic>
    </p:spTree>
    <p:extLst>
      <p:ext uri="{BB962C8B-B14F-4D97-AF65-F5344CB8AC3E}">
        <p14:creationId xmlns:p14="http://schemas.microsoft.com/office/powerpoint/2010/main" val="9374560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519" y="-255307"/>
            <a:ext cx="7556313" cy="995082"/>
          </a:xfrm>
        </p:spPr>
        <p:txBody>
          <a:bodyPr>
            <a:normAutofit/>
          </a:bodyPr>
          <a:lstStyle/>
          <a:p>
            <a:r>
              <a:rPr lang="en-US" dirty="0"/>
              <a:t>Recruitment &amp; Selection</a:t>
            </a:r>
          </a:p>
        </p:txBody>
      </p:sp>
      <p:sp>
        <p:nvSpPr>
          <p:cNvPr id="5" name="Text Placeholder 4">
            <a:extLst>
              <a:ext uri="{FF2B5EF4-FFF2-40B4-BE49-F238E27FC236}">
                <a16:creationId xmlns="" xmlns:a16="http://schemas.microsoft.com/office/drawing/2014/main" id="{A1B2D209-FE9E-A149-9AB8-D600F525E03F}"/>
              </a:ext>
            </a:extLst>
          </p:cNvPr>
          <p:cNvSpPr>
            <a:spLocks noGrp="1"/>
          </p:cNvSpPr>
          <p:nvPr>
            <p:ph type="body" sz="half" idx="2"/>
          </p:nvPr>
        </p:nvSpPr>
        <p:spPr>
          <a:xfrm>
            <a:off x="498518" y="739776"/>
            <a:ext cx="7558960" cy="774700"/>
          </a:xfrm>
        </p:spPr>
        <p:txBody>
          <a:bodyPr/>
          <a:lstStyle/>
          <a:p>
            <a:r>
              <a:rPr lang="en-US" dirty="0"/>
              <a:t>Measuring Your Success</a:t>
            </a:r>
          </a:p>
        </p:txBody>
      </p:sp>
      <p:sp>
        <p:nvSpPr>
          <p:cNvPr id="3" name="Slide Number Placeholder 2"/>
          <p:cNvSpPr>
            <a:spLocks noGrp="1"/>
          </p:cNvSpPr>
          <p:nvPr>
            <p:ph type="sldNum" sz="quarter" idx="12"/>
          </p:nvPr>
        </p:nvSpPr>
        <p:spPr/>
        <p:txBody>
          <a:bodyPr/>
          <a:lstStyle/>
          <a:p>
            <a:fld id="{957AC6FC-3C36-487B-B044-7E65347DD9F1}" type="slidenum">
              <a:rPr lang="en-US" smtClean="0"/>
              <a:pPr/>
              <a:t>40</a:t>
            </a:fld>
            <a:endParaRPr lang="en-US"/>
          </a:p>
        </p:txBody>
      </p:sp>
      <p:graphicFrame>
        <p:nvGraphicFramePr>
          <p:cNvPr id="7" name="Content Placeholder 4">
            <a:extLst>
              <a:ext uri="{FF2B5EF4-FFF2-40B4-BE49-F238E27FC236}">
                <a16:creationId xmlns="" xmlns:a16="http://schemas.microsoft.com/office/drawing/2014/main" id="{2A069B6B-EA24-CC44-9654-13481168A1ED}"/>
              </a:ext>
            </a:extLst>
          </p:cNvPr>
          <p:cNvGraphicFramePr>
            <a:graphicFrameLocks/>
          </p:cNvGraphicFramePr>
          <p:nvPr>
            <p:extLst>
              <p:ext uri="{D42A27DB-BD31-4B8C-83A1-F6EECF244321}">
                <p14:modId xmlns:p14="http://schemas.microsoft.com/office/powerpoint/2010/main" val="773747008"/>
              </p:ext>
            </p:extLst>
          </p:nvPr>
        </p:nvGraphicFramePr>
        <p:xfrm>
          <a:off x="299415" y="1831864"/>
          <a:ext cx="5113868" cy="403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a:extLst>
              <a:ext uri="{FF2B5EF4-FFF2-40B4-BE49-F238E27FC236}">
                <a16:creationId xmlns="" xmlns:a16="http://schemas.microsoft.com/office/drawing/2014/main" id="{A2BFEF00-B9D6-8A47-A8B8-380061947F49}"/>
              </a:ext>
            </a:extLst>
          </p:cNvPr>
          <p:cNvCxnSpPr/>
          <p:nvPr/>
        </p:nvCxnSpPr>
        <p:spPr>
          <a:xfrm flipV="1">
            <a:off x="4250267" y="2489956"/>
            <a:ext cx="1072996" cy="11870"/>
          </a:xfrm>
          <a:prstGeom prst="straightConnector1">
            <a:avLst/>
          </a:prstGeom>
          <a:ln w="762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 xmlns:a16="http://schemas.microsoft.com/office/drawing/2014/main" id="{96358A93-311B-EC47-8AC8-D9AF80097CDF}"/>
              </a:ext>
            </a:extLst>
          </p:cNvPr>
          <p:cNvSpPr/>
          <p:nvPr/>
        </p:nvSpPr>
        <p:spPr>
          <a:xfrm>
            <a:off x="5646528" y="2100489"/>
            <a:ext cx="3064923" cy="863600"/>
          </a:xfrm>
          <a:prstGeom prst="roundRect">
            <a:avLst/>
          </a:prstGeom>
          <a:solidFill>
            <a:srgbClr val="00BEE1"/>
          </a:solidFill>
          <a:ln>
            <a:solidFill>
              <a:srgbClr val="00BEE1"/>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marL="285718" indent="-285718">
              <a:buFont typeface="Arial"/>
              <a:buChar char="•"/>
            </a:pPr>
            <a:r>
              <a:rPr lang="en-US" b="1" dirty="0"/>
              <a:t>Enough applicants? </a:t>
            </a:r>
          </a:p>
          <a:p>
            <a:pPr marL="285718" indent="-285718">
              <a:buFont typeface="Arial"/>
              <a:buChar char="•"/>
            </a:pPr>
            <a:r>
              <a:rPr lang="en-US" b="1" dirty="0"/>
              <a:t>“Right” applicants?</a:t>
            </a:r>
          </a:p>
        </p:txBody>
      </p:sp>
      <p:sp>
        <p:nvSpPr>
          <p:cNvPr id="10" name="Rounded Rectangle 9">
            <a:extLst>
              <a:ext uri="{FF2B5EF4-FFF2-40B4-BE49-F238E27FC236}">
                <a16:creationId xmlns="" xmlns:a16="http://schemas.microsoft.com/office/drawing/2014/main" id="{18895340-8965-324F-A222-64402377CFB9}"/>
              </a:ext>
            </a:extLst>
          </p:cNvPr>
          <p:cNvSpPr/>
          <p:nvPr/>
        </p:nvSpPr>
        <p:spPr>
          <a:xfrm>
            <a:off x="5646526" y="3604487"/>
            <a:ext cx="3064924" cy="863600"/>
          </a:xfrm>
          <a:prstGeom prst="roundRect">
            <a:avLst/>
          </a:prstGeom>
          <a:solidFill>
            <a:schemeClr val="accent2"/>
          </a:solidFill>
          <a:ln>
            <a:solidFill>
              <a:srgbClr val="FF8000"/>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marL="285718" indent="-285718">
              <a:buFont typeface="Arial"/>
              <a:buChar char="•"/>
            </a:pPr>
            <a:r>
              <a:rPr lang="en-US" b="1" dirty="0"/>
              <a:t>Top choice?</a:t>
            </a:r>
          </a:p>
          <a:p>
            <a:pPr marL="285718" indent="-285718">
              <a:buFont typeface="Arial"/>
              <a:buChar char="•"/>
            </a:pPr>
            <a:r>
              <a:rPr lang="en-US" b="1" dirty="0"/>
              <a:t>Acceptances?</a:t>
            </a:r>
          </a:p>
        </p:txBody>
      </p:sp>
      <p:sp>
        <p:nvSpPr>
          <p:cNvPr id="11" name="Rounded Rectangle 10">
            <a:extLst>
              <a:ext uri="{FF2B5EF4-FFF2-40B4-BE49-F238E27FC236}">
                <a16:creationId xmlns="" xmlns:a16="http://schemas.microsoft.com/office/drawing/2014/main" id="{50A66FB6-AF69-5741-9106-D9F0BFD3743A}"/>
              </a:ext>
            </a:extLst>
          </p:cNvPr>
          <p:cNvSpPr/>
          <p:nvPr/>
        </p:nvSpPr>
        <p:spPr>
          <a:xfrm>
            <a:off x="5646528" y="4867836"/>
            <a:ext cx="3064923" cy="1025721"/>
          </a:xfrm>
          <a:prstGeom prst="roundRect">
            <a:avLst/>
          </a:prstGeom>
          <a:solidFill>
            <a:srgbClr val="60A60E"/>
          </a:solidFill>
          <a:ln>
            <a:solidFill>
              <a:srgbClr val="60A60E"/>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marL="285718" indent="-285718">
              <a:buFont typeface="Arial"/>
              <a:buChar char="•"/>
            </a:pPr>
            <a:r>
              <a:rPr lang="en-US" b="1" dirty="0"/>
              <a:t>Effective employees?</a:t>
            </a:r>
          </a:p>
          <a:p>
            <a:pPr marL="285718" indent="-285718">
              <a:buFont typeface="Arial"/>
              <a:buChar char="•"/>
            </a:pPr>
            <a:r>
              <a:rPr lang="en-US" b="1" dirty="0"/>
              <a:t>Satisfied hiring managers? </a:t>
            </a:r>
          </a:p>
        </p:txBody>
      </p:sp>
      <p:sp>
        <p:nvSpPr>
          <p:cNvPr id="12" name="Rounded Rectangle 11">
            <a:extLst>
              <a:ext uri="{FF2B5EF4-FFF2-40B4-BE49-F238E27FC236}">
                <a16:creationId xmlns="" xmlns:a16="http://schemas.microsoft.com/office/drawing/2014/main" id="{447A4F40-3CAF-D04A-8D09-042525806C03}"/>
              </a:ext>
            </a:extLst>
          </p:cNvPr>
          <p:cNvSpPr/>
          <p:nvPr/>
        </p:nvSpPr>
        <p:spPr>
          <a:xfrm rot="16200000">
            <a:off x="-1384691" y="3572151"/>
            <a:ext cx="4106326" cy="601118"/>
          </a:xfrm>
          <a:prstGeom prst="roundRect">
            <a:avLst/>
          </a:prstGeom>
          <a:ln w="28575">
            <a:solidFill>
              <a:srgbClr val="FF8000"/>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b="1" dirty="0"/>
              <a:t>GET THE BEST Consistently</a:t>
            </a:r>
          </a:p>
        </p:txBody>
      </p:sp>
      <p:sp>
        <p:nvSpPr>
          <p:cNvPr id="13" name="Rounded Rectangle 12">
            <a:extLst>
              <a:ext uri="{FF2B5EF4-FFF2-40B4-BE49-F238E27FC236}">
                <a16:creationId xmlns="" xmlns:a16="http://schemas.microsoft.com/office/drawing/2014/main" id="{B12B4C1A-E57F-4548-A7FA-2AFBA9563C26}"/>
              </a:ext>
            </a:extLst>
          </p:cNvPr>
          <p:cNvSpPr/>
          <p:nvPr/>
        </p:nvSpPr>
        <p:spPr>
          <a:xfrm>
            <a:off x="5464271" y="1914225"/>
            <a:ext cx="3536294" cy="4109078"/>
          </a:xfrm>
          <a:prstGeom prst="roundRect">
            <a:avLst/>
          </a:prstGeom>
          <a:noFill/>
          <a:ln w="28575" cmpd="sng">
            <a:solidFill>
              <a:srgbClr val="FF8000"/>
            </a:solidFill>
            <a:prstDash val="dash"/>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dirty="0"/>
          </a:p>
        </p:txBody>
      </p:sp>
      <p:sp>
        <p:nvSpPr>
          <p:cNvPr id="14" name="Rounded Rectangle 13">
            <a:extLst>
              <a:ext uri="{FF2B5EF4-FFF2-40B4-BE49-F238E27FC236}">
                <a16:creationId xmlns="" xmlns:a16="http://schemas.microsoft.com/office/drawing/2014/main" id="{7439FBB0-F6A9-DE42-AE92-870D09AC00D5}"/>
              </a:ext>
            </a:extLst>
          </p:cNvPr>
          <p:cNvSpPr/>
          <p:nvPr/>
        </p:nvSpPr>
        <p:spPr>
          <a:xfrm>
            <a:off x="5748120" y="1219971"/>
            <a:ext cx="2557680" cy="601118"/>
          </a:xfrm>
          <a:prstGeom prst="roundRect">
            <a:avLst/>
          </a:prstGeom>
          <a:ln w="28575">
            <a:solidFill>
              <a:srgbClr val="FF8000"/>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b="1" dirty="0"/>
              <a:t>POWER METRICS</a:t>
            </a:r>
          </a:p>
        </p:txBody>
      </p:sp>
      <p:cxnSp>
        <p:nvCxnSpPr>
          <p:cNvPr id="15" name="Straight Arrow Connector 14">
            <a:extLst>
              <a:ext uri="{FF2B5EF4-FFF2-40B4-BE49-F238E27FC236}">
                <a16:creationId xmlns="" xmlns:a16="http://schemas.microsoft.com/office/drawing/2014/main" id="{1A92C8EC-826C-0B42-883D-BF5E73CB50DB}"/>
              </a:ext>
            </a:extLst>
          </p:cNvPr>
          <p:cNvCxnSpPr/>
          <p:nvPr/>
        </p:nvCxnSpPr>
        <p:spPr>
          <a:xfrm>
            <a:off x="4267201" y="4104884"/>
            <a:ext cx="1016059" cy="0"/>
          </a:xfrm>
          <a:prstGeom prst="straightConnector1">
            <a:avLst/>
          </a:prstGeom>
          <a:ln w="762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 xmlns:a16="http://schemas.microsoft.com/office/drawing/2014/main" id="{9AA7E776-6335-CC4F-93D0-EACD63E76FE2}"/>
              </a:ext>
            </a:extLst>
          </p:cNvPr>
          <p:cNvCxnSpPr/>
          <p:nvPr/>
        </p:nvCxnSpPr>
        <p:spPr>
          <a:xfrm>
            <a:off x="4267201" y="5509678"/>
            <a:ext cx="1016059" cy="0"/>
          </a:xfrm>
          <a:prstGeom prst="straightConnector1">
            <a:avLst/>
          </a:prstGeom>
          <a:ln w="762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3748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DA342-C767-6746-836E-DFC7B5F32F54}"/>
              </a:ext>
            </a:extLst>
          </p:cNvPr>
          <p:cNvSpPr>
            <a:spLocks noGrp="1"/>
          </p:cNvSpPr>
          <p:nvPr>
            <p:ph type="title"/>
          </p:nvPr>
        </p:nvSpPr>
        <p:spPr>
          <a:xfrm>
            <a:off x="498474" y="222250"/>
            <a:ext cx="7556313" cy="573928"/>
          </a:xfrm>
        </p:spPr>
        <p:txBody>
          <a:bodyPr/>
          <a:lstStyle/>
          <a:p>
            <a:r>
              <a:rPr lang="en-US" sz="3200" dirty="0"/>
              <a:t>Analyzing Your Current Pipelines</a:t>
            </a:r>
          </a:p>
        </p:txBody>
      </p:sp>
      <p:sp>
        <p:nvSpPr>
          <p:cNvPr id="6" name="Slide Number Placeholder 5">
            <a:extLst>
              <a:ext uri="{FF2B5EF4-FFF2-40B4-BE49-F238E27FC236}">
                <a16:creationId xmlns="" xmlns:a16="http://schemas.microsoft.com/office/drawing/2014/main" id="{0A1E88A7-76DA-FB48-AA7E-55761150BB51}"/>
              </a:ext>
            </a:extLst>
          </p:cNvPr>
          <p:cNvSpPr>
            <a:spLocks noGrp="1"/>
          </p:cNvSpPr>
          <p:nvPr>
            <p:ph type="sldNum" sz="quarter" idx="12"/>
          </p:nvPr>
        </p:nvSpPr>
        <p:spPr/>
        <p:txBody>
          <a:bodyPr/>
          <a:lstStyle/>
          <a:p>
            <a:fld id="{70FCFB06-72BE-4810-A274-32EBC42401E2}" type="slidenum">
              <a:rPr lang="en-US" smtClean="0">
                <a:solidFill>
                  <a:prstClr val="white"/>
                </a:solidFill>
              </a:rPr>
              <a:pPr/>
              <a:t>41</a:t>
            </a:fld>
            <a:endParaRPr lang="en-US" dirty="0">
              <a:solidFill>
                <a:prstClr val="white"/>
              </a:solidFill>
            </a:endParaRPr>
          </a:p>
        </p:txBody>
      </p:sp>
      <p:pic>
        <p:nvPicPr>
          <p:cNvPr id="7" name="Picture 6">
            <a:extLst>
              <a:ext uri="{FF2B5EF4-FFF2-40B4-BE49-F238E27FC236}">
                <a16:creationId xmlns="" xmlns:a16="http://schemas.microsoft.com/office/drawing/2014/main" id="{9A1833D5-E294-3C4E-94B0-06E52F0854D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7946" y="1501028"/>
            <a:ext cx="8134873" cy="5358448"/>
          </a:xfrm>
          <a:prstGeom prst="rect">
            <a:avLst/>
          </a:prstGeom>
          <a:noFill/>
          <a:ln>
            <a:noFill/>
          </a:ln>
        </p:spPr>
      </p:pic>
      <p:sp>
        <p:nvSpPr>
          <p:cNvPr id="5" name="Text Placeholder 4">
            <a:extLst>
              <a:ext uri="{FF2B5EF4-FFF2-40B4-BE49-F238E27FC236}">
                <a16:creationId xmlns="" xmlns:a16="http://schemas.microsoft.com/office/drawing/2014/main" id="{A1B2D209-FE9E-A149-9AB8-D600F525E03F}"/>
              </a:ext>
            </a:extLst>
          </p:cNvPr>
          <p:cNvSpPr>
            <a:spLocks noGrp="1"/>
          </p:cNvSpPr>
          <p:nvPr>
            <p:ph type="body" sz="half" idx="2"/>
          </p:nvPr>
        </p:nvSpPr>
        <p:spPr>
          <a:xfrm>
            <a:off x="498517" y="803276"/>
            <a:ext cx="8375607" cy="546099"/>
          </a:xfrm>
        </p:spPr>
        <p:txBody>
          <a:bodyPr/>
          <a:lstStyle/>
          <a:p>
            <a:r>
              <a:rPr lang="en-US" dirty="0" smtClean="0"/>
              <a:t>How do we minimize “Leakage” in our recruitment bucket?</a:t>
            </a:r>
            <a:endParaRPr lang="en-US" dirty="0"/>
          </a:p>
        </p:txBody>
      </p:sp>
    </p:spTree>
    <p:extLst>
      <p:ext uri="{BB962C8B-B14F-4D97-AF65-F5344CB8AC3E}">
        <p14:creationId xmlns:p14="http://schemas.microsoft.com/office/powerpoint/2010/main" val="1258750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DA342-C767-6746-836E-DFC7B5F32F54}"/>
              </a:ext>
            </a:extLst>
          </p:cNvPr>
          <p:cNvSpPr>
            <a:spLocks noGrp="1"/>
          </p:cNvSpPr>
          <p:nvPr>
            <p:ph type="title"/>
          </p:nvPr>
        </p:nvSpPr>
        <p:spPr>
          <a:xfrm>
            <a:off x="498474" y="222250"/>
            <a:ext cx="7556313" cy="573928"/>
          </a:xfrm>
        </p:spPr>
        <p:txBody>
          <a:bodyPr/>
          <a:lstStyle/>
          <a:p>
            <a:r>
              <a:rPr lang="en-US" sz="3200" dirty="0"/>
              <a:t>Analyzing Your Current Pipelines</a:t>
            </a:r>
          </a:p>
        </p:txBody>
      </p:sp>
      <p:sp>
        <p:nvSpPr>
          <p:cNvPr id="6" name="Slide Number Placeholder 5">
            <a:extLst>
              <a:ext uri="{FF2B5EF4-FFF2-40B4-BE49-F238E27FC236}">
                <a16:creationId xmlns="" xmlns:a16="http://schemas.microsoft.com/office/drawing/2014/main" id="{0A1E88A7-76DA-FB48-AA7E-55761150BB51}"/>
              </a:ext>
            </a:extLst>
          </p:cNvPr>
          <p:cNvSpPr>
            <a:spLocks noGrp="1"/>
          </p:cNvSpPr>
          <p:nvPr>
            <p:ph type="sldNum" sz="quarter" idx="12"/>
          </p:nvPr>
        </p:nvSpPr>
        <p:spPr/>
        <p:txBody>
          <a:bodyPr/>
          <a:lstStyle/>
          <a:p>
            <a:fld id="{70FCFB06-72BE-4810-A274-32EBC42401E2}" type="slidenum">
              <a:rPr lang="en-US" smtClean="0">
                <a:solidFill>
                  <a:prstClr val="white"/>
                </a:solidFill>
              </a:rPr>
              <a:pPr/>
              <a:t>42</a:t>
            </a:fld>
            <a:endParaRPr lang="en-US" dirty="0">
              <a:solidFill>
                <a:prstClr val="white"/>
              </a:solidFill>
            </a:endParaRPr>
          </a:p>
        </p:txBody>
      </p:sp>
      <p:pic>
        <p:nvPicPr>
          <p:cNvPr id="7" name="Picture 6">
            <a:extLst>
              <a:ext uri="{FF2B5EF4-FFF2-40B4-BE49-F238E27FC236}">
                <a16:creationId xmlns="" xmlns:a16="http://schemas.microsoft.com/office/drawing/2014/main" id="{9A1833D5-E294-3C4E-94B0-06E52F0854D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321" y="1501028"/>
            <a:ext cx="8134873" cy="5358448"/>
          </a:xfrm>
          <a:prstGeom prst="rect">
            <a:avLst/>
          </a:prstGeom>
          <a:noFill/>
          <a:ln>
            <a:noFill/>
          </a:ln>
        </p:spPr>
      </p:pic>
      <p:sp>
        <p:nvSpPr>
          <p:cNvPr id="5" name="Text Placeholder 4">
            <a:extLst>
              <a:ext uri="{FF2B5EF4-FFF2-40B4-BE49-F238E27FC236}">
                <a16:creationId xmlns="" xmlns:a16="http://schemas.microsoft.com/office/drawing/2014/main" id="{A1B2D209-FE9E-A149-9AB8-D600F525E03F}"/>
              </a:ext>
            </a:extLst>
          </p:cNvPr>
          <p:cNvSpPr>
            <a:spLocks noGrp="1"/>
          </p:cNvSpPr>
          <p:nvPr>
            <p:ph type="body" sz="half" idx="2"/>
          </p:nvPr>
        </p:nvSpPr>
        <p:spPr>
          <a:xfrm>
            <a:off x="498517" y="803276"/>
            <a:ext cx="8375607" cy="546099"/>
          </a:xfrm>
        </p:spPr>
        <p:txBody>
          <a:bodyPr/>
          <a:lstStyle/>
          <a:p>
            <a:r>
              <a:rPr lang="en-US" dirty="0" smtClean="0"/>
              <a:t>How do we minimize “Leakage” in our recruitment bucket?</a:t>
            </a:r>
            <a:endParaRPr lang="en-US" dirty="0"/>
          </a:p>
        </p:txBody>
      </p:sp>
      <p:sp>
        <p:nvSpPr>
          <p:cNvPr id="3" name="Rectangle 2"/>
          <p:cNvSpPr/>
          <p:nvPr/>
        </p:nvSpPr>
        <p:spPr>
          <a:xfrm>
            <a:off x="4349750" y="1651000"/>
            <a:ext cx="4254500" cy="5207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13150" y="2476500"/>
            <a:ext cx="4254500" cy="36671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62300" y="3222624"/>
            <a:ext cx="4254500" cy="21431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933700" y="5730875"/>
            <a:ext cx="4254500" cy="85089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619499" y="2341102"/>
            <a:ext cx="5524501" cy="348781"/>
          </a:xfrm>
          <a:prstGeom prst="rect">
            <a:avLst/>
          </a:prstGeom>
          <a:noFill/>
          <a:ln>
            <a:noFill/>
          </a:ln>
          <a:effectLst/>
        </p:spPr>
        <p:txBody>
          <a:bodyPr wrap="square" lIns="71089" tIns="35544" rIns="71089" bIns="35544" rtlCol="0">
            <a:spAutoFit/>
          </a:bodyPr>
          <a:lstStyle/>
          <a:p>
            <a:r>
              <a:rPr lang="en-US" dirty="0" smtClean="0">
                <a:latin typeface="Cambria"/>
                <a:cs typeface="Cambria"/>
              </a:rPr>
              <a:t>Are we losing candidates due to the application?</a:t>
            </a:r>
            <a:endParaRPr lang="en-US" dirty="0">
              <a:latin typeface="Cambria"/>
              <a:cs typeface="Cambria"/>
            </a:endParaRPr>
          </a:p>
        </p:txBody>
      </p:sp>
      <p:sp>
        <p:nvSpPr>
          <p:cNvPr id="12" name="TextBox 11"/>
          <p:cNvSpPr txBox="1"/>
          <p:nvPr/>
        </p:nvSpPr>
        <p:spPr>
          <a:xfrm>
            <a:off x="3238499" y="3049127"/>
            <a:ext cx="5826125" cy="702724"/>
          </a:xfrm>
          <a:prstGeom prst="rect">
            <a:avLst/>
          </a:prstGeom>
          <a:solidFill>
            <a:schemeClr val="bg1"/>
          </a:solidFill>
          <a:ln>
            <a:noFill/>
          </a:ln>
          <a:effectLst/>
        </p:spPr>
        <p:txBody>
          <a:bodyPr wrap="square" lIns="71089" tIns="35544" rIns="71089" bIns="35544" rtlCol="0">
            <a:spAutoFit/>
          </a:bodyPr>
          <a:lstStyle/>
          <a:p>
            <a:pPr>
              <a:spcAft>
                <a:spcPts val="600"/>
              </a:spcAft>
            </a:pPr>
            <a:r>
              <a:rPr lang="en-US" dirty="0" smtClean="0">
                <a:latin typeface="Cambria"/>
                <a:cs typeface="Cambria"/>
              </a:rPr>
              <a:t>Are unqualified candidates entering the candidate pool? </a:t>
            </a:r>
          </a:p>
          <a:p>
            <a:pPr>
              <a:spcAft>
                <a:spcPts val="600"/>
              </a:spcAft>
            </a:pPr>
            <a:r>
              <a:rPr lang="en-US" dirty="0" smtClean="0">
                <a:latin typeface="Cambria"/>
                <a:cs typeface="Cambria"/>
              </a:rPr>
              <a:t>Are we too strict?</a:t>
            </a:r>
            <a:endParaRPr lang="en-US" dirty="0">
              <a:latin typeface="Cambria"/>
              <a:cs typeface="Cambria"/>
            </a:endParaRPr>
          </a:p>
        </p:txBody>
      </p:sp>
      <p:sp>
        <p:nvSpPr>
          <p:cNvPr id="13" name="TextBox 12"/>
          <p:cNvSpPr txBox="1"/>
          <p:nvPr/>
        </p:nvSpPr>
        <p:spPr>
          <a:xfrm>
            <a:off x="2908301" y="4884277"/>
            <a:ext cx="5680074" cy="348781"/>
          </a:xfrm>
          <a:prstGeom prst="rect">
            <a:avLst/>
          </a:prstGeom>
          <a:solidFill>
            <a:schemeClr val="bg1"/>
          </a:solidFill>
          <a:ln>
            <a:noFill/>
          </a:ln>
          <a:effectLst/>
        </p:spPr>
        <p:txBody>
          <a:bodyPr wrap="square" lIns="71089" tIns="35544" rIns="71089" bIns="35544" rtlCol="0">
            <a:spAutoFit/>
          </a:bodyPr>
          <a:lstStyle/>
          <a:p>
            <a:pPr>
              <a:spcAft>
                <a:spcPts val="600"/>
              </a:spcAft>
            </a:pPr>
            <a:r>
              <a:rPr lang="en-US" dirty="0" smtClean="0">
                <a:latin typeface="Cambria"/>
                <a:cs typeface="Cambria"/>
              </a:rPr>
              <a:t>Are we identifying the best candidates for offers?</a:t>
            </a:r>
            <a:endParaRPr lang="en-US" dirty="0">
              <a:latin typeface="Cambria"/>
              <a:cs typeface="Cambria"/>
            </a:endParaRPr>
          </a:p>
        </p:txBody>
      </p:sp>
      <p:sp>
        <p:nvSpPr>
          <p:cNvPr id="14" name="TextBox 13"/>
          <p:cNvSpPr txBox="1"/>
          <p:nvPr/>
        </p:nvSpPr>
        <p:spPr>
          <a:xfrm>
            <a:off x="2917826" y="4068302"/>
            <a:ext cx="5210174" cy="348781"/>
          </a:xfrm>
          <a:prstGeom prst="rect">
            <a:avLst/>
          </a:prstGeom>
          <a:solidFill>
            <a:schemeClr val="bg1"/>
          </a:solidFill>
          <a:ln>
            <a:noFill/>
          </a:ln>
          <a:effectLst/>
        </p:spPr>
        <p:txBody>
          <a:bodyPr wrap="square" lIns="71089" tIns="35544" rIns="71089" bIns="35544" rtlCol="0">
            <a:spAutoFit/>
          </a:bodyPr>
          <a:lstStyle/>
          <a:p>
            <a:pPr>
              <a:spcAft>
                <a:spcPts val="600"/>
              </a:spcAft>
            </a:pPr>
            <a:r>
              <a:rPr lang="en-US" dirty="0" smtClean="0">
                <a:latin typeface="Cambria"/>
                <a:cs typeface="Cambria"/>
              </a:rPr>
              <a:t>Are we selecting the best candidates for interviews?</a:t>
            </a:r>
            <a:endParaRPr lang="en-US" dirty="0">
              <a:latin typeface="Cambria"/>
              <a:cs typeface="Cambria"/>
            </a:endParaRPr>
          </a:p>
        </p:txBody>
      </p:sp>
      <p:sp>
        <p:nvSpPr>
          <p:cNvPr id="15" name="TextBox 14"/>
          <p:cNvSpPr txBox="1"/>
          <p:nvPr/>
        </p:nvSpPr>
        <p:spPr>
          <a:xfrm>
            <a:off x="3584576" y="6195552"/>
            <a:ext cx="3683000" cy="348781"/>
          </a:xfrm>
          <a:prstGeom prst="rect">
            <a:avLst/>
          </a:prstGeom>
          <a:solidFill>
            <a:schemeClr val="bg1"/>
          </a:solidFill>
          <a:ln>
            <a:noFill/>
          </a:ln>
          <a:effectLst/>
        </p:spPr>
        <p:txBody>
          <a:bodyPr wrap="square" lIns="71089" tIns="35544" rIns="71089" bIns="35544" rtlCol="0">
            <a:spAutoFit/>
          </a:bodyPr>
          <a:lstStyle/>
          <a:p>
            <a:pPr>
              <a:spcAft>
                <a:spcPts val="600"/>
              </a:spcAft>
            </a:pPr>
            <a:r>
              <a:rPr lang="en-US" dirty="0" smtClean="0">
                <a:latin typeface="Cambria"/>
                <a:cs typeface="Cambria"/>
              </a:rPr>
              <a:t>How are we getting to YES?</a:t>
            </a:r>
            <a:endParaRPr lang="en-US" dirty="0">
              <a:latin typeface="Cambria"/>
              <a:cs typeface="Cambria"/>
            </a:endParaRPr>
          </a:p>
        </p:txBody>
      </p:sp>
    </p:spTree>
    <p:extLst>
      <p:ext uri="{BB962C8B-B14F-4D97-AF65-F5344CB8AC3E}">
        <p14:creationId xmlns:p14="http://schemas.microsoft.com/office/powerpoint/2010/main" val="6381226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07DCF-E76D-8544-92EA-D049D292E387}"/>
              </a:ext>
            </a:extLst>
          </p:cNvPr>
          <p:cNvSpPr>
            <a:spLocks noGrp="1"/>
          </p:cNvSpPr>
          <p:nvPr>
            <p:ph type="title"/>
          </p:nvPr>
        </p:nvSpPr>
        <p:spPr/>
        <p:txBody>
          <a:bodyPr/>
          <a:lstStyle/>
          <a:p>
            <a:r>
              <a:rPr lang="en-US" dirty="0"/>
              <a:t>Individual Reflection</a:t>
            </a:r>
          </a:p>
        </p:txBody>
      </p:sp>
      <p:sp>
        <p:nvSpPr>
          <p:cNvPr id="3" name="Content Placeholder 2">
            <a:extLst>
              <a:ext uri="{FF2B5EF4-FFF2-40B4-BE49-F238E27FC236}">
                <a16:creationId xmlns="" xmlns:a16="http://schemas.microsoft.com/office/drawing/2014/main" id="{F6BF85C3-5980-234E-9275-AC914E16234F}"/>
              </a:ext>
            </a:extLst>
          </p:cNvPr>
          <p:cNvSpPr>
            <a:spLocks noGrp="1"/>
          </p:cNvSpPr>
          <p:nvPr>
            <p:ph idx="1"/>
          </p:nvPr>
        </p:nvSpPr>
        <p:spPr/>
        <p:txBody>
          <a:bodyPr>
            <a:normAutofit/>
          </a:bodyPr>
          <a:lstStyle/>
          <a:p>
            <a:r>
              <a:rPr lang="en-US" dirty="0"/>
              <a:t>What can you do with your hiring managers next week to improve your recruitment &amp; selection process?</a:t>
            </a:r>
          </a:p>
          <a:p>
            <a:pPr marL="0" indent="0">
              <a:buNone/>
            </a:pPr>
            <a:r>
              <a:rPr lang="en-US" b="1" i="1" dirty="0"/>
              <a:t>Top Tips:</a:t>
            </a:r>
          </a:p>
          <a:p>
            <a:pPr marL="342862" indent="-342862"/>
            <a:r>
              <a:rPr lang="en-US" b="1" dirty="0">
                <a:solidFill>
                  <a:schemeClr val="accent1"/>
                </a:solidFill>
              </a:rPr>
              <a:t>Ask hiring managers &amp; candidates for pain points in the process</a:t>
            </a:r>
          </a:p>
          <a:p>
            <a:pPr marL="0" indent="0">
              <a:buNone/>
            </a:pPr>
            <a:r>
              <a:rPr lang="en-US" i="1" dirty="0"/>
              <a:t>Further Learning:</a:t>
            </a:r>
          </a:p>
          <a:p>
            <a:pPr marL="342862" indent="-342862"/>
            <a:r>
              <a:rPr lang="en-US" b="1" dirty="0">
                <a:hlinkClick r:id="rId2"/>
              </a:rPr>
              <a:t>Analyzing Your Recruitment &amp; Selection Processes for Missed Opportunities</a:t>
            </a:r>
            <a:endParaRPr lang="en-US" dirty="0"/>
          </a:p>
        </p:txBody>
      </p:sp>
      <p:sp>
        <p:nvSpPr>
          <p:cNvPr id="4" name="Text Placeholder 3">
            <a:extLst>
              <a:ext uri="{FF2B5EF4-FFF2-40B4-BE49-F238E27FC236}">
                <a16:creationId xmlns="" xmlns:a16="http://schemas.microsoft.com/office/drawing/2014/main" id="{FFDA8D15-5C37-724A-B185-F1755CDC2EDE}"/>
              </a:ext>
            </a:extLst>
          </p:cNvPr>
          <p:cNvSpPr>
            <a:spLocks noGrp="1"/>
          </p:cNvSpPr>
          <p:nvPr>
            <p:ph type="body" sz="half" idx="2"/>
          </p:nvPr>
        </p:nvSpPr>
        <p:spPr/>
        <p:txBody>
          <a:bodyPr/>
          <a:lstStyle/>
          <a:p>
            <a:r>
              <a:rPr lang="en-US" dirty="0"/>
              <a:t>Take A Moment</a:t>
            </a:r>
          </a:p>
        </p:txBody>
      </p:sp>
      <p:sp>
        <p:nvSpPr>
          <p:cNvPr id="6" name="Slide Number Placeholder 5">
            <a:extLst>
              <a:ext uri="{FF2B5EF4-FFF2-40B4-BE49-F238E27FC236}">
                <a16:creationId xmlns="" xmlns:a16="http://schemas.microsoft.com/office/drawing/2014/main" id="{5C07CCED-CFE9-D84D-94D0-B4E02E1C4BBC}"/>
              </a:ext>
            </a:extLst>
          </p:cNvPr>
          <p:cNvSpPr>
            <a:spLocks noGrp="1"/>
          </p:cNvSpPr>
          <p:nvPr>
            <p:ph type="sldNum" sz="quarter" idx="12"/>
          </p:nvPr>
        </p:nvSpPr>
        <p:spPr/>
        <p:txBody>
          <a:bodyPr/>
          <a:lstStyle/>
          <a:p>
            <a:fld id="{70FCFB06-72BE-4810-A274-32EBC42401E2}" type="slidenum">
              <a:rPr lang="en-US" smtClean="0">
                <a:solidFill>
                  <a:prstClr val="white"/>
                </a:solidFill>
              </a:rPr>
              <a:pPr/>
              <a:t>43</a:t>
            </a:fld>
            <a:endParaRPr lang="en-US" dirty="0">
              <a:solidFill>
                <a:prstClr val="white"/>
              </a:solidFill>
            </a:endParaRPr>
          </a:p>
        </p:txBody>
      </p:sp>
      <p:pic>
        <p:nvPicPr>
          <p:cNvPr id="7" name="Picture 6">
            <a:extLst>
              <a:ext uri="{FF2B5EF4-FFF2-40B4-BE49-F238E27FC236}">
                <a16:creationId xmlns="" xmlns:a16="http://schemas.microsoft.com/office/drawing/2014/main" id="{4AE23B4A-0F2B-D046-9E26-B96BAE48F41D}"/>
              </a:ext>
            </a:extLst>
          </p:cNvPr>
          <p:cNvPicPr>
            <a:picLocks noChangeAspect="1"/>
          </p:cNvPicPr>
          <p:nvPr/>
        </p:nvPicPr>
        <p:blipFill>
          <a:blip r:embed="rId3"/>
          <a:stretch>
            <a:fillRect/>
          </a:stretch>
        </p:blipFill>
        <p:spPr>
          <a:xfrm>
            <a:off x="4930588" y="35859"/>
            <a:ext cx="1594084" cy="1774061"/>
          </a:xfrm>
          <a:prstGeom prst="rect">
            <a:avLst/>
          </a:prstGeom>
        </p:spPr>
      </p:pic>
    </p:spTree>
    <p:extLst>
      <p:ext uri="{BB962C8B-B14F-4D97-AF65-F5344CB8AC3E}">
        <p14:creationId xmlns:p14="http://schemas.microsoft.com/office/powerpoint/2010/main" val="211491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Retention?</a:t>
            </a:r>
          </a:p>
        </p:txBody>
      </p:sp>
      <p:sp>
        <p:nvSpPr>
          <p:cNvPr id="5" name="Content Placeholder 4"/>
          <p:cNvSpPr>
            <a:spLocks noGrp="1"/>
          </p:cNvSpPr>
          <p:nvPr>
            <p:ph idx="1"/>
          </p:nvPr>
        </p:nvSpPr>
        <p:spPr>
          <a:xfrm>
            <a:off x="396875" y="1602440"/>
            <a:ext cx="8461752" cy="5760886"/>
          </a:xfrm>
        </p:spPr>
        <p:txBody>
          <a:bodyPr>
            <a:normAutofit/>
          </a:bodyPr>
          <a:lstStyle/>
          <a:p>
            <a:pPr marL="334963" lvl="0" indent="-319088"/>
            <a:r>
              <a:rPr lang="en-US" b="1" dirty="0"/>
              <a:t>Retention – </a:t>
            </a:r>
            <a:r>
              <a:rPr lang="en-US" dirty="0"/>
              <a:t>the rate that all employees stay </a:t>
            </a:r>
            <a:r>
              <a:rPr lang="en-US" dirty="0" smtClean="0"/>
              <a:t>or remain </a:t>
            </a:r>
            <a:r>
              <a:rPr lang="en-US" dirty="0"/>
              <a:t>in the district </a:t>
            </a:r>
          </a:p>
          <a:p>
            <a:pPr marL="334963" lvl="0" indent="-319088"/>
            <a:r>
              <a:rPr lang="en-US" b="1" dirty="0"/>
              <a:t>Strategic Retention – </a:t>
            </a:r>
            <a:r>
              <a:rPr lang="en-US" dirty="0"/>
              <a:t>keeping the top performers while simultaneously removing the weakest performers</a:t>
            </a:r>
          </a:p>
          <a:p>
            <a:pPr lvl="0"/>
            <a:r>
              <a:rPr lang="en-US" sz="2000" dirty="0"/>
              <a:t>Additional terms used to discuss retention*:</a:t>
            </a:r>
          </a:p>
          <a:p>
            <a:pPr lvl="1"/>
            <a:r>
              <a:rPr lang="en-US" b="1" u="sng" dirty="0"/>
              <a:t>Attrition or “Leavers”:</a:t>
            </a:r>
            <a:r>
              <a:rPr lang="en-US" dirty="0"/>
              <a:t> Rate at which employees leave (resignations, retirements, terminations, etc.) the district </a:t>
            </a:r>
            <a:r>
              <a:rPr lang="en-US" u="sng" dirty="0"/>
              <a:t>or</a:t>
            </a:r>
            <a:r>
              <a:rPr lang="en-US" dirty="0"/>
              <a:t> education altogether (“Leavers”)</a:t>
            </a:r>
          </a:p>
          <a:p>
            <a:pPr lvl="1"/>
            <a:r>
              <a:rPr lang="en-US" b="1" u="sng" dirty="0"/>
              <a:t>Migration or “Movers”:</a:t>
            </a:r>
            <a:r>
              <a:rPr lang="en-US" dirty="0"/>
              <a:t> Rate at which employees move to jobs in other schools/offices within the district (“Movers”).   </a:t>
            </a:r>
          </a:p>
          <a:p>
            <a:pPr lvl="1"/>
            <a:r>
              <a:rPr lang="en-US" b="1" u="sng" dirty="0"/>
              <a:t>Turnover:</a:t>
            </a:r>
            <a:r>
              <a:rPr lang="en-US" dirty="0"/>
              <a:t> Includes both attrition and migration</a:t>
            </a:r>
          </a:p>
        </p:txBody>
      </p:sp>
      <p:sp>
        <p:nvSpPr>
          <p:cNvPr id="3" name="Slide Number Placeholder 2"/>
          <p:cNvSpPr>
            <a:spLocks noGrp="1"/>
          </p:cNvSpPr>
          <p:nvPr>
            <p:ph type="sldNum" sz="quarter" idx="12"/>
          </p:nvPr>
        </p:nvSpPr>
        <p:spPr/>
        <p:txBody>
          <a:bodyPr/>
          <a:lstStyle/>
          <a:p>
            <a:fld id="{957AC6FC-3C36-487B-B044-7E65347DD9F1}" type="slidenum">
              <a:rPr lang="en-US" smtClean="0"/>
              <a:pPr/>
              <a:t>44</a:t>
            </a:fld>
            <a:endParaRPr lang="en-US" dirty="0"/>
          </a:p>
        </p:txBody>
      </p:sp>
      <p:sp>
        <p:nvSpPr>
          <p:cNvPr id="6" name="Text Placeholder 5"/>
          <p:cNvSpPr>
            <a:spLocks noGrp="1"/>
          </p:cNvSpPr>
          <p:nvPr>
            <p:ph type="body" sz="half" idx="2"/>
          </p:nvPr>
        </p:nvSpPr>
        <p:spPr>
          <a:xfrm>
            <a:off x="498474" y="990600"/>
            <a:ext cx="7558960" cy="774700"/>
          </a:xfrm>
        </p:spPr>
        <p:txBody>
          <a:bodyPr/>
          <a:lstStyle/>
          <a:p>
            <a:r>
              <a:rPr lang="en-US" dirty="0"/>
              <a:t>Keeping the Best Talent</a:t>
            </a:r>
          </a:p>
        </p:txBody>
      </p:sp>
      <p:sp>
        <p:nvSpPr>
          <p:cNvPr id="2" name="TextBox 1"/>
          <p:cNvSpPr txBox="1"/>
          <p:nvPr/>
        </p:nvSpPr>
        <p:spPr>
          <a:xfrm>
            <a:off x="736600" y="6479243"/>
            <a:ext cx="5003800" cy="246211"/>
          </a:xfrm>
          <a:prstGeom prst="rect">
            <a:avLst/>
          </a:prstGeom>
          <a:noFill/>
        </p:spPr>
        <p:txBody>
          <a:bodyPr wrap="square" lIns="91430" tIns="45715" rIns="91430" bIns="45715" rtlCol="0">
            <a:spAutoFit/>
          </a:bodyPr>
          <a:lstStyle/>
          <a:p>
            <a:r>
              <a:rPr lang="en-US" sz="1000" dirty="0">
                <a:solidFill>
                  <a:schemeClr val="tx1">
                    <a:lumMod val="75000"/>
                    <a:lumOff val="25000"/>
                  </a:schemeClr>
                </a:solidFill>
              </a:rPr>
              <a:t>*Ingersoll</a:t>
            </a:r>
            <a:r>
              <a:rPr lang="en-US" sz="1000">
                <a:solidFill>
                  <a:schemeClr val="tx1">
                    <a:lumMod val="75000"/>
                    <a:lumOff val="25000"/>
                  </a:schemeClr>
                </a:solidFill>
              </a:rPr>
              <a:t>, 2001;Luekens, et al., 2004. </a:t>
            </a:r>
          </a:p>
        </p:txBody>
      </p:sp>
    </p:spTree>
    <p:extLst>
      <p:ext uri="{BB962C8B-B14F-4D97-AF65-F5344CB8AC3E}">
        <p14:creationId xmlns:p14="http://schemas.microsoft.com/office/powerpoint/2010/main" val="2604315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Primary Driver: Performance</a:t>
            </a:r>
          </a:p>
        </p:txBody>
      </p:sp>
      <p:sp>
        <p:nvSpPr>
          <p:cNvPr id="5" name="Content Placeholder 4"/>
          <p:cNvSpPr>
            <a:spLocks noGrp="1"/>
          </p:cNvSpPr>
          <p:nvPr>
            <p:ph idx="1"/>
          </p:nvPr>
        </p:nvSpPr>
        <p:spPr/>
        <p:txBody>
          <a:bodyPr>
            <a:normAutofit/>
          </a:bodyPr>
          <a:lstStyle/>
          <a:p>
            <a:r>
              <a:rPr lang="en-US" dirty="0"/>
              <a:t>Understand performance at the </a:t>
            </a:r>
            <a:r>
              <a:rPr lang="en-US" b="1" dirty="0"/>
              <a:t>organization</a:t>
            </a:r>
            <a:r>
              <a:rPr lang="en-US" dirty="0"/>
              <a:t>, </a:t>
            </a:r>
            <a:r>
              <a:rPr lang="en-US" b="1" dirty="0"/>
              <a:t>network</a:t>
            </a:r>
            <a:r>
              <a:rPr lang="en-US" dirty="0"/>
              <a:t>, </a:t>
            </a:r>
            <a:r>
              <a:rPr lang="en-US" b="1" dirty="0"/>
              <a:t>school/department</a:t>
            </a:r>
            <a:r>
              <a:rPr lang="en-US" dirty="0"/>
              <a:t>, and </a:t>
            </a:r>
            <a:r>
              <a:rPr lang="en-US" b="1" dirty="0"/>
              <a:t>individual</a:t>
            </a:r>
            <a:r>
              <a:rPr lang="en-US" dirty="0"/>
              <a:t> levels</a:t>
            </a:r>
          </a:p>
          <a:p>
            <a:endParaRPr lang="en-US" dirty="0"/>
          </a:p>
          <a:p>
            <a:endParaRPr lang="en-US" dirty="0"/>
          </a:p>
          <a:p>
            <a:r>
              <a:rPr lang="en-US" dirty="0"/>
              <a:t>Focus on keeping high performers </a:t>
            </a:r>
            <a:r>
              <a:rPr lang="mr-IN" dirty="0"/>
              <a:t>–</a:t>
            </a:r>
            <a:r>
              <a:rPr lang="en-US" dirty="0"/>
              <a:t> “</a:t>
            </a:r>
            <a:r>
              <a:rPr lang="en-US" dirty="0" err="1"/>
              <a:t>Irreplaceables</a:t>
            </a:r>
            <a:r>
              <a:rPr lang="en-US" dirty="0"/>
              <a:t>”</a:t>
            </a:r>
          </a:p>
          <a:p>
            <a:pPr lvl="1"/>
            <a:r>
              <a:rPr lang="en-US" dirty="0"/>
              <a:t>Only about 20% of teachers are “</a:t>
            </a:r>
            <a:r>
              <a:rPr lang="en-US" dirty="0" err="1"/>
              <a:t>Irreplaceables</a:t>
            </a:r>
            <a:r>
              <a:rPr lang="en-US" dirty="0" smtClean="0"/>
              <a:t>”</a:t>
            </a:r>
            <a:endParaRPr lang="en-US" dirty="0"/>
          </a:p>
          <a:p>
            <a:pPr lvl="2"/>
            <a:r>
              <a:rPr lang="en-US" dirty="0"/>
              <a:t>Takes 11 hires to find one of comparable quality</a:t>
            </a:r>
          </a:p>
        </p:txBody>
      </p:sp>
      <p:sp>
        <p:nvSpPr>
          <p:cNvPr id="7" name="Text Placeholder 6"/>
          <p:cNvSpPr>
            <a:spLocks noGrp="1"/>
          </p:cNvSpPr>
          <p:nvPr>
            <p:ph type="body" sz="half" idx="2"/>
          </p:nvPr>
        </p:nvSpPr>
        <p:spPr/>
        <p:txBody>
          <a:bodyPr/>
          <a:lstStyle/>
          <a:p>
            <a:r>
              <a:rPr lang="en-US" dirty="0"/>
              <a:t>Performance Drives WHO to Retain</a:t>
            </a:r>
          </a:p>
        </p:txBody>
      </p:sp>
      <p:sp>
        <p:nvSpPr>
          <p:cNvPr id="2" name="Slide Number Placeholder 1"/>
          <p:cNvSpPr>
            <a:spLocks noGrp="1"/>
          </p:cNvSpPr>
          <p:nvPr>
            <p:ph type="sldNum" sz="quarter" idx="12"/>
          </p:nvPr>
        </p:nvSpPr>
        <p:spPr/>
        <p:txBody>
          <a:bodyPr/>
          <a:lstStyle/>
          <a:p>
            <a:fld id="{70FCFB06-72BE-4810-A274-32EBC42401E2}" type="slidenum">
              <a:rPr lang="en-US" smtClean="0"/>
              <a:pPr/>
              <a:t>45</a:t>
            </a:fld>
            <a:endParaRPr lang="en-US" dirty="0"/>
          </a:p>
        </p:txBody>
      </p:sp>
      <p:graphicFrame>
        <p:nvGraphicFramePr>
          <p:cNvPr id="6" name="Table 5"/>
          <p:cNvGraphicFramePr>
            <a:graphicFrameLocks noGrp="1"/>
          </p:cNvGraphicFramePr>
          <p:nvPr>
            <p:extLst/>
          </p:nvPr>
        </p:nvGraphicFramePr>
        <p:xfrm>
          <a:off x="2082008" y="3140753"/>
          <a:ext cx="4073526" cy="883920"/>
        </p:xfrm>
        <a:graphic>
          <a:graphicData uri="http://schemas.openxmlformats.org/drawingml/2006/table">
            <a:tbl>
              <a:tblPr firstRow="1" bandRow="1">
                <a:tableStyleId>{5C22544A-7EE6-4342-B048-85BDC9FD1C3A}</a:tableStyleId>
              </a:tblPr>
              <a:tblGrid>
                <a:gridCol w="1139296">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562630">
                  <a:extLst>
                    <a:ext uri="{9D8B030D-6E8A-4147-A177-3AD203B41FA5}">
                      <a16:colId xmlns="" xmlns:a16="http://schemas.microsoft.com/office/drawing/2014/main" val="20002"/>
                    </a:ext>
                  </a:extLst>
                </a:gridCol>
              </a:tblGrid>
              <a:tr h="441960">
                <a:tc gridSpan="3">
                  <a:txBody>
                    <a:bodyPr/>
                    <a:lstStyle/>
                    <a:p>
                      <a:pPr algn="ctr"/>
                      <a:r>
                        <a:rPr lang="en-US" sz="2300" dirty="0"/>
                        <a:t>Performance</a:t>
                      </a:r>
                    </a:p>
                  </a:txBody>
                  <a:tcPr>
                    <a:solidFill>
                      <a:srgbClr val="00B0F0"/>
                    </a:solidFill>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10000"/>
                  </a:ext>
                </a:extLst>
              </a:tr>
              <a:tr h="441960">
                <a:tc>
                  <a:txBody>
                    <a:bodyPr/>
                    <a:lstStyle/>
                    <a:p>
                      <a:pPr algn="ctr"/>
                      <a:r>
                        <a:rPr lang="en-US" sz="2300" dirty="0"/>
                        <a:t>Low</a:t>
                      </a:r>
                    </a:p>
                  </a:txBody>
                  <a:tcPr/>
                </a:tc>
                <a:tc>
                  <a:txBody>
                    <a:bodyPr/>
                    <a:lstStyle/>
                    <a:p>
                      <a:pPr algn="ctr"/>
                      <a:r>
                        <a:rPr lang="en-US" sz="2300" dirty="0"/>
                        <a:t>Average</a:t>
                      </a:r>
                    </a:p>
                  </a:txBody>
                  <a:tcPr/>
                </a:tc>
                <a:tc>
                  <a:txBody>
                    <a:bodyPr/>
                    <a:lstStyle/>
                    <a:p>
                      <a:pPr algn="ctr"/>
                      <a:r>
                        <a:rPr lang="en-US" sz="2300" dirty="0"/>
                        <a:t>High</a:t>
                      </a:r>
                    </a:p>
                  </a:txBody>
                  <a:tcPr>
                    <a:solidFill>
                      <a:srgbClr val="60A60E"/>
                    </a:solidFill>
                  </a:tcPr>
                </a:tc>
                <a:extLst>
                  <a:ext uri="{0D108BD9-81ED-4DB2-BD59-A6C34878D82A}">
                    <a16:rowId xmlns="" xmlns:a16="http://schemas.microsoft.com/office/drawing/2014/main" val="10001"/>
                  </a:ext>
                </a:extLst>
              </a:tr>
            </a:tbl>
          </a:graphicData>
        </a:graphic>
      </p:graphicFrame>
      <p:sp>
        <p:nvSpPr>
          <p:cNvPr id="8" name="TextBox 7"/>
          <p:cNvSpPr txBox="1"/>
          <p:nvPr/>
        </p:nvSpPr>
        <p:spPr>
          <a:xfrm>
            <a:off x="169334" y="6570134"/>
            <a:ext cx="8690505" cy="276989"/>
          </a:xfrm>
          <a:prstGeom prst="rect">
            <a:avLst/>
          </a:prstGeom>
          <a:noFill/>
        </p:spPr>
        <p:txBody>
          <a:bodyPr wrap="square" lIns="91430" tIns="45715" rIns="91430" bIns="45715" rtlCol="0">
            <a:spAutoFit/>
          </a:bodyPr>
          <a:lstStyle/>
          <a:p>
            <a:r>
              <a:rPr lang="en-US" sz="1200" dirty="0">
                <a:solidFill>
                  <a:schemeClr val="tx1">
                    <a:lumMod val="65000"/>
                    <a:lumOff val="35000"/>
                  </a:schemeClr>
                </a:solidFill>
              </a:rPr>
              <a:t>Source: TNTP, 2012.</a:t>
            </a:r>
          </a:p>
        </p:txBody>
      </p:sp>
    </p:spTree>
    <p:extLst>
      <p:ext uri="{BB962C8B-B14F-4D97-AF65-F5344CB8AC3E}">
        <p14:creationId xmlns:p14="http://schemas.microsoft.com/office/powerpoint/2010/main" val="1283613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Research Specific to Teachers</a:t>
            </a:r>
          </a:p>
        </p:txBody>
      </p:sp>
      <p:sp>
        <p:nvSpPr>
          <p:cNvPr id="2" name="Content Placeholder 1"/>
          <p:cNvSpPr>
            <a:spLocks noGrp="1"/>
          </p:cNvSpPr>
          <p:nvPr>
            <p:ph idx="1"/>
          </p:nvPr>
        </p:nvSpPr>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fld id="{957AC6FC-3C36-487B-B044-7E65347DD9F1}" type="slidenum">
              <a:rPr lang="en-US" smtClean="0"/>
              <a:pPr/>
              <a:t>46</a:t>
            </a:fld>
            <a:endParaRPr lang="en-US" dirty="0"/>
          </a:p>
        </p:txBody>
      </p:sp>
      <p:sp>
        <p:nvSpPr>
          <p:cNvPr id="5" name="Text Placeholder 4"/>
          <p:cNvSpPr>
            <a:spLocks noGrp="1"/>
          </p:cNvSpPr>
          <p:nvPr>
            <p:ph type="body" sz="half" idx="2"/>
          </p:nvPr>
        </p:nvSpPr>
        <p:spPr/>
        <p:txBody>
          <a:bodyPr/>
          <a:lstStyle/>
          <a:p>
            <a:r>
              <a:rPr lang="en-US" dirty="0"/>
              <a:t>Be Proactive &amp; Practice Strategic Retention</a:t>
            </a:r>
          </a:p>
        </p:txBody>
      </p:sp>
      <p:pic>
        <p:nvPicPr>
          <p:cNvPr id="6" name="Picture 5"/>
          <p:cNvPicPr>
            <a:picLocks noChangeAspect="1"/>
          </p:cNvPicPr>
          <p:nvPr/>
        </p:nvPicPr>
        <p:blipFill>
          <a:blip r:embed="rId3"/>
          <a:stretch>
            <a:fillRect/>
          </a:stretch>
        </p:blipFill>
        <p:spPr>
          <a:xfrm>
            <a:off x="3163887" y="5106520"/>
            <a:ext cx="2921000" cy="1612931"/>
          </a:xfrm>
          <a:prstGeom prst="rect">
            <a:avLst/>
          </a:prstGeom>
        </p:spPr>
      </p:pic>
      <p:sp>
        <p:nvSpPr>
          <p:cNvPr id="7" name="Content Placeholder 4"/>
          <p:cNvSpPr txBox="1">
            <a:spLocks/>
          </p:cNvSpPr>
          <p:nvPr/>
        </p:nvSpPr>
        <p:spPr>
          <a:xfrm>
            <a:off x="372966" y="1686720"/>
            <a:ext cx="8405273" cy="4144963"/>
          </a:xfrm>
          <a:prstGeom prst="rect">
            <a:avLst/>
          </a:prstGeom>
        </p:spPr>
        <p:txBody>
          <a:bodyPr vert="horz" lIns="91430" tIns="45715" rIns="91430" bIns="45715"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457149" indent="-457149">
              <a:buSzPct val="100000"/>
              <a:buFont typeface="+mj-lt"/>
              <a:buAutoNum type="arabicPeriod"/>
            </a:pPr>
            <a:endParaRPr lang="en-US" sz="2400" b="1" dirty="0" smtClean="0">
              <a:latin typeface="Calibri" charset="0"/>
            </a:endParaRPr>
          </a:p>
          <a:p>
            <a:pPr marL="457149" indent="-457149">
              <a:buSzPct val="100000"/>
              <a:buFont typeface="+mj-lt"/>
              <a:buAutoNum type="arabicPeriod"/>
            </a:pPr>
            <a:r>
              <a:rPr lang="en-US" sz="2400" b="1" dirty="0" smtClean="0">
                <a:latin typeface="Calibri" charset="0"/>
              </a:rPr>
              <a:t>Top </a:t>
            </a:r>
            <a:r>
              <a:rPr lang="en-US" sz="2400" b="1" dirty="0">
                <a:latin typeface="Calibri" charset="0"/>
              </a:rPr>
              <a:t>educators produce stronger gains for students</a:t>
            </a:r>
          </a:p>
          <a:p>
            <a:pPr marL="634930" lvl="1">
              <a:tabLst>
                <a:tab pos="800011" algn="l"/>
              </a:tabLst>
            </a:pPr>
            <a:r>
              <a:rPr lang="en-US" sz="2000" dirty="0">
                <a:latin typeface="Calibri" charset="0"/>
              </a:rPr>
              <a:t>Top teachers produce 5 to 6 more months of learning per year </a:t>
            </a:r>
          </a:p>
          <a:p>
            <a:pPr marL="634930" lvl="1">
              <a:tabLst>
                <a:tab pos="800011" algn="l"/>
              </a:tabLst>
            </a:pPr>
            <a:r>
              <a:rPr lang="en-US" sz="2000" dirty="0">
                <a:latin typeface="Calibri" charset="0"/>
              </a:rPr>
              <a:t>Top principals generate 2 to 7 more months of</a:t>
            </a:r>
            <a:r>
              <a:rPr lang="en-US" sz="2000" b="1" dirty="0">
                <a:latin typeface="Calibri" charset="0"/>
              </a:rPr>
              <a:t> </a:t>
            </a:r>
            <a:r>
              <a:rPr lang="en-US" sz="2000" dirty="0">
                <a:latin typeface="Calibri" charset="0"/>
              </a:rPr>
              <a:t>student learning gains</a:t>
            </a:r>
            <a:endParaRPr lang="en-US" sz="2000" b="1" dirty="0">
              <a:latin typeface="Calibri" charset="0"/>
            </a:endParaRPr>
          </a:p>
          <a:p>
            <a:pPr marL="457149" indent="-457149">
              <a:buSzPct val="100000"/>
              <a:buFont typeface="+mj-lt"/>
              <a:buAutoNum type="arabicPeriod" startAt="2"/>
            </a:pPr>
            <a:r>
              <a:rPr lang="en-US" sz="2400" b="1" dirty="0">
                <a:latin typeface="Calibri" charset="0"/>
              </a:rPr>
              <a:t>Low performers don’t always opt out</a:t>
            </a:r>
            <a:endParaRPr lang="en-US" sz="2400" dirty="0">
              <a:latin typeface="Calibri" charset="0"/>
            </a:endParaRPr>
          </a:p>
          <a:p>
            <a:pPr marL="634930" lvl="1"/>
            <a:r>
              <a:rPr lang="en-US" sz="2000" dirty="0"/>
              <a:t>Most ineffective teachers had 9+ years of experience and planned to stay for another </a:t>
            </a:r>
            <a:r>
              <a:rPr lang="en-US" sz="2000" dirty="0" smtClean="0"/>
              <a:t>decade</a:t>
            </a:r>
            <a:endParaRPr lang="en-US" sz="2000" dirty="0"/>
          </a:p>
        </p:txBody>
      </p:sp>
      <p:sp>
        <p:nvSpPr>
          <p:cNvPr id="8" name="TextBox 7"/>
          <p:cNvSpPr txBox="1"/>
          <p:nvPr/>
        </p:nvSpPr>
        <p:spPr>
          <a:xfrm>
            <a:off x="736600" y="6479243"/>
            <a:ext cx="5003800" cy="246211"/>
          </a:xfrm>
          <a:prstGeom prst="rect">
            <a:avLst/>
          </a:prstGeom>
          <a:noFill/>
        </p:spPr>
        <p:txBody>
          <a:bodyPr wrap="square" lIns="91430" tIns="45715" rIns="91430" bIns="45715" rtlCol="0">
            <a:spAutoFit/>
          </a:bodyPr>
          <a:lstStyle/>
          <a:p>
            <a:r>
              <a:rPr lang="en-US" sz="1000" dirty="0">
                <a:solidFill>
                  <a:schemeClr val="tx1">
                    <a:lumMod val="75000"/>
                    <a:lumOff val="25000"/>
                  </a:schemeClr>
                </a:solidFill>
              </a:rPr>
              <a:t>Data from </a:t>
            </a:r>
            <a:r>
              <a:rPr lang="en-US" sz="1000" dirty="0">
                <a:solidFill>
                  <a:schemeClr val="tx1">
                    <a:lumMod val="75000"/>
                    <a:lumOff val="25000"/>
                  </a:schemeClr>
                </a:solidFill>
                <a:hlinkClick r:id="rId4"/>
              </a:rPr>
              <a:t>TNTP’s The </a:t>
            </a:r>
            <a:r>
              <a:rPr lang="en-US" sz="1000" dirty="0" err="1">
                <a:solidFill>
                  <a:schemeClr val="tx1">
                    <a:lumMod val="75000"/>
                    <a:lumOff val="25000"/>
                  </a:schemeClr>
                </a:solidFill>
                <a:hlinkClick r:id="rId4"/>
              </a:rPr>
              <a:t>Irreplaceables</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254409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oes-In-the-Cloud-One-Size-Doesnt-Fit-All.jpeg"/>
          <p:cNvPicPr>
            <a:picLocks noChangeAspect="1"/>
          </p:cNvPicPr>
          <p:nvPr/>
        </p:nvPicPr>
        <p:blipFill rotWithShape="1">
          <a:blip r:embed="rId3">
            <a:extLst>
              <a:ext uri="{28A0092B-C50C-407E-A947-70E740481C1C}">
                <a14:useLocalDpi xmlns:a14="http://schemas.microsoft.com/office/drawing/2010/main" val="0"/>
              </a:ext>
            </a:extLst>
          </a:blip>
          <a:srcRect l="27467"/>
          <a:stretch/>
        </p:blipFill>
        <p:spPr>
          <a:xfrm>
            <a:off x="5096523" y="1388327"/>
            <a:ext cx="3704753" cy="1955250"/>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9"/>
          <p:cNvSpPr>
            <a:spLocks noGrp="1"/>
          </p:cNvSpPr>
          <p:nvPr>
            <p:ph type="sldNum" sz="quarter" idx="12"/>
          </p:nvPr>
        </p:nvSpPr>
        <p:spPr/>
        <p:txBody>
          <a:bodyPr/>
          <a:lstStyle/>
          <a:p>
            <a:fld id="{957AC6FC-3C36-487B-B044-7E65347DD9F1}" type="slidenum">
              <a:rPr lang="en-US" smtClean="0"/>
              <a:pPr/>
              <a:t>47</a:t>
            </a:fld>
            <a:endParaRPr lang="en-US" dirty="0"/>
          </a:p>
        </p:txBody>
      </p:sp>
      <p:sp>
        <p:nvSpPr>
          <p:cNvPr id="5" name="Title 4"/>
          <p:cNvSpPr>
            <a:spLocks noGrp="1"/>
          </p:cNvSpPr>
          <p:nvPr>
            <p:ph type="title"/>
          </p:nvPr>
        </p:nvSpPr>
        <p:spPr/>
        <p:txBody>
          <a:bodyPr/>
          <a:lstStyle/>
          <a:p>
            <a:r>
              <a:rPr lang="en-US" dirty="0"/>
              <a:t>Retention is Individual</a:t>
            </a:r>
          </a:p>
        </p:txBody>
      </p:sp>
      <p:sp>
        <p:nvSpPr>
          <p:cNvPr id="9" name="Content Placeholder 2"/>
          <p:cNvSpPr txBox="1">
            <a:spLocks/>
          </p:cNvSpPr>
          <p:nvPr/>
        </p:nvSpPr>
        <p:spPr>
          <a:xfrm>
            <a:off x="549278" y="1320202"/>
            <a:ext cx="8325425" cy="2606340"/>
          </a:xfrm>
          <a:prstGeom prst="rect">
            <a:avLst/>
          </a:prstGeom>
        </p:spPr>
        <p:txBody>
          <a:bodyPr vert="horz" lIns="91430" tIns="45715" rIns="91430" bIns="45715"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320004" indent="-320004"/>
            <a:r>
              <a:rPr lang="en-US" sz="2600" dirty="0">
                <a:latin typeface="Calibri" charset="0"/>
              </a:rPr>
              <a:t>No one-size-fits-all solution </a:t>
            </a:r>
          </a:p>
          <a:p>
            <a:pPr marL="320004" indent="-320004"/>
            <a:r>
              <a:rPr lang="en-US" sz="2600" dirty="0">
                <a:latin typeface="Calibri" charset="0"/>
              </a:rPr>
              <a:t>Employee voice is important</a:t>
            </a:r>
          </a:p>
          <a:p>
            <a:pPr marL="320004" indent="-320004"/>
            <a:r>
              <a:rPr lang="en-US" sz="2600" dirty="0">
                <a:latin typeface="Calibri" charset="0"/>
              </a:rPr>
              <a:t>Different people need </a:t>
            </a:r>
            <a:r>
              <a:rPr lang="en-US" sz="2600" dirty="0" smtClean="0">
                <a:latin typeface="Calibri" charset="0"/>
              </a:rPr>
              <a:t>                                                          different strategies</a:t>
            </a:r>
          </a:p>
          <a:p>
            <a:pPr marL="0" indent="0">
              <a:buNone/>
            </a:pPr>
            <a:endParaRPr lang="en-US" dirty="0">
              <a:latin typeface="Calibri" charset="0"/>
            </a:endParaRPr>
          </a:p>
        </p:txBody>
      </p:sp>
    </p:spTree>
    <p:extLst>
      <p:ext uri="{BB962C8B-B14F-4D97-AF65-F5344CB8AC3E}">
        <p14:creationId xmlns:p14="http://schemas.microsoft.com/office/powerpoint/2010/main" val="3227914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572E7B-6E09-9644-BB25-27EFE8DA1968}"/>
              </a:ext>
            </a:extLst>
          </p:cNvPr>
          <p:cNvSpPr>
            <a:spLocks noGrp="1"/>
          </p:cNvSpPr>
          <p:nvPr>
            <p:ph type="title"/>
          </p:nvPr>
        </p:nvSpPr>
        <p:spPr/>
        <p:txBody>
          <a:bodyPr/>
          <a:lstStyle/>
          <a:p>
            <a:r>
              <a:rPr lang="en-US" dirty="0"/>
              <a:t>Mini Case Study</a:t>
            </a:r>
          </a:p>
        </p:txBody>
      </p:sp>
      <p:sp>
        <p:nvSpPr>
          <p:cNvPr id="3" name="Content Placeholder 2">
            <a:extLst>
              <a:ext uri="{FF2B5EF4-FFF2-40B4-BE49-F238E27FC236}">
                <a16:creationId xmlns="" xmlns:a16="http://schemas.microsoft.com/office/drawing/2014/main" id="{267A8AAA-0C40-1342-B50D-4B5238D05E01}"/>
              </a:ext>
            </a:extLst>
          </p:cNvPr>
          <p:cNvSpPr>
            <a:spLocks noGrp="1"/>
          </p:cNvSpPr>
          <p:nvPr>
            <p:ph idx="1"/>
          </p:nvPr>
        </p:nvSpPr>
        <p:spPr>
          <a:xfrm>
            <a:off x="498475" y="2698381"/>
            <a:ext cx="3912161" cy="3110753"/>
          </a:xfrm>
          <a:ln>
            <a:solidFill>
              <a:srgbClr val="2900A9"/>
            </a:solidFill>
          </a:ln>
        </p:spPr>
        <p:txBody>
          <a:bodyPr/>
          <a:lstStyle/>
          <a:p>
            <a:pPr marL="0" indent="0" algn="ctr">
              <a:buNone/>
            </a:pPr>
            <a:r>
              <a:rPr lang="en-US" b="1" dirty="0"/>
              <a:t>Rockstar A</a:t>
            </a:r>
          </a:p>
          <a:p>
            <a:pPr lvl="1"/>
            <a:r>
              <a:rPr lang="en-US" dirty="0"/>
              <a:t>45 years old</a:t>
            </a:r>
          </a:p>
          <a:p>
            <a:pPr lvl="1"/>
            <a:r>
              <a:rPr lang="en-US" dirty="0"/>
              <a:t>Female</a:t>
            </a:r>
          </a:p>
          <a:p>
            <a:pPr lvl="1"/>
            <a:r>
              <a:rPr lang="en-US" dirty="0"/>
              <a:t>African – American</a:t>
            </a:r>
          </a:p>
          <a:p>
            <a:pPr lvl="1"/>
            <a:r>
              <a:rPr lang="en-US" dirty="0"/>
              <a:t>Prior career as a chemical engineer</a:t>
            </a:r>
          </a:p>
          <a:p>
            <a:pPr lvl="1"/>
            <a:r>
              <a:rPr lang="en-US" dirty="0"/>
              <a:t>Career switcher</a:t>
            </a:r>
          </a:p>
          <a:p>
            <a:pPr marL="366672" lvl="1" indent="0">
              <a:buNone/>
            </a:pPr>
            <a:endParaRPr lang="en-US" dirty="0"/>
          </a:p>
        </p:txBody>
      </p:sp>
      <p:sp>
        <p:nvSpPr>
          <p:cNvPr id="4" name="Text Placeholder 3">
            <a:extLst>
              <a:ext uri="{FF2B5EF4-FFF2-40B4-BE49-F238E27FC236}">
                <a16:creationId xmlns="" xmlns:a16="http://schemas.microsoft.com/office/drawing/2014/main" id="{6EC0850F-A54F-3248-BCDA-D730E41D8B57}"/>
              </a:ext>
            </a:extLst>
          </p:cNvPr>
          <p:cNvSpPr>
            <a:spLocks noGrp="1"/>
          </p:cNvSpPr>
          <p:nvPr>
            <p:ph type="body" sz="half" idx="2"/>
          </p:nvPr>
        </p:nvSpPr>
        <p:spPr/>
        <p:txBody>
          <a:bodyPr/>
          <a:lstStyle/>
          <a:p>
            <a:r>
              <a:rPr lang="en-US" dirty="0"/>
              <a:t>Two High Performers</a:t>
            </a:r>
          </a:p>
        </p:txBody>
      </p:sp>
      <p:sp>
        <p:nvSpPr>
          <p:cNvPr id="6" name="Slide Number Placeholder 5">
            <a:extLst>
              <a:ext uri="{FF2B5EF4-FFF2-40B4-BE49-F238E27FC236}">
                <a16:creationId xmlns="" xmlns:a16="http://schemas.microsoft.com/office/drawing/2014/main" id="{292AF80C-8CB0-2143-A89E-576B24BD5E8F}"/>
              </a:ext>
            </a:extLst>
          </p:cNvPr>
          <p:cNvSpPr>
            <a:spLocks noGrp="1"/>
          </p:cNvSpPr>
          <p:nvPr>
            <p:ph type="sldNum" sz="quarter" idx="12"/>
          </p:nvPr>
        </p:nvSpPr>
        <p:spPr/>
        <p:txBody>
          <a:bodyPr/>
          <a:lstStyle/>
          <a:p>
            <a:fld id="{70FCFB06-72BE-4810-A274-32EBC42401E2}" type="slidenum">
              <a:rPr lang="en-US" smtClean="0">
                <a:solidFill>
                  <a:prstClr val="white"/>
                </a:solidFill>
              </a:rPr>
              <a:pPr/>
              <a:t>48</a:t>
            </a:fld>
            <a:endParaRPr lang="en-US" dirty="0">
              <a:solidFill>
                <a:prstClr val="white"/>
              </a:solidFill>
            </a:endParaRPr>
          </a:p>
        </p:txBody>
      </p:sp>
      <p:sp>
        <p:nvSpPr>
          <p:cNvPr id="7" name="Content Placeholder 2">
            <a:extLst>
              <a:ext uri="{FF2B5EF4-FFF2-40B4-BE49-F238E27FC236}">
                <a16:creationId xmlns="" xmlns:a16="http://schemas.microsoft.com/office/drawing/2014/main" id="{5A653010-B35E-8448-96F5-45F726888C09}"/>
              </a:ext>
            </a:extLst>
          </p:cNvPr>
          <p:cNvSpPr txBox="1">
            <a:spLocks/>
          </p:cNvSpPr>
          <p:nvPr/>
        </p:nvSpPr>
        <p:spPr>
          <a:xfrm>
            <a:off x="4670659" y="2698380"/>
            <a:ext cx="3912161" cy="3110754"/>
          </a:xfrm>
          <a:prstGeom prst="rect">
            <a:avLst/>
          </a:prstGeom>
          <a:ln>
            <a:solidFill>
              <a:srgbClr val="2900A9"/>
            </a:solidFill>
          </a:ln>
        </p:spPr>
        <p:txBody>
          <a:bodyPr vert="horz" lIns="91430" tIns="45715" rIns="91430" bIns="45715" rtlCol="0">
            <a:normAutofit/>
          </a:bodyPr>
          <a:lstStyle>
            <a:lvl1pPr marL="228600" indent="-320040" algn="l" defTabSz="914400" rtl="0" eaLnBrk="1" latinLnBrk="0" hangingPunct="1">
              <a:spcBef>
                <a:spcPts val="2000"/>
              </a:spcBef>
              <a:buClr>
                <a:schemeClr val="accent1"/>
              </a:buClr>
              <a:buSzPct val="75000"/>
              <a:buFont typeface="Wingdings" pitchFamily="2" charset="2"/>
              <a:buChar char="n"/>
              <a:defRPr sz="2400" kern="1200">
                <a:solidFill>
                  <a:schemeClr val="tx1">
                    <a:lumMod val="65000"/>
                    <a:lumOff val="35000"/>
                  </a:schemeClr>
                </a:solidFill>
                <a:latin typeface="+mn-lt"/>
                <a:ea typeface="+mn-ea"/>
                <a:cs typeface="+mn-cs"/>
              </a:defRPr>
            </a:lvl1pPr>
            <a:lvl2pPr marL="685800" indent="-319088" algn="l" defTabSz="914400" rtl="0" eaLnBrk="1" latinLnBrk="0" hangingPunct="1">
              <a:spcBef>
                <a:spcPts val="600"/>
              </a:spcBef>
              <a:buClr>
                <a:schemeClr val="accent1">
                  <a:lumMod val="60000"/>
                  <a:lumOff val="40000"/>
                </a:schemeClr>
              </a:buClr>
              <a:buSzPct val="75000"/>
              <a:buFont typeface="Wingdings" pitchFamily="2" charset="2"/>
              <a:buChar char="n"/>
              <a:defRPr sz="2200" kern="1200">
                <a:solidFill>
                  <a:schemeClr val="tx1">
                    <a:lumMod val="65000"/>
                    <a:lumOff val="35000"/>
                  </a:schemeClr>
                </a:solidFill>
                <a:latin typeface="+mn-lt"/>
                <a:ea typeface="+mn-ea"/>
                <a:cs typeface="+mn-cs"/>
              </a:defRPr>
            </a:lvl2pPr>
            <a:lvl3pPr marL="685800" indent="-320040" algn="l" defTabSz="914400"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3pPr>
            <a:lvl4pPr marL="914400" indent="-320040" algn="l" defTabSz="914400" rtl="0" eaLnBrk="1" latinLnBrk="0" hangingPunct="1">
              <a:spcBef>
                <a:spcPts val="600"/>
              </a:spcBef>
              <a:buClr>
                <a:schemeClr val="accent1">
                  <a:lumMod val="60000"/>
                  <a:lumOff val="40000"/>
                </a:schemeClr>
              </a:buClr>
              <a:buSzPct val="75000"/>
              <a:buFont typeface="Wingdings" pitchFamily="2" charset="2"/>
              <a:buChar char="n"/>
              <a:defRPr sz="2000" kern="1200">
                <a:solidFill>
                  <a:schemeClr val="tx1">
                    <a:lumMod val="65000"/>
                    <a:lumOff val="35000"/>
                  </a:schemeClr>
                </a:solidFill>
                <a:latin typeface="+mn-lt"/>
                <a:ea typeface="+mn-ea"/>
                <a:cs typeface="+mn-cs"/>
              </a:defRPr>
            </a:lvl4pPr>
            <a:lvl5pPr marL="1143000" indent="-320040" algn="l" defTabSz="914400" rtl="0" eaLnBrk="1" latinLnBrk="0" hangingPunct="1">
              <a:spcBef>
                <a:spcPts val="6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buNone/>
            </a:pPr>
            <a:r>
              <a:rPr lang="en-US" b="1" dirty="0"/>
              <a:t>Rockstar B</a:t>
            </a:r>
          </a:p>
          <a:p>
            <a:pPr lvl="1"/>
            <a:r>
              <a:rPr lang="en-US" dirty="0"/>
              <a:t>24 years old</a:t>
            </a:r>
          </a:p>
          <a:p>
            <a:pPr lvl="1"/>
            <a:r>
              <a:rPr lang="en-US" dirty="0"/>
              <a:t>Male</a:t>
            </a:r>
          </a:p>
          <a:p>
            <a:pPr lvl="1"/>
            <a:r>
              <a:rPr lang="en-US" dirty="0"/>
              <a:t>Caucasian</a:t>
            </a:r>
          </a:p>
          <a:p>
            <a:pPr lvl="1"/>
            <a:r>
              <a:rPr lang="en-US" dirty="0"/>
              <a:t>Strong tech skills</a:t>
            </a:r>
          </a:p>
          <a:p>
            <a:pPr lvl="1"/>
            <a:r>
              <a:rPr lang="en-US" dirty="0"/>
              <a:t>First job</a:t>
            </a:r>
          </a:p>
        </p:txBody>
      </p:sp>
      <p:sp>
        <p:nvSpPr>
          <p:cNvPr id="8" name="TextBox 7">
            <a:extLst>
              <a:ext uri="{FF2B5EF4-FFF2-40B4-BE49-F238E27FC236}">
                <a16:creationId xmlns="" xmlns:a16="http://schemas.microsoft.com/office/drawing/2014/main" id="{3BCE90FE-340E-0946-BB64-0521301298E1}"/>
              </a:ext>
            </a:extLst>
          </p:cNvPr>
          <p:cNvSpPr txBox="1"/>
          <p:nvPr/>
        </p:nvSpPr>
        <p:spPr>
          <a:xfrm>
            <a:off x="1703294" y="1757081"/>
            <a:ext cx="5970494" cy="523210"/>
          </a:xfrm>
          <a:prstGeom prst="rect">
            <a:avLst/>
          </a:prstGeom>
          <a:noFill/>
        </p:spPr>
        <p:txBody>
          <a:bodyPr wrap="square" lIns="91430" tIns="45715" rIns="91430" bIns="45715" rtlCol="0">
            <a:spAutoFit/>
          </a:bodyPr>
          <a:lstStyle/>
          <a:p>
            <a:r>
              <a:rPr lang="en-US" sz="2800" b="1" i="1" dirty="0">
                <a:solidFill>
                  <a:srgbClr val="18BB3F"/>
                </a:solidFill>
              </a:rPr>
              <a:t>What might it take to retain them?</a:t>
            </a:r>
          </a:p>
        </p:txBody>
      </p:sp>
    </p:spTree>
    <p:extLst>
      <p:ext uri="{BB962C8B-B14F-4D97-AF65-F5344CB8AC3E}">
        <p14:creationId xmlns:p14="http://schemas.microsoft.com/office/powerpoint/2010/main" val="1246421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16800" y="5260966"/>
            <a:ext cx="1727200" cy="1134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sp>
        <p:nvSpPr>
          <p:cNvPr id="2" name="Title 1"/>
          <p:cNvSpPr>
            <a:spLocks noGrp="1"/>
          </p:cNvSpPr>
          <p:nvPr>
            <p:ph type="title"/>
          </p:nvPr>
        </p:nvSpPr>
        <p:spPr>
          <a:xfrm>
            <a:off x="498518" y="-369842"/>
            <a:ext cx="8202876" cy="995082"/>
          </a:xfrm>
        </p:spPr>
        <p:txBody>
          <a:bodyPr/>
          <a:lstStyle/>
          <a:p>
            <a:r>
              <a:rPr lang="en-US" sz="3400" dirty="0"/>
              <a:t>Lenses for Understanding Retention</a:t>
            </a:r>
          </a:p>
        </p:txBody>
      </p:sp>
      <p:sp>
        <p:nvSpPr>
          <p:cNvPr id="8" name="Text Placeholder 7"/>
          <p:cNvSpPr>
            <a:spLocks noGrp="1"/>
          </p:cNvSpPr>
          <p:nvPr>
            <p:ph type="body" sz="half" idx="2"/>
          </p:nvPr>
        </p:nvSpPr>
        <p:spPr>
          <a:xfrm>
            <a:off x="498518" y="568238"/>
            <a:ext cx="7558960" cy="774700"/>
          </a:xfrm>
        </p:spPr>
        <p:txBody>
          <a:bodyPr/>
          <a:lstStyle/>
          <a:p>
            <a:r>
              <a:rPr lang="en-US" dirty="0"/>
              <a:t>Insight into HOW to Retain Employees</a:t>
            </a:r>
          </a:p>
        </p:txBody>
      </p:sp>
      <p:sp>
        <p:nvSpPr>
          <p:cNvPr id="6" name="Slide Number Placeholder 5"/>
          <p:cNvSpPr>
            <a:spLocks noGrp="1"/>
          </p:cNvSpPr>
          <p:nvPr>
            <p:ph type="sldNum" sz="quarter" idx="12"/>
          </p:nvPr>
        </p:nvSpPr>
        <p:spPr/>
        <p:txBody>
          <a:bodyPr/>
          <a:lstStyle/>
          <a:p>
            <a:fld id="{70FCFB06-72BE-4810-A274-32EBC42401E2}" type="slidenum">
              <a:rPr lang="en-US" smtClean="0"/>
              <a:pPr/>
              <a:t>49</a:t>
            </a:fld>
            <a:endParaRPr lang="en-US" dirty="0"/>
          </a:p>
        </p:txBody>
      </p:sp>
      <p:graphicFrame>
        <p:nvGraphicFramePr>
          <p:cNvPr id="4" name="Diagram 3"/>
          <p:cNvGraphicFramePr/>
          <p:nvPr>
            <p:extLst>
              <p:ext uri="{D42A27DB-BD31-4B8C-83A1-F6EECF244321}">
                <p14:modId xmlns:p14="http://schemas.microsoft.com/office/powerpoint/2010/main" val="4270981389"/>
              </p:ext>
            </p:extLst>
          </p:nvPr>
        </p:nvGraphicFramePr>
        <p:xfrm>
          <a:off x="395321" y="826311"/>
          <a:ext cx="7765354" cy="5218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589417" y="3172503"/>
            <a:ext cx="1879600" cy="954097"/>
          </a:xfrm>
          <a:prstGeom prst="rect">
            <a:avLst/>
          </a:prstGeom>
          <a:solidFill>
            <a:schemeClr val="bg1"/>
          </a:solidFill>
        </p:spPr>
        <p:txBody>
          <a:bodyPr wrap="square" lIns="91430" tIns="45715" rIns="91430" bIns="45715" rtlCol="0">
            <a:spAutoFit/>
          </a:bodyPr>
          <a:lstStyle/>
          <a:p>
            <a:pPr algn="ctr"/>
            <a:r>
              <a:rPr lang="en-US" sz="2800" b="1" dirty="0">
                <a:solidFill>
                  <a:schemeClr val="accent1"/>
                </a:solidFill>
              </a:rPr>
              <a:t>Retention Lenses</a:t>
            </a:r>
          </a:p>
        </p:txBody>
      </p:sp>
      <p:sp>
        <p:nvSpPr>
          <p:cNvPr id="9" name="TextBox 8"/>
          <p:cNvSpPr txBox="1"/>
          <p:nvPr/>
        </p:nvSpPr>
        <p:spPr>
          <a:xfrm>
            <a:off x="4160918" y="5659779"/>
            <a:ext cx="1540933" cy="600154"/>
          </a:xfrm>
          <a:prstGeom prst="rect">
            <a:avLst/>
          </a:prstGeom>
          <a:noFill/>
        </p:spPr>
        <p:txBody>
          <a:bodyPr wrap="square" lIns="91430" tIns="45715" rIns="91430" bIns="45715" rtlCol="0">
            <a:spAutoFit/>
          </a:bodyPr>
          <a:lstStyle/>
          <a:p>
            <a:r>
              <a:rPr lang="en-US" sz="3300" b="1" dirty="0">
                <a:solidFill>
                  <a:schemeClr val="tx1">
                    <a:lumMod val="65000"/>
                    <a:lumOff val="35000"/>
                  </a:schemeClr>
                </a:solidFill>
              </a:rPr>
              <a:t>Subject</a:t>
            </a:r>
          </a:p>
        </p:txBody>
      </p:sp>
      <p:graphicFrame>
        <p:nvGraphicFramePr>
          <p:cNvPr id="12" name="Table 11"/>
          <p:cNvGraphicFramePr>
            <a:graphicFrameLocks noGrp="1"/>
          </p:cNvGraphicFramePr>
          <p:nvPr>
            <p:extLst>
              <p:ext uri="{D42A27DB-BD31-4B8C-83A1-F6EECF244321}">
                <p14:modId xmlns:p14="http://schemas.microsoft.com/office/powerpoint/2010/main" val="168036284"/>
              </p:ext>
            </p:extLst>
          </p:nvPr>
        </p:nvGraphicFramePr>
        <p:xfrm>
          <a:off x="6563302" y="3803097"/>
          <a:ext cx="2527964" cy="441960"/>
        </p:xfrm>
        <a:graphic>
          <a:graphicData uri="http://schemas.openxmlformats.org/drawingml/2006/table">
            <a:tbl>
              <a:tblPr firstRow="1" bandRow="1">
                <a:tableStyleId>{5C22544A-7EE6-4342-B048-85BDC9FD1C3A}</a:tableStyleId>
              </a:tblPr>
              <a:tblGrid>
                <a:gridCol w="1263982">
                  <a:extLst>
                    <a:ext uri="{9D8B030D-6E8A-4147-A177-3AD203B41FA5}">
                      <a16:colId xmlns="" xmlns:a16="http://schemas.microsoft.com/office/drawing/2014/main" val="20000"/>
                    </a:ext>
                  </a:extLst>
                </a:gridCol>
                <a:gridCol w="1263982">
                  <a:extLst>
                    <a:ext uri="{9D8B030D-6E8A-4147-A177-3AD203B41FA5}">
                      <a16:colId xmlns="" xmlns:a16="http://schemas.microsoft.com/office/drawing/2014/main" val="20001"/>
                    </a:ext>
                  </a:extLst>
                </a:gridCol>
              </a:tblGrid>
              <a:tr h="441960">
                <a:tc>
                  <a:txBody>
                    <a:bodyPr/>
                    <a:lstStyle/>
                    <a:p>
                      <a:pPr algn="ctr"/>
                      <a:r>
                        <a:rPr lang="en-US" sz="2300" dirty="0">
                          <a:solidFill>
                            <a:schemeClr val="accent1"/>
                          </a:solidFill>
                        </a:rPr>
                        <a:t>Male</a:t>
                      </a:r>
                    </a:p>
                  </a:txBody>
                  <a:tcPr>
                    <a:solidFill>
                      <a:schemeClr val="bg2"/>
                    </a:solidFill>
                  </a:tcPr>
                </a:tc>
                <a:tc>
                  <a:txBody>
                    <a:bodyPr/>
                    <a:lstStyle/>
                    <a:p>
                      <a:pPr algn="ctr"/>
                      <a:r>
                        <a:rPr lang="en-US" sz="2300" dirty="0">
                          <a:solidFill>
                            <a:schemeClr val="accent1"/>
                          </a:solidFill>
                        </a:rPr>
                        <a:t>Female</a:t>
                      </a: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095354953"/>
              </p:ext>
            </p:extLst>
          </p:nvPr>
        </p:nvGraphicFramePr>
        <p:xfrm>
          <a:off x="3098860" y="6222823"/>
          <a:ext cx="3568640" cy="460552"/>
        </p:xfrm>
        <a:graphic>
          <a:graphicData uri="http://schemas.openxmlformats.org/drawingml/2006/table">
            <a:tbl>
              <a:tblPr firstRow="1" bandRow="1">
                <a:tableStyleId>{5C22544A-7EE6-4342-B048-85BDC9FD1C3A}</a:tableStyleId>
              </a:tblPr>
              <a:tblGrid>
                <a:gridCol w="1784320">
                  <a:extLst>
                    <a:ext uri="{9D8B030D-6E8A-4147-A177-3AD203B41FA5}">
                      <a16:colId xmlns="" xmlns:a16="http://schemas.microsoft.com/office/drawing/2014/main" val="20000"/>
                    </a:ext>
                  </a:extLst>
                </a:gridCol>
                <a:gridCol w="1784320">
                  <a:extLst>
                    <a:ext uri="{9D8B030D-6E8A-4147-A177-3AD203B41FA5}">
                      <a16:colId xmlns="" xmlns:a16="http://schemas.microsoft.com/office/drawing/2014/main" val="20001"/>
                    </a:ext>
                  </a:extLst>
                </a:gridCol>
              </a:tblGrid>
              <a:tr h="460552">
                <a:tc>
                  <a:txBody>
                    <a:bodyPr/>
                    <a:lstStyle/>
                    <a:p>
                      <a:pPr algn="ctr"/>
                      <a:r>
                        <a:rPr lang="en-US" sz="2300" dirty="0" smtClean="0">
                          <a:solidFill>
                            <a:schemeClr val="accent1"/>
                          </a:solidFill>
                        </a:rPr>
                        <a:t>Shortage</a:t>
                      </a:r>
                      <a:endParaRPr lang="en-US" sz="2300" dirty="0">
                        <a:solidFill>
                          <a:schemeClr val="accent1"/>
                        </a:solidFill>
                      </a:endParaRPr>
                    </a:p>
                  </a:txBody>
                  <a:tcPr>
                    <a:solidFill>
                      <a:schemeClr val="bg2"/>
                    </a:solidFill>
                  </a:tcPr>
                </a:tc>
                <a:tc>
                  <a:txBody>
                    <a:bodyPr/>
                    <a:lstStyle/>
                    <a:p>
                      <a:pPr algn="ctr"/>
                      <a:r>
                        <a:rPr lang="en-US" sz="2300" dirty="0">
                          <a:solidFill>
                            <a:schemeClr val="accent1"/>
                          </a:solidFill>
                        </a:rPr>
                        <a:t>Nonshortage</a:t>
                      </a: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68042358"/>
              </p:ext>
            </p:extLst>
          </p:nvPr>
        </p:nvGraphicFramePr>
        <p:xfrm>
          <a:off x="165530" y="3803097"/>
          <a:ext cx="2830768" cy="792480"/>
        </p:xfrm>
        <a:graphic>
          <a:graphicData uri="http://schemas.openxmlformats.org/drawingml/2006/table">
            <a:tbl>
              <a:tblPr firstRow="1" bandRow="1">
                <a:tableStyleId>{5C22544A-7EE6-4342-B048-85BDC9FD1C3A}</a:tableStyleId>
              </a:tblPr>
              <a:tblGrid>
                <a:gridCol w="1415384">
                  <a:extLst>
                    <a:ext uri="{9D8B030D-6E8A-4147-A177-3AD203B41FA5}">
                      <a16:colId xmlns="" xmlns:a16="http://schemas.microsoft.com/office/drawing/2014/main" val="20000"/>
                    </a:ext>
                  </a:extLst>
                </a:gridCol>
                <a:gridCol w="1415384">
                  <a:extLst>
                    <a:ext uri="{9D8B030D-6E8A-4147-A177-3AD203B41FA5}">
                      <a16:colId xmlns="" xmlns:a16="http://schemas.microsoft.com/office/drawing/2014/main" val="20001"/>
                    </a:ext>
                  </a:extLst>
                </a:gridCol>
              </a:tblGrid>
              <a:tr h="792480">
                <a:tc>
                  <a:txBody>
                    <a:bodyPr/>
                    <a:lstStyle/>
                    <a:p>
                      <a:pPr algn="ctr"/>
                      <a:r>
                        <a:rPr lang="en-US" sz="2300" dirty="0">
                          <a:solidFill>
                            <a:schemeClr val="accent1"/>
                          </a:solidFill>
                        </a:rPr>
                        <a:t>High Needs</a:t>
                      </a:r>
                    </a:p>
                  </a:txBody>
                  <a:tcPr>
                    <a:solidFill>
                      <a:schemeClr val="bg2"/>
                    </a:solidFill>
                  </a:tcPr>
                </a:tc>
                <a:tc>
                  <a:txBody>
                    <a:bodyPr/>
                    <a:lstStyle/>
                    <a:p>
                      <a:pPr algn="ctr"/>
                      <a:r>
                        <a:rPr lang="en-US" sz="2300" dirty="0">
                          <a:solidFill>
                            <a:schemeClr val="accent1"/>
                          </a:solidFill>
                        </a:rPr>
                        <a:t>Low</a:t>
                      </a:r>
                      <a:r>
                        <a:rPr lang="en-US" sz="2300" baseline="0" dirty="0">
                          <a:solidFill>
                            <a:schemeClr val="accent1"/>
                          </a:solidFill>
                        </a:rPr>
                        <a:t> Needs</a:t>
                      </a:r>
                      <a:endParaRPr lang="en-US" sz="2300" dirty="0">
                        <a:solidFill>
                          <a:schemeClr val="accent1"/>
                        </a:solidFill>
                      </a:endParaRP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615966184"/>
              </p:ext>
            </p:extLst>
          </p:nvPr>
        </p:nvGraphicFramePr>
        <p:xfrm>
          <a:off x="165530" y="2477014"/>
          <a:ext cx="2830768" cy="441960"/>
        </p:xfrm>
        <a:graphic>
          <a:graphicData uri="http://schemas.openxmlformats.org/drawingml/2006/table">
            <a:tbl>
              <a:tblPr firstRow="1" bandRow="1">
                <a:tableStyleId>{5C22544A-7EE6-4342-B048-85BDC9FD1C3A}</a:tableStyleId>
              </a:tblPr>
              <a:tblGrid>
                <a:gridCol w="1415384">
                  <a:extLst>
                    <a:ext uri="{9D8B030D-6E8A-4147-A177-3AD203B41FA5}">
                      <a16:colId xmlns="" xmlns:a16="http://schemas.microsoft.com/office/drawing/2014/main" val="20000"/>
                    </a:ext>
                  </a:extLst>
                </a:gridCol>
                <a:gridCol w="1415384">
                  <a:extLst>
                    <a:ext uri="{9D8B030D-6E8A-4147-A177-3AD203B41FA5}">
                      <a16:colId xmlns="" xmlns:a16="http://schemas.microsoft.com/office/drawing/2014/main" val="20001"/>
                    </a:ext>
                  </a:extLst>
                </a:gridCol>
              </a:tblGrid>
              <a:tr h="441960">
                <a:tc>
                  <a:txBody>
                    <a:bodyPr/>
                    <a:lstStyle/>
                    <a:p>
                      <a:pPr algn="ctr"/>
                      <a:r>
                        <a:rPr lang="en-US" sz="2300" dirty="0">
                          <a:solidFill>
                            <a:schemeClr val="accent1"/>
                          </a:solidFill>
                        </a:rPr>
                        <a:t>Alt Cert</a:t>
                      </a:r>
                    </a:p>
                  </a:txBody>
                  <a:tcPr>
                    <a:solidFill>
                      <a:schemeClr val="bg2"/>
                    </a:solidFill>
                  </a:tcPr>
                </a:tc>
                <a:tc>
                  <a:txBody>
                    <a:bodyPr/>
                    <a:lstStyle/>
                    <a:p>
                      <a:pPr algn="ctr"/>
                      <a:r>
                        <a:rPr lang="en-US" sz="2300" dirty="0" err="1">
                          <a:solidFill>
                            <a:schemeClr val="accent1"/>
                          </a:solidFill>
                        </a:rPr>
                        <a:t>Trad</a:t>
                      </a:r>
                      <a:r>
                        <a:rPr lang="en-US" sz="2300" dirty="0">
                          <a:solidFill>
                            <a:schemeClr val="accent1"/>
                          </a:solidFill>
                        </a:rPr>
                        <a:t> Cert</a:t>
                      </a: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480101837"/>
              </p:ext>
            </p:extLst>
          </p:nvPr>
        </p:nvGraphicFramePr>
        <p:xfrm>
          <a:off x="2862615" y="1524473"/>
          <a:ext cx="2830768" cy="441960"/>
        </p:xfrm>
        <a:graphic>
          <a:graphicData uri="http://schemas.openxmlformats.org/drawingml/2006/table">
            <a:tbl>
              <a:tblPr firstRow="1" bandRow="1">
                <a:tableStyleId>{5C22544A-7EE6-4342-B048-85BDC9FD1C3A}</a:tableStyleId>
              </a:tblPr>
              <a:tblGrid>
                <a:gridCol w="1415384">
                  <a:extLst>
                    <a:ext uri="{9D8B030D-6E8A-4147-A177-3AD203B41FA5}">
                      <a16:colId xmlns="" xmlns:a16="http://schemas.microsoft.com/office/drawing/2014/main" val="20000"/>
                    </a:ext>
                  </a:extLst>
                </a:gridCol>
                <a:gridCol w="1415384">
                  <a:extLst>
                    <a:ext uri="{9D8B030D-6E8A-4147-A177-3AD203B41FA5}">
                      <a16:colId xmlns="" xmlns:a16="http://schemas.microsoft.com/office/drawing/2014/main" val="20001"/>
                    </a:ext>
                  </a:extLst>
                </a:gridCol>
              </a:tblGrid>
              <a:tr h="441960">
                <a:tc>
                  <a:txBody>
                    <a:bodyPr/>
                    <a:lstStyle/>
                    <a:p>
                      <a:pPr algn="ctr"/>
                      <a:r>
                        <a:rPr lang="en-US" sz="2300" dirty="0">
                          <a:solidFill>
                            <a:schemeClr val="accent1"/>
                          </a:solidFill>
                        </a:rPr>
                        <a:t>Movers</a:t>
                      </a:r>
                    </a:p>
                  </a:txBody>
                  <a:tcPr>
                    <a:solidFill>
                      <a:schemeClr val="bg2"/>
                    </a:solidFill>
                  </a:tcPr>
                </a:tc>
                <a:tc>
                  <a:txBody>
                    <a:bodyPr/>
                    <a:lstStyle/>
                    <a:p>
                      <a:pPr algn="ctr"/>
                      <a:r>
                        <a:rPr lang="en-US" sz="2300" dirty="0">
                          <a:solidFill>
                            <a:schemeClr val="accent1"/>
                          </a:solidFill>
                        </a:rPr>
                        <a:t>Leavers</a:t>
                      </a: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053441800"/>
              </p:ext>
            </p:extLst>
          </p:nvPr>
        </p:nvGraphicFramePr>
        <p:xfrm>
          <a:off x="165528" y="5179054"/>
          <a:ext cx="4422348" cy="488321"/>
        </p:xfrm>
        <a:graphic>
          <a:graphicData uri="http://schemas.openxmlformats.org/drawingml/2006/table">
            <a:tbl>
              <a:tblPr firstRow="1" bandRow="1">
                <a:tableStyleId>{5C22544A-7EE6-4342-B048-85BDC9FD1C3A}</a:tableStyleId>
              </a:tblPr>
              <a:tblGrid>
                <a:gridCol w="1474116">
                  <a:extLst>
                    <a:ext uri="{9D8B030D-6E8A-4147-A177-3AD203B41FA5}">
                      <a16:colId xmlns="" xmlns:a16="http://schemas.microsoft.com/office/drawing/2014/main" val="20000"/>
                    </a:ext>
                  </a:extLst>
                </a:gridCol>
                <a:gridCol w="1474116">
                  <a:extLst>
                    <a:ext uri="{9D8B030D-6E8A-4147-A177-3AD203B41FA5}">
                      <a16:colId xmlns="" xmlns:a16="http://schemas.microsoft.com/office/drawing/2014/main" val="20001"/>
                    </a:ext>
                  </a:extLst>
                </a:gridCol>
                <a:gridCol w="1474116">
                  <a:extLst>
                    <a:ext uri="{9D8B030D-6E8A-4147-A177-3AD203B41FA5}">
                      <a16:colId xmlns="" xmlns:a16="http://schemas.microsoft.com/office/drawing/2014/main" val="20002"/>
                    </a:ext>
                  </a:extLst>
                </a:gridCol>
              </a:tblGrid>
              <a:tr h="488321">
                <a:tc>
                  <a:txBody>
                    <a:bodyPr/>
                    <a:lstStyle/>
                    <a:p>
                      <a:pPr algn="ctr"/>
                      <a:r>
                        <a:rPr lang="en-US" sz="2300" dirty="0">
                          <a:solidFill>
                            <a:schemeClr val="accent1"/>
                          </a:solidFill>
                        </a:rPr>
                        <a:t>Millennial</a:t>
                      </a:r>
                    </a:p>
                  </a:txBody>
                  <a:tcPr>
                    <a:solidFill>
                      <a:schemeClr val="bg2"/>
                    </a:solidFill>
                  </a:tcPr>
                </a:tc>
                <a:tc>
                  <a:txBody>
                    <a:bodyPr/>
                    <a:lstStyle/>
                    <a:p>
                      <a:pPr algn="ctr"/>
                      <a:r>
                        <a:rPr lang="en-US" sz="2300" dirty="0">
                          <a:solidFill>
                            <a:schemeClr val="accent1"/>
                          </a:solidFill>
                        </a:rPr>
                        <a:t>Gen</a:t>
                      </a:r>
                      <a:r>
                        <a:rPr lang="en-US" sz="2300" baseline="0" dirty="0">
                          <a:solidFill>
                            <a:schemeClr val="accent1"/>
                          </a:solidFill>
                        </a:rPr>
                        <a:t> X</a:t>
                      </a:r>
                      <a:endParaRPr lang="en-US" sz="2300" dirty="0">
                        <a:solidFill>
                          <a:schemeClr val="accent1"/>
                        </a:solidFill>
                      </a:endParaRPr>
                    </a:p>
                  </a:txBody>
                  <a:tcPr>
                    <a:solidFill>
                      <a:schemeClr val="bg2"/>
                    </a:solidFill>
                  </a:tcPr>
                </a:tc>
                <a:tc>
                  <a:txBody>
                    <a:bodyPr/>
                    <a:lstStyle/>
                    <a:p>
                      <a:pPr algn="ctr"/>
                      <a:r>
                        <a:rPr lang="en-US" sz="2300" dirty="0">
                          <a:solidFill>
                            <a:schemeClr val="accent1"/>
                          </a:solidFill>
                        </a:rPr>
                        <a:t>Boomer</a:t>
                      </a:r>
                    </a:p>
                  </a:txBody>
                  <a:tcPr>
                    <a:solidFill>
                      <a:schemeClr val="bg2"/>
                    </a:solidFill>
                  </a:tcPr>
                </a:tc>
                <a:extLst>
                  <a:ext uri="{0D108BD9-81ED-4DB2-BD59-A6C34878D82A}">
                    <a16:rowId xmlns=""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356554792"/>
              </p:ext>
            </p:extLst>
          </p:nvPr>
        </p:nvGraphicFramePr>
        <p:xfrm>
          <a:off x="5429249" y="5179054"/>
          <a:ext cx="3586587" cy="520071"/>
        </p:xfrm>
        <a:graphic>
          <a:graphicData uri="http://schemas.openxmlformats.org/drawingml/2006/table">
            <a:tbl>
              <a:tblPr firstRow="1" bandRow="1">
                <a:tableStyleId>{5C22544A-7EE6-4342-B048-85BDC9FD1C3A}</a:tableStyleId>
              </a:tblPr>
              <a:tblGrid>
                <a:gridCol w="1195529">
                  <a:extLst>
                    <a:ext uri="{9D8B030D-6E8A-4147-A177-3AD203B41FA5}">
                      <a16:colId xmlns="" xmlns:a16="http://schemas.microsoft.com/office/drawing/2014/main" val="20000"/>
                    </a:ext>
                  </a:extLst>
                </a:gridCol>
                <a:gridCol w="1195529">
                  <a:extLst>
                    <a:ext uri="{9D8B030D-6E8A-4147-A177-3AD203B41FA5}">
                      <a16:colId xmlns="" xmlns:a16="http://schemas.microsoft.com/office/drawing/2014/main" val="20001"/>
                    </a:ext>
                  </a:extLst>
                </a:gridCol>
                <a:gridCol w="1195529">
                  <a:extLst>
                    <a:ext uri="{9D8B030D-6E8A-4147-A177-3AD203B41FA5}">
                      <a16:colId xmlns="" xmlns:a16="http://schemas.microsoft.com/office/drawing/2014/main" val="20002"/>
                    </a:ext>
                  </a:extLst>
                </a:gridCol>
              </a:tblGrid>
              <a:tr h="520071">
                <a:tc>
                  <a:txBody>
                    <a:bodyPr/>
                    <a:lstStyle/>
                    <a:p>
                      <a:pPr algn="ctr"/>
                      <a:r>
                        <a:rPr lang="en-US" sz="2300" dirty="0">
                          <a:solidFill>
                            <a:schemeClr val="accent1"/>
                          </a:solidFill>
                        </a:rPr>
                        <a:t>New</a:t>
                      </a:r>
                    </a:p>
                  </a:txBody>
                  <a:tcPr>
                    <a:solidFill>
                      <a:schemeClr val="bg2"/>
                    </a:solidFill>
                  </a:tcPr>
                </a:tc>
                <a:tc>
                  <a:txBody>
                    <a:bodyPr/>
                    <a:lstStyle/>
                    <a:p>
                      <a:pPr algn="ctr"/>
                      <a:r>
                        <a:rPr lang="en-US" sz="2300" dirty="0">
                          <a:solidFill>
                            <a:schemeClr val="accent1"/>
                          </a:solidFill>
                        </a:rPr>
                        <a:t>Mid</a:t>
                      </a:r>
                    </a:p>
                  </a:txBody>
                  <a:tcPr>
                    <a:solidFill>
                      <a:schemeClr val="bg2"/>
                    </a:solidFill>
                  </a:tcPr>
                </a:tc>
                <a:tc>
                  <a:txBody>
                    <a:bodyPr/>
                    <a:lstStyle/>
                    <a:p>
                      <a:pPr algn="ctr"/>
                      <a:r>
                        <a:rPr lang="en-US" sz="2300" dirty="0">
                          <a:solidFill>
                            <a:schemeClr val="accent1"/>
                          </a:solidFill>
                        </a:rPr>
                        <a:t>Veteran</a:t>
                      </a:r>
                    </a:p>
                  </a:txBody>
                  <a:tcPr>
                    <a:solidFill>
                      <a:schemeClr val="bg2"/>
                    </a:solidFill>
                  </a:tcPr>
                </a:tc>
                <a:extLst>
                  <a:ext uri="{0D108BD9-81ED-4DB2-BD59-A6C34878D82A}">
                    <a16:rowId xmlns="" xmlns:a16="http://schemas.microsoft.com/office/drawing/2014/main" val="10000"/>
                  </a:ext>
                </a:extLst>
              </a:tr>
            </a:tbl>
          </a:graphicData>
        </a:graphic>
      </p:graphicFrame>
      <p:sp>
        <p:nvSpPr>
          <p:cNvPr id="3" name="Rounded Rectangle 2"/>
          <p:cNvSpPr/>
          <p:nvPr/>
        </p:nvSpPr>
        <p:spPr>
          <a:xfrm>
            <a:off x="6111875" y="711114"/>
            <a:ext cx="2731030" cy="1247804"/>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b="1" dirty="0"/>
              <a:t>Craft strategies at the school/ department &amp; org levels</a:t>
            </a:r>
          </a:p>
        </p:txBody>
      </p:sp>
      <p:graphicFrame>
        <p:nvGraphicFramePr>
          <p:cNvPr id="25" name="Table 24"/>
          <p:cNvGraphicFramePr>
            <a:graphicFrameLocks noGrp="1"/>
          </p:cNvGraphicFramePr>
          <p:nvPr>
            <p:extLst>
              <p:ext uri="{D42A27DB-BD31-4B8C-83A1-F6EECF244321}">
                <p14:modId xmlns:p14="http://schemas.microsoft.com/office/powerpoint/2010/main" val="4244511506"/>
              </p:ext>
            </p:extLst>
          </p:nvPr>
        </p:nvGraphicFramePr>
        <p:xfrm>
          <a:off x="6017202" y="2558497"/>
          <a:ext cx="2761672" cy="441960"/>
        </p:xfrm>
        <a:graphic>
          <a:graphicData uri="http://schemas.openxmlformats.org/drawingml/2006/table">
            <a:tbl>
              <a:tblPr firstRow="1" bandRow="1">
                <a:tableStyleId>{5C22544A-7EE6-4342-B048-85BDC9FD1C3A}</a:tableStyleId>
              </a:tblPr>
              <a:tblGrid>
                <a:gridCol w="1380836">
                  <a:extLst>
                    <a:ext uri="{9D8B030D-6E8A-4147-A177-3AD203B41FA5}">
                      <a16:colId xmlns="" xmlns:a16="http://schemas.microsoft.com/office/drawing/2014/main" val="20000"/>
                    </a:ext>
                  </a:extLst>
                </a:gridCol>
                <a:gridCol w="1380836">
                  <a:extLst>
                    <a:ext uri="{9D8B030D-6E8A-4147-A177-3AD203B41FA5}">
                      <a16:colId xmlns="" xmlns:a16="http://schemas.microsoft.com/office/drawing/2014/main" val="20001"/>
                    </a:ext>
                  </a:extLst>
                </a:gridCol>
              </a:tblGrid>
              <a:tr h="441960">
                <a:tc>
                  <a:txBody>
                    <a:bodyPr/>
                    <a:lstStyle/>
                    <a:p>
                      <a:pPr algn="ctr"/>
                      <a:r>
                        <a:rPr lang="en-US" sz="2300" dirty="0" smtClean="0">
                          <a:solidFill>
                            <a:schemeClr val="accent1"/>
                          </a:solidFill>
                        </a:rPr>
                        <a:t>Race</a:t>
                      </a:r>
                      <a:endParaRPr lang="en-US" sz="2300" dirty="0">
                        <a:solidFill>
                          <a:schemeClr val="accent1"/>
                        </a:solidFill>
                      </a:endParaRPr>
                    </a:p>
                  </a:txBody>
                  <a:tcPr>
                    <a:solidFill>
                      <a:schemeClr val="bg2"/>
                    </a:solidFill>
                  </a:tcPr>
                </a:tc>
                <a:tc>
                  <a:txBody>
                    <a:bodyPr/>
                    <a:lstStyle/>
                    <a:p>
                      <a:pPr algn="ctr"/>
                      <a:r>
                        <a:rPr lang="en-US" sz="2300" dirty="0" smtClean="0">
                          <a:solidFill>
                            <a:schemeClr val="accent1"/>
                          </a:solidFill>
                        </a:rPr>
                        <a:t>Language</a:t>
                      </a:r>
                      <a:endParaRPr lang="en-US" sz="2300" dirty="0">
                        <a:solidFill>
                          <a:schemeClr val="accent1"/>
                        </a:solidFill>
                      </a:endParaRPr>
                    </a:p>
                  </a:txBody>
                  <a:tcPr>
                    <a:solidFill>
                      <a:schemeClr val="bg2"/>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57036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73" y="228649"/>
            <a:ext cx="7556313" cy="1116106"/>
          </a:xfrm>
        </p:spPr>
        <p:txBody>
          <a:bodyPr/>
          <a:lstStyle/>
          <a:p>
            <a:r>
              <a:rPr lang="en-US" dirty="0"/>
              <a:t>Who is in the Room?</a:t>
            </a:r>
          </a:p>
        </p:txBody>
      </p:sp>
      <p:sp>
        <p:nvSpPr>
          <p:cNvPr id="6" name="Slide Number Placeholder 5"/>
          <p:cNvSpPr>
            <a:spLocks noGrp="1"/>
          </p:cNvSpPr>
          <p:nvPr>
            <p:ph type="sldNum" sz="quarter" idx="12"/>
          </p:nvPr>
        </p:nvSpPr>
        <p:spPr/>
        <p:txBody>
          <a:bodyPr/>
          <a:lstStyle/>
          <a:p>
            <a:fld id="{70FCFB06-72BE-4810-A274-32EBC42401E2}" type="slidenum">
              <a:rPr lang="en-US" smtClean="0"/>
              <a:pPr/>
              <a:t>5</a:t>
            </a:fld>
            <a:endParaRPr lang="en-US" dirty="0"/>
          </a:p>
        </p:txBody>
      </p:sp>
      <p:pic>
        <p:nvPicPr>
          <p:cNvPr id="13" name="Picture 12"/>
          <p:cNvPicPr>
            <a:picLocks noChangeAspect="1"/>
          </p:cNvPicPr>
          <p:nvPr/>
        </p:nvPicPr>
        <p:blipFill>
          <a:blip r:embed="rId3"/>
          <a:stretch>
            <a:fillRect/>
          </a:stretch>
        </p:blipFill>
        <p:spPr>
          <a:xfrm>
            <a:off x="0" y="1485900"/>
            <a:ext cx="9144000" cy="3874576"/>
          </a:xfrm>
          <a:prstGeom prst="rect">
            <a:avLst/>
          </a:prstGeom>
        </p:spPr>
      </p:pic>
      <p:pic>
        <p:nvPicPr>
          <p:cNvPr id="26" name="Picture 25"/>
          <p:cNvPicPr>
            <a:picLocks noChangeAspect="1"/>
          </p:cNvPicPr>
          <p:nvPr/>
        </p:nvPicPr>
        <p:blipFill>
          <a:blip r:embed="rId4"/>
          <a:stretch>
            <a:fillRect/>
          </a:stretch>
        </p:blipFill>
        <p:spPr>
          <a:xfrm>
            <a:off x="266700" y="5626100"/>
            <a:ext cx="3835400" cy="990600"/>
          </a:xfrm>
          <a:prstGeom prst="rect">
            <a:avLst/>
          </a:prstGeom>
        </p:spPr>
      </p:pic>
    </p:spTree>
    <p:extLst>
      <p:ext uri="{BB962C8B-B14F-4D97-AF65-F5344CB8AC3E}">
        <p14:creationId xmlns:p14="http://schemas.microsoft.com/office/powerpoint/2010/main" val="1466337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7929" y="-185421"/>
            <a:ext cx="7556313" cy="995082"/>
          </a:xfrm>
        </p:spPr>
        <p:txBody>
          <a:bodyPr/>
          <a:lstStyle/>
          <a:p>
            <a:r>
              <a:rPr lang="en-US"/>
              <a:t>What We Know</a:t>
            </a:r>
          </a:p>
        </p:txBody>
      </p:sp>
      <p:sp>
        <p:nvSpPr>
          <p:cNvPr id="4" name="Text Placeholder 3"/>
          <p:cNvSpPr>
            <a:spLocks noGrp="1"/>
          </p:cNvSpPr>
          <p:nvPr>
            <p:ph type="body" sz="half" idx="2"/>
          </p:nvPr>
        </p:nvSpPr>
        <p:spPr>
          <a:xfrm>
            <a:off x="417929" y="627454"/>
            <a:ext cx="7558960" cy="774700"/>
          </a:xfrm>
        </p:spPr>
        <p:txBody>
          <a:bodyPr/>
          <a:lstStyle/>
          <a:p>
            <a:r>
              <a:rPr lang="en-US" dirty="0"/>
              <a:t>Common Themes</a:t>
            </a:r>
          </a:p>
        </p:txBody>
      </p:sp>
      <p:sp>
        <p:nvSpPr>
          <p:cNvPr id="10" name="Slide Number Placeholder 9"/>
          <p:cNvSpPr>
            <a:spLocks noGrp="1"/>
          </p:cNvSpPr>
          <p:nvPr>
            <p:ph type="sldNum" sz="quarter" idx="12"/>
          </p:nvPr>
        </p:nvSpPr>
        <p:spPr/>
        <p:txBody>
          <a:bodyPr/>
          <a:lstStyle/>
          <a:p>
            <a:fld id="{957AC6FC-3C36-487B-B044-7E65347DD9F1}" type="slidenum">
              <a:rPr lang="en-US" smtClean="0"/>
              <a:pPr/>
              <a:t>50</a:t>
            </a:fld>
            <a:endParaRPr lang="en-US"/>
          </a:p>
        </p:txBody>
      </p:sp>
      <p:sp>
        <p:nvSpPr>
          <p:cNvPr id="9" name="Content Placeholder 2"/>
          <p:cNvSpPr txBox="1">
            <a:spLocks/>
          </p:cNvSpPr>
          <p:nvPr/>
        </p:nvSpPr>
        <p:spPr>
          <a:xfrm>
            <a:off x="498475" y="1456689"/>
            <a:ext cx="7667625" cy="5056078"/>
          </a:xfrm>
          <a:prstGeom prst="rect">
            <a:avLst/>
          </a:prstGeom>
        </p:spPr>
        <p:txBody>
          <a:bodyPr vert="horz" lIns="91430" tIns="45715" rIns="91430" bIns="45715"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r>
              <a:rPr lang="en-US" sz="3000" b="1" dirty="0">
                <a:latin typeface="Calibri" charset="0"/>
              </a:rPr>
              <a:t>Great employees are seeking:</a:t>
            </a:r>
          </a:p>
          <a:p>
            <a:r>
              <a:rPr lang="en-US" sz="2400" dirty="0">
                <a:latin typeface="Calibri" charset="0"/>
              </a:rPr>
              <a:t> </a:t>
            </a:r>
            <a:r>
              <a:rPr lang="en-US" sz="3000" dirty="0">
                <a:solidFill>
                  <a:srgbClr val="60A60E"/>
                </a:solidFill>
                <a:latin typeface="Calibri" charset="0"/>
              </a:rPr>
              <a:t>Great leaders to work for</a:t>
            </a:r>
          </a:p>
          <a:p>
            <a:r>
              <a:rPr lang="en-US" sz="2600" dirty="0">
                <a:latin typeface="Calibri" charset="0"/>
              </a:rPr>
              <a:t> Growth in their profession</a:t>
            </a:r>
          </a:p>
          <a:p>
            <a:r>
              <a:rPr lang="en-US" sz="2600" dirty="0">
                <a:latin typeface="Calibri" charset="0"/>
              </a:rPr>
              <a:t> Recognition for quality work done</a:t>
            </a:r>
          </a:p>
          <a:p>
            <a:r>
              <a:rPr lang="en-US" sz="2600" dirty="0">
                <a:latin typeface="Calibri" charset="0"/>
              </a:rPr>
              <a:t> Meaningful compensation</a:t>
            </a:r>
          </a:p>
          <a:p>
            <a:r>
              <a:rPr lang="en-US" sz="2600" dirty="0">
                <a:latin typeface="Calibri" charset="0"/>
              </a:rPr>
              <a:t> Collaborative working environment</a:t>
            </a:r>
          </a:p>
          <a:p>
            <a:pPr marL="0" indent="0">
              <a:buNone/>
            </a:pPr>
            <a:r>
              <a:rPr lang="en-US" sz="2600" i="1" dirty="0">
                <a:solidFill>
                  <a:srgbClr val="2900A9"/>
                </a:solidFill>
                <a:latin typeface="Calibri" charset="0"/>
              </a:rPr>
              <a:t>Perception of the</a:t>
            </a:r>
            <a:r>
              <a:rPr lang="en-US" sz="2600" b="1" i="1" dirty="0">
                <a:solidFill>
                  <a:srgbClr val="2900A9"/>
                </a:solidFill>
                <a:latin typeface="Calibri" charset="0"/>
              </a:rPr>
              <a:t> leader has the greatest impact on whether s/he stays or goes</a:t>
            </a:r>
          </a:p>
          <a:p>
            <a:pPr marL="0" indent="0">
              <a:buNone/>
            </a:pPr>
            <a:endParaRPr lang="en-US" dirty="0">
              <a:latin typeface="Calibri" charset="0"/>
            </a:endParaRPr>
          </a:p>
        </p:txBody>
      </p:sp>
      <p:pic>
        <p:nvPicPr>
          <p:cNvPr id="2" name="Picture 1"/>
          <p:cNvPicPr>
            <a:picLocks noChangeAspect="1"/>
          </p:cNvPicPr>
          <p:nvPr/>
        </p:nvPicPr>
        <p:blipFill>
          <a:blip r:embed="rId3" cstate="print"/>
          <a:stretch>
            <a:fillRect/>
          </a:stretch>
        </p:blipFill>
        <p:spPr>
          <a:xfrm>
            <a:off x="5793092" y="2117789"/>
            <a:ext cx="3200400" cy="2460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498474" y="6494105"/>
            <a:ext cx="7395224" cy="338544"/>
          </a:xfrm>
          <a:prstGeom prst="rect">
            <a:avLst/>
          </a:prstGeom>
          <a:noFill/>
        </p:spPr>
        <p:txBody>
          <a:bodyPr wrap="square" lIns="91430" tIns="45715" rIns="91430" bIns="45715" rtlCol="0">
            <a:spAutoFit/>
          </a:bodyPr>
          <a:lstStyle/>
          <a:p>
            <a:r>
              <a:rPr lang="en-US" sz="1600" dirty="0">
                <a:solidFill>
                  <a:schemeClr val="tx1">
                    <a:lumMod val="65000"/>
                    <a:lumOff val="35000"/>
                  </a:schemeClr>
                </a:solidFill>
              </a:rPr>
              <a:t>Source: </a:t>
            </a:r>
            <a:r>
              <a:rPr lang="en-US" sz="1600" dirty="0">
                <a:solidFill>
                  <a:schemeClr val="tx1">
                    <a:lumMod val="65000"/>
                    <a:lumOff val="35000"/>
                  </a:schemeClr>
                </a:solidFill>
                <a:hlinkClick r:id="rId4"/>
              </a:rPr>
              <a:t>Boyd, D., Grossman, P., Ing, M., Lankford, H., Loeb, S., &amp; Wyckoff, J.  2009</a:t>
            </a:r>
            <a:r>
              <a:rPr lang="en-US" sz="1600" dirty="0">
                <a:solidFill>
                  <a:schemeClr val="tx1">
                    <a:lumMod val="65000"/>
                    <a:lumOff val="35000"/>
                  </a:schemeClr>
                </a:solidFill>
              </a:rPr>
              <a:t>. </a:t>
            </a:r>
          </a:p>
        </p:txBody>
      </p:sp>
    </p:spTree>
    <p:extLst>
      <p:ext uri="{BB962C8B-B14F-4D97-AF65-F5344CB8AC3E}">
        <p14:creationId xmlns:p14="http://schemas.microsoft.com/office/powerpoint/2010/main" val="3871147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93716-C152-B444-91C7-1F005A054E05}"/>
              </a:ext>
            </a:extLst>
          </p:cNvPr>
          <p:cNvSpPr>
            <a:spLocks noGrp="1"/>
          </p:cNvSpPr>
          <p:nvPr>
            <p:ph type="title"/>
          </p:nvPr>
        </p:nvSpPr>
        <p:spPr>
          <a:xfrm>
            <a:off x="498474" y="-187029"/>
            <a:ext cx="7556313" cy="995082"/>
          </a:xfrm>
        </p:spPr>
        <p:txBody>
          <a:bodyPr/>
          <a:lstStyle/>
          <a:p>
            <a:r>
              <a:rPr lang="en-US" dirty="0"/>
              <a:t>Retention</a:t>
            </a:r>
          </a:p>
        </p:txBody>
      </p:sp>
      <p:sp>
        <p:nvSpPr>
          <p:cNvPr id="3" name="Content Placeholder 2">
            <a:extLst>
              <a:ext uri="{FF2B5EF4-FFF2-40B4-BE49-F238E27FC236}">
                <a16:creationId xmlns="" xmlns:a16="http://schemas.microsoft.com/office/drawing/2014/main" id="{C397A33E-A575-2748-8B40-B5358A315654}"/>
              </a:ext>
            </a:extLst>
          </p:cNvPr>
          <p:cNvSpPr>
            <a:spLocks noGrp="1"/>
          </p:cNvSpPr>
          <p:nvPr>
            <p:ph idx="1"/>
          </p:nvPr>
        </p:nvSpPr>
        <p:spPr>
          <a:xfrm>
            <a:off x="498474" y="1659701"/>
            <a:ext cx="7556313" cy="4850677"/>
          </a:xfrm>
        </p:spPr>
        <p:txBody>
          <a:bodyPr>
            <a:normAutofit lnSpcReduction="10000"/>
          </a:bodyPr>
          <a:lstStyle/>
          <a:p>
            <a:pPr marL="319088" indent="-319088"/>
            <a:r>
              <a:rPr lang="en-US" dirty="0"/>
              <a:t>Understand the underlying reasons for </a:t>
            </a:r>
            <a:r>
              <a:rPr lang="en-US" dirty="0" smtClean="0"/>
              <a:t>turnover to focus on areas that are more controllable</a:t>
            </a:r>
          </a:p>
          <a:p>
            <a:pPr marL="776237" lvl="1" indent="-319088"/>
            <a:r>
              <a:rPr lang="en-US" dirty="0" smtClean="0"/>
              <a:t>Cross district transfers/promotions vs. out of state relocations or career changes</a:t>
            </a:r>
            <a:endParaRPr lang="en-US" dirty="0"/>
          </a:p>
          <a:p>
            <a:pPr marL="319088" indent="-319088"/>
            <a:r>
              <a:rPr lang="en-US" dirty="0"/>
              <a:t>Engage employee’s voices in retention strategies</a:t>
            </a:r>
          </a:p>
          <a:p>
            <a:pPr marL="319088" indent="-319088"/>
            <a:r>
              <a:rPr lang="en-US" dirty="0">
                <a:latin typeface="Calibri" charset="0"/>
              </a:rPr>
              <a:t>Approach retention from top-down and bottom-up with district- and principal-based </a:t>
            </a:r>
            <a:r>
              <a:rPr lang="en-US" dirty="0" smtClean="0">
                <a:latin typeface="Calibri" charset="0"/>
              </a:rPr>
              <a:t>strategies</a:t>
            </a:r>
            <a:endParaRPr lang="en-US" dirty="0">
              <a:latin typeface="Calibri" charset="0"/>
            </a:endParaRPr>
          </a:p>
          <a:p>
            <a:pPr marL="319088" indent="-319088"/>
            <a:r>
              <a:rPr lang="en-US" dirty="0" smtClean="0"/>
              <a:t>Recognize and celebrate </a:t>
            </a:r>
            <a:r>
              <a:rPr lang="en-US" dirty="0"/>
              <a:t>excellence</a:t>
            </a:r>
          </a:p>
          <a:p>
            <a:pPr marL="319088" indent="-319088"/>
            <a:r>
              <a:rPr lang="en-US" dirty="0" smtClean="0"/>
              <a:t>Invest in meaningful and ongoing novice induction</a:t>
            </a:r>
            <a:endParaRPr lang="en-US" dirty="0"/>
          </a:p>
          <a:p>
            <a:pPr marL="319088" indent="-319088"/>
            <a:r>
              <a:rPr lang="en-US" dirty="0"/>
              <a:t>Map individual retention with hiring managers</a:t>
            </a:r>
          </a:p>
        </p:txBody>
      </p:sp>
      <p:sp>
        <p:nvSpPr>
          <p:cNvPr id="4" name="Text Placeholder 3">
            <a:extLst>
              <a:ext uri="{FF2B5EF4-FFF2-40B4-BE49-F238E27FC236}">
                <a16:creationId xmlns="" xmlns:a16="http://schemas.microsoft.com/office/drawing/2014/main" id="{C2A794B9-8089-2347-BD2E-8AB4CD52E164}"/>
              </a:ext>
            </a:extLst>
          </p:cNvPr>
          <p:cNvSpPr>
            <a:spLocks noGrp="1"/>
          </p:cNvSpPr>
          <p:nvPr>
            <p:ph type="body" sz="half" idx="2"/>
          </p:nvPr>
        </p:nvSpPr>
        <p:spPr>
          <a:xfrm>
            <a:off x="498518" y="808053"/>
            <a:ext cx="7558960" cy="774700"/>
          </a:xfrm>
        </p:spPr>
        <p:txBody>
          <a:bodyPr/>
          <a:lstStyle/>
          <a:p>
            <a:r>
              <a:rPr lang="en-US" dirty="0"/>
              <a:t>Best Practices</a:t>
            </a:r>
          </a:p>
        </p:txBody>
      </p:sp>
      <p:sp>
        <p:nvSpPr>
          <p:cNvPr id="6" name="Slide Number Placeholder 5">
            <a:extLst>
              <a:ext uri="{FF2B5EF4-FFF2-40B4-BE49-F238E27FC236}">
                <a16:creationId xmlns="" xmlns:a16="http://schemas.microsoft.com/office/drawing/2014/main" id="{0558A60A-5541-794E-9298-30EBD74FDECA}"/>
              </a:ext>
            </a:extLst>
          </p:cNvPr>
          <p:cNvSpPr>
            <a:spLocks noGrp="1"/>
          </p:cNvSpPr>
          <p:nvPr>
            <p:ph type="sldNum" sz="quarter" idx="12"/>
          </p:nvPr>
        </p:nvSpPr>
        <p:spPr/>
        <p:txBody>
          <a:bodyPr/>
          <a:lstStyle/>
          <a:p>
            <a:fld id="{70FCFB06-72BE-4810-A274-32EBC42401E2}" type="slidenum">
              <a:rPr lang="en-US" smtClean="0">
                <a:solidFill>
                  <a:prstClr val="white"/>
                </a:solidFill>
              </a:rPr>
              <a:pPr/>
              <a:t>51</a:t>
            </a:fld>
            <a:endParaRPr lang="en-US" dirty="0">
              <a:solidFill>
                <a:prstClr val="white"/>
              </a:solidFill>
            </a:endParaRPr>
          </a:p>
        </p:txBody>
      </p:sp>
    </p:spTree>
    <p:extLst>
      <p:ext uri="{BB962C8B-B14F-4D97-AF65-F5344CB8AC3E}">
        <p14:creationId xmlns:p14="http://schemas.microsoft.com/office/powerpoint/2010/main" val="31694661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Self-Assessment</a:t>
            </a:r>
          </a:p>
        </p:txBody>
      </p:sp>
      <p:sp>
        <p:nvSpPr>
          <p:cNvPr id="3" name="Content Placeholder 2"/>
          <p:cNvSpPr>
            <a:spLocks noGrp="1"/>
          </p:cNvSpPr>
          <p:nvPr>
            <p:ph idx="1"/>
          </p:nvPr>
        </p:nvSpPr>
        <p:spPr>
          <a:xfrm>
            <a:off x="312280" y="1904254"/>
            <a:ext cx="6288682" cy="4513729"/>
          </a:xfrm>
        </p:spPr>
        <p:txBody>
          <a:bodyPr>
            <a:normAutofit/>
          </a:bodyPr>
          <a:lstStyle/>
          <a:p>
            <a:pPr marL="0" indent="0">
              <a:buNone/>
            </a:pPr>
            <a:r>
              <a:rPr lang="en-US" b="1" u="sng" dirty="0">
                <a:solidFill>
                  <a:srgbClr val="2900A9"/>
                </a:solidFill>
              </a:rPr>
              <a:t>Consider</a:t>
            </a:r>
            <a:r>
              <a:rPr lang="en-US" dirty="0"/>
              <a:t> the most recent school year:</a:t>
            </a:r>
          </a:p>
          <a:p>
            <a:pPr marL="514293" indent="-514293">
              <a:buFont typeface="+mj-lt"/>
              <a:buAutoNum type="arabicPeriod"/>
            </a:pPr>
            <a:r>
              <a:rPr lang="en-US" dirty="0"/>
              <a:t>Did you open school with </a:t>
            </a:r>
            <a:r>
              <a:rPr lang="en-US" u="sng" dirty="0"/>
              <a:t>zero</a:t>
            </a:r>
            <a:r>
              <a:rPr lang="en-US" dirty="0"/>
              <a:t> vacancies in </a:t>
            </a:r>
            <a:r>
              <a:rPr lang="en-US" u="sng" dirty="0"/>
              <a:t>every</a:t>
            </a:r>
            <a:r>
              <a:rPr lang="en-US" dirty="0"/>
              <a:t> school &amp; department? </a:t>
            </a:r>
          </a:p>
          <a:p>
            <a:pPr marL="514293" indent="-514293">
              <a:buFont typeface="+mj-lt"/>
              <a:buAutoNum type="arabicPeriod"/>
            </a:pPr>
            <a:r>
              <a:rPr lang="en-US" dirty="0"/>
              <a:t>Were </a:t>
            </a:r>
            <a:r>
              <a:rPr lang="en-US" u="sng" dirty="0"/>
              <a:t>all</a:t>
            </a:r>
            <a:r>
              <a:rPr lang="en-US" dirty="0"/>
              <a:t> hiring managers 100% satisfied with the </a:t>
            </a:r>
            <a:r>
              <a:rPr lang="en-US" u="sng" dirty="0"/>
              <a:t>quality</a:t>
            </a:r>
            <a:r>
              <a:rPr lang="en-US" dirty="0"/>
              <a:t> and </a:t>
            </a:r>
            <a:r>
              <a:rPr lang="en-US" u="sng" dirty="0"/>
              <a:t>quantity</a:t>
            </a:r>
            <a:r>
              <a:rPr lang="en-US" dirty="0"/>
              <a:t> of their applicant pool?</a:t>
            </a:r>
          </a:p>
          <a:p>
            <a:pPr marL="514293" indent="-514293">
              <a:buFont typeface="+mj-lt"/>
              <a:buAutoNum type="arabicPeriod"/>
            </a:pPr>
            <a:r>
              <a:rPr lang="en-US" dirty="0"/>
              <a:t>Did the district </a:t>
            </a:r>
            <a:r>
              <a:rPr lang="en-US" u="sng" dirty="0"/>
              <a:t>retain at least 90% </a:t>
            </a:r>
            <a:r>
              <a:rPr lang="en-US" dirty="0"/>
              <a:t>of effective and highly effective employees?</a:t>
            </a:r>
          </a:p>
          <a:p>
            <a:pPr marL="514293" indent="-514293">
              <a:buFont typeface="+mj-lt"/>
              <a:buAutoNum type="arabicPeriod"/>
            </a:pPr>
            <a:endParaRPr lang="en-US" dirty="0"/>
          </a:p>
        </p:txBody>
      </p:sp>
      <p:sp>
        <p:nvSpPr>
          <p:cNvPr id="4" name="Text Placeholder 3"/>
          <p:cNvSpPr>
            <a:spLocks noGrp="1"/>
          </p:cNvSpPr>
          <p:nvPr>
            <p:ph type="body" sz="half" idx="2"/>
          </p:nvPr>
        </p:nvSpPr>
        <p:spPr/>
        <p:txBody>
          <a:bodyPr/>
          <a:lstStyle/>
          <a:p>
            <a:r>
              <a:rPr lang="en-US"/>
              <a:t>Bottom-line Recruitment &amp; Retention Health Indicators</a:t>
            </a:r>
          </a:p>
        </p:txBody>
      </p:sp>
      <p:sp>
        <p:nvSpPr>
          <p:cNvPr id="5" name="Slide Number Placeholder 4"/>
          <p:cNvSpPr>
            <a:spLocks noGrp="1"/>
          </p:cNvSpPr>
          <p:nvPr>
            <p:ph type="sldNum" sz="quarter" idx="12"/>
          </p:nvPr>
        </p:nvSpPr>
        <p:spPr/>
        <p:txBody>
          <a:bodyPr/>
          <a:lstStyle/>
          <a:p>
            <a:fld id="{70FCFB06-72BE-4810-A274-32EBC42401E2}" type="slidenum">
              <a:rPr lang="en-US" smtClean="0"/>
              <a:pPr/>
              <a:t>52</a:t>
            </a:fld>
            <a:endParaRPr lang="en-US"/>
          </a:p>
        </p:txBody>
      </p:sp>
      <p:pic>
        <p:nvPicPr>
          <p:cNvPr id="6" name="Picture 5"/>
          <p:cNvPicPr>
            <a:picLocks noChangeAspect="1"/>
          </p:cNvPicPr>
          <p:nvPr/>
        </p:nvPicPr>
        <p:blipFill>
          <a:blip r:embed="rId2"/>
          <a:stretch>
            <a:fillRect/>
          </a:stretch>
        </p:blipFill>
        <p:spPr>
          <a:xfrm>
            <a:off x="7107891" y="180043"/>
            <a:ext cx="894131" cy="995082"/>
          </a:xfrm>
          <a:prstGeom prst="rect">
            <a:avLst/>
          </a:prstGeom>
        </p:spPr>
      </p:pic>
      <p:sp>
        <p:nvSpPr>
          <p:cNvPr id="7" name="Right Arrow 6"/>
          <p:cNvSpPr/>
          <p:nvPr/>
        </p:nvSpPr>
        <p:spPr>
          <a:xfrm>
            <a:off x="6215227" y="3805145"/>
            <a:ext cx="771470" cy="711947"/>
          </a:xfrm>
          <a:prstGeom prst="rightArrow">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sp>
        <p:nvSpPr>
          <p:cNvPr id="8" name="Content Placeholder 2"/>
          <p:cNvSpPr txBox="1">
            <a:spLocks/>
          </p:cNvSpPr>
          <p:nvPr/>
        </p:nvSpPr>
        <p:spPr>
          <a:xfrm>
            <a:off x="7055124" y="1841624"/>
            <a:ext cx="1893793" cy="3903633"/>
          </a:xfrm>
          <a:prstGeom prst="rect">
            <a:avLst/>
          </a:prstGeom>
          <a:solidFill>
            <a:schemeClr val="bg2"/>
          </a:solidFill>
          <a:ln>
            <a:solidFill>
              <a:srgbClr val="2900A9"/>
            </a:solidFill>
          </a:ln>
        </p:spPr>
        <p:txBody>
          <a:bodyPr vert="horz" lIns="91430" tIns="45715" rIns="91430" bIns="45715" rtlCol="0">
            <a:normAutofit/>
          </a:bodyPr>
          <a:lstStyle>
            <a:lvl1pPr marL="330200" indent="-330200" algn="l" defTabSz="914400" rtl="0" eaLnBrk="1" latinLnBrk="0" hangingPunct="1">
              <a:spcBef>
                <a:spcPts val="2000"/>
              </a:spcBef>
              <a:buClr>
                <a:schemeClr val="accent1"/>
              </a:buClr>
              <a:buSzPct val="75000"/>
              <a:buFont typeface="Wingdings" pitchFamily="2" charset="2"/>
              <a:buChar char="n"/>
              <a:tabLst>
                <a:tab pos="338138" algn="l"/>
              </a:tabLst>
              <a:defRPr sz="2800" kern="1200">
                <a:solidFill>
                  <a:schemeClr val="tx1">
                    <a:lumMod val="65000"/>
                    <a:lumOff val="35000"/>
                  </a:schemeClr>
                </a:solidFill>
                <a:latin typeface="+mn-lt"/>
                <a:ea typeface="+mn-ea"/>
                <a:cs typeface="+mn-cs"/>
              </a:defRPr>
            </a:lvl1pPr>
            <a:lvl2pPr marL="627063" indent="-288925" algn="l" defTabSz="914400" rtl="0" eaLnBrk="1" latinLnBrk="0" hangingPunct="1">
              <a:spcBef>
                <a:spcPts val="600"/>
              </a:spcBef>
              <a:buClr>
                <a:schemeClr val="accent1">
                  <a:lumMod val="60000"/>
                  <a:lumOff val="40000"/>
                </a:schemeClr>
              </a:buClr>
              <a:buSzPct val="75000"/>
              <a:buFont typeface="Wingdings" pitchFamily="2" charset="2"/>
              <a:buChar char="n"/>
              <a:tabLst>
                <a:tab pos="627063" algn="l"/>
              </a:tabLst>
              <a:defRPr sz="24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buNone/>
            </a:pPr>
            <a:r>
              <a:rPr lang="en-US" sz="2400" i="1" dirty="0"/>
              <a:t>If you answered </a:t>
            </a:r>
            <a:r>
              <a:rPr lang="en-US" sz="2400" b="1" i="1" dirty="0"/>
              <a:t>No</a:t>
            </a:r>
            <a:r>
              <a:rPr lang="en-US" sz="2400" i="1" dirty="0"/>
              <a:t> or </a:t>
            </a:r>
            <a:r>
              <a:rPr lang="en-US" sz="2400" b="1" i="1" dirty="0"/>
              <a:t>I Don’t Know </a:t>
            </a:r>
            <a:r>
              <a:rPr lang="en-US" sz="2400" i="1" dirty="0"/>
              <a:t>to any of these questions, there’s still work to do on recruitment &amp; retention.</a:t>
            </a:r>
          </a:p>
        </p:txBody>
      </p:sp>
    </p:spTree>
    <p:extLst>
      <p:ext uri="{BB962C8B-B14F-4D97-AF65-F5344CB8AC3E}">
        <p14:creationId xmlns:p14="http://schemas.microsoft.com/office/powerpoint/2010/main" val="17149502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2576B-F3D0-4741-AEE4-F64530FBB705}"/>
              </a:ext>
            </a:extLst>
          </p:cNvPr>
          <p:cNvSpPr>
            <a:spLocks noGrp="1"/>
          </p:cNvSpPr>
          <p:nvPr>
            <p:ph type="title"/>
          </p:nvPr>
        </p:nvSpPr>
        <p:spPr/>
        <p:txBody>
          <a:bodyPr/>
          <a:lstStyle/>
          <a:p>
            <a:r>
              <a:rPr lang="en-US" dirty="0"/>
              <a:t>Data: The Foundations of Your Strategic HR Work</a:t>
            </a:r>
          </a:p>
        </p:txBody>
      </p:sp>
      <p:sp>
        <p:nvSpPr>
          <p:cNvPr id="3" name="Text Placeholder 2">
            <a:extLst>
              <a:ext uri="{FF2B5EF4-FFF2-40B4-BE49-F238E27FC236}">
                <a16:creationId xmlns="" xmlns:a16="http://schemas.microsoft.com/office/drawing/2014/main" id="{894F1D45-0219-4345-8002-8E15D1445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DA1DF10C-CAF6-2944-99B9-AA864BE08395}"/>
              </a:ext>
            </a:extLst>
          </p:cNvPr>
          <p:cNvSpPr>
            <a:spLocks noGrp="1"/>
          </p:cNvSpPr>
          <p:nvPr>
            <p:ph type="sldNum" sz="quarter" idx="12"/>
          </p:nvPr>
        </p:nvSpPr>
        <p:spPr/>
        <p:txBody>
          <a:bodyPr/>
          <a:lstStyle/>
          <a:p>
            <a:fld id="{162F1D00-BD13-4404-86B0-79703945A0A7}" type="slidenum">
              <a:rPr lang="en-US" smtClean="0">
                <a:solidFill>
                  <a:prstClr val="white"/>
                </a:solidFill>
              </a:rPr>
              <a:pPr/>
              <a:t>53</a:t>
            </a:fld>
            <a:endParaRPr lang="en-US" dirty="0">
              <a:solidFill>
                <a:prstClr val="white"/>
              </a:solidFill>
            </a:endParaRPr>
          </a:p>
        </p:txBody>
      </p:sp>
    </p:spTree>
    <p:extLst>
      <p:ext uri="{BB962C8B-B14F-4D97-AF65-F5344CB8AC3E}">
        <p14:creationId xmlns:p14="http://schemas.microsoft.com/office/powerpoint/2010/main" val="8337561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Is This Important?</a:t>
            </a:r>
          </a:p>
        </p:txBody>
      </p:sp>
      <p:sp>
        <p:nvSpPr>
          <p:cNvPr id="2" name="Content Placeholder 1"/>
          <p:cNvSpPr>
            <a:spLocks noGrp="1"/>
          </p:cNvSpPr>
          <p:nvPr>
            <p:ph idx="1"/>
          </p:nvPr>
        </p:nvSpPr>
        <p:spPr>
          <a:xfrm>
            <a:off x="498474" y="1703651"/>
            <a:ext cx="7556313" cy="4348163"/>
          </a:xfrm>
        </p:spPr>
        <p:txBody>
          <a:bodyPr/>
          <a:lstStyle/>
          <a:p>
            <a:pPr marL="0" indent="0" algn="ctr">
              <a:buNone/>
            </a:pPr>
            <a:r>
              <a:rPr lang="en-US" sz="2000" b="1" i="1" dirty="0">
                <a:solidFill>
                  <a:srgbClr val="2900A9"/>
                </a:solidFill>
              </a:rPr>
              <a:t>“The most serious mistakes are not being made as a result of wrong answers. The truly dangerous thing is asking the wrong question.”  </a:t>
            </a:r>
            <a:r>
              <a:rPr lang="en-US" sz="2000" b="1" dirty="0">
                <a:solidFill>
                  <a:srgbClr val="2900A9"/>
                </a:solidFill>
              </a:rPr>
              <a:t>– </a:t>
            </a:r>
            <a:r>
              <a:rPr lang="en-US" sz="2000" b="1" i="1" dirty="0">
                <a:solidFill>
                  <a:srgbClr val="2900A9"/>
                </a:solidFill>
              </a:rPr>
              <a:t>Peter </a:t>
            </a:r>
            <a:r>
              <a:rPr lang="en-US" sz="2000" b="1" i="1" dirty="0" err="1">
                <a:solidFill>
                  <a:srgbClr val="2900A9"/>
                </a:solidFill>
              </a:rPr>
              <a:t>Drucker</a:t>
            </a:r>
            <a:endParaRPr lang="en-US" sz="2000" b="1" dirty="0">
              <a:solidFill>
                <a:srgbClr val="2900A9"/>
              </a:solidFill>
            </a:endParaRPr>
          </a:p>
          <a:p>
            <a:pPr marL="0" indent="0">
              <a:buNone/>
            </a:pPr>
            <a:endParaRPr lang="en-US" dirty="0"/>
          </a:p>
          <a:p>
            <a:endParaRPr lang="en-US" dirty="0"/>
          </a:p>
        </p:txBody>
      </p:sp>
      <p:sp>
        <p:nvSpPr>
          <p:cNvPr id="5" name="Text Placeholder 4"/>
          <p:cNvSpPr>
            <a:spLocks noGrp="1"/>
          </p:cNvSpPr>
          <p:nvPr>
            <p:ph type="body" sz="half" idx="2"/>
          </p:nvPr>
        </p:nvSpPr>
        <p:spPr/>
        <p:txBody>
          <a:bodyPr/>
          <a:lstStyle/>
          <a:p>
            <a:r>
              <a:rPr lang="en-US" dirty="0"/>
              <a:t>Human Capital Data</a:t>
            </a:r>
          </a:p>
        </p:txBody>
      </p:sp>
      <p:sp>
        <p:nvSpPr>
          <p:cNvPr id="3" name="Slide Number Placeholder 2"/>
          <p:cNvSpPr>
            <a:spLocks noGrp="1"/>
          </p:cNvSpPr>
          <p:nvPr>
            <p:ph type="sldNum" sz="quarter" idx="12"/>
          </p:nvPr>
        </p:nvSpPr>
        <p:spPr/>
        <p:txBody>
          <a:bodyPr/>
          <a:lstStyle/>
          <a:p>
            <a:fld id="{957AC6FC-3C36-487B-B044-7E65347DD9F1}" type="slidenum">
              <a:rPr lang="en-US" smtClean="0"/>
              <a:pPr/>
              <a:t>54</a:t>
            </a:fld>
            <a:endParaRPr lang="en-US" dirty="0"/>
          </a:p>
        </p:txBody>
      </p:sp>
      <p:pic>
        <p:nvPicPr>
          <p:cNvPr id="6" name="Picture 5"/>
          <p:cNvPicPr>
            <a:picLocks noChangeAspect="1"/>
          </p:cNvPicPr>
          <p:nvPr/>
        </p:nvPicPr>
        <p:blipFill>
          <a:blip r:embed="rId3"/>
          <a:stretch>
            <a:fillRect/>
          </a:stretch>
        </p:blipFill>
        <p:spPr>
          <a:xfrm>
            <a:off x="5586773" y="348022"/>
            <a:ext cx="2246312" cy="1240378"/>
          </a:xfrm>
          <a:prstGeom prst="rect">
            <a:avLst/>
          </a:prstGeom>
        </p:spPr>
      </p:pic>
      <p:sp>
        <p:nvSpPr>
          <p:cNvPr id="7" name="Content Placeholder 4"/>
          <p:cNvSpPr txBox="1">
            <a:spLocks/>
          </p:cNvSpPr>
          <p:nvPr/>
        </p:nvSpPr>
        <p:spPr>
          <a:xfrm>
            <a:off x="1201880" y="2980269"/>
            <a:ext cx="7094026" cy="3268130"/>
          </a:xfrm>
          <a:prstGeom prst="rect">
            <a:avLst/>
          </a:prstGeom>
        </p:spPr>
        <p:txBody>
          <a:bodyPr vert="horz" lIns="91430" tIns="45715" rIns="91430" bIns="45715"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2400" dirty="0"/>
              <a:t>Data doesn’t lie – it objectively shows areas of strength and growth</a:t>
            </a:r>
          </a:p>
          <a:p>
            <a:r>
              <a:rPr lang="en-US" sz="2400" dirty="0"/>
              <a:t>Data shows the results of a district’s efforts – and can encourage a change in strategy, if needed</a:t>
            </a:r>
          </a:p>
          <a:p>
            <a:r>
              <a:rPr lang="en-US" sz="2400" dirty="0"/>
              <a:t>Measuring HR’s contribution and improvement to the workforce over time shows the impact of HR’s work on students</a:t>
            </a:r>
          </a:p>
        </p:txBody>
      </p:sp>
      <p:sp>
        <p:nvSpPr>
          <p:cNvPr id="9" name="Rectangle 8"/>
          <p:cNvSpPr/>
          <p:nvPr/>
        </p:nvSpPr>
        <p:spPr>
          <a:xfrm>
            <a:off x="498474" y="1737515"/>
            <a:ext cx="7985126" cy="982133"/>
          </a:xfrm>
          <a:prstGeom prst="rect">
            <a:avLst/>
          </a:prstGeom>
          <a:noFill/>
          <a:ln>
            <a:solidFill>
              <a:srgbClr val="60A60E"/>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spTree>
    <p:extLst>
      <p:ext uri="{BB962C8B-B14F-4D97-AF65-F5344CB8AC3E}">
        <p14:creationId xmlns:p14="http://schemas.microsoft.com/office/powerpoint/2010/main" val="28586213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7AC6FC-3C36-487B-B044-7E65347DD9F1}" type="slidenum">
              <a:rPr lang="en-US" smtClean="0">
                <a:solidFill>
                  <a:prstClr val="white"/>
                </a:solidFill>
              </a:rPr>
              <a:pPr/>
              <a:t>55</a:t>
            </a:fld>
            <a:endParaRPr lang="en-US" dirty="0">
              <a:solidFill>
                <a:prstClr val="white"/>
              </a:solidFill>
            </a:endParaRPr>
          </a:p>
        </p:txBody>
      </p:sp>
      <p:sp>
        <p:nvSpPr>
          <p:cNvPr id="3" name="Title 2"/>
          <p:cNvSpPr>
            <a:spLocks noGrp="1"/>
          </p:cNvSpPr>
          <p:nvPr>
            <p:ph type="title"/>
          </p:nvPr>
        </p:nvSpPr>
        <p:spPr/>
        <p:txBody>
          <a:bodyPr/>
          <a:lstStyle/>
          <a:p>
            <a:r>
              <a:rPr lang="en-US" dirty="0"/>
              <a:t>Leading with Data</a:t>
            </a: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60698126"/>
              </p:ext>
            </p:extLst>
          </p:nvPr>
        </p:nvGraphicFramePr>
        <p:xfrm>
          <a:off x="2315140" y="1981200"/>
          <a:ext cx="5735750" cy="3713925"/>
        </p:xfrm>
        <a:graphic>
          <a:graphicData uri="http://schemas.openxmlformats.org/drawingml/2006/table">
            <a:tbl>
              <a:tblPr firstRow="1" bandRow="1">
                <a:tableStyleId>{5940675A-B579-460E-94D1-54222C63F5DA}</a:tableStyleId>
              </a:tblPr>
              <a:tblGrid>
                <a:gridCol w="5735750">
                  <a:extLst>
                    <a:ext uri="{9D8B030D-6E8A-4147-A177-3AD203B41FA5}">
                      <a16:colId xmlns="" xmlns:a16="http://schemas.microsoft.com/office/drawing/2014/main" val="20000"/>
                    </a:ext>
                  </a:extLst>
                </a:gridCol>
              </a:tblGrid>
              <a:tr h="12379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Know What</a:t>
                      </a:r>
                      <a:r>
                        <a:rPr lang="en-US" sz="2400" b="1" baseline="0" dirty="0">
                          <a:solidFill>
                            <a:schemeClr val="bg1"/>
                          </a:solidFill>
                        </a:rPr>
                        <a:t> Data Matters</a:t>
                      </a:r>
                      <a:endParaRPr lang="en-US" sz="2400" b="1" dirty="0">
                        <a:solidFill>
                          <a:schemeClr val="bg1"/>
                        </a:solidFill>
                      </a:endParaRPr>
                    </a:p>
                  </a:txBody>
                  <a:tcPr marL="156924" marR="1569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0A60E"/>
                    </a:solidFill>
                  </a:tcPr>
                </a:tc>
                <a:extLst>
                  <a:ext uri="{0D108BD9-81ED-4DB2-BD59-A6C34878D82A}">
                    <a16:rowId xmlns="" xmlns:a16="http://schemas.microsoft.com/office/drawing/2014/main" val="10000"/>
                  </a:ext>
                </a:extLst>
              </a:tr>
              <a:tr h="12379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Engage </a:t>
                      </a:r>
                      <a:r>
                        <a:rPr lang="en-US" sz="2400" b="1" baseline="0" dirty="0">
                          <a:solidFill>
                            <a:schemeClr val="bg1"/>
                          </a:solidFill>
                        </a:rPr>
                        <a:t>Stakeholders with Data</a:t>
                      </a:r>
                      <a:endParaRPr lang="en-US" sz="2400" b="1" dirty="0">
                        <a:solidFill>
                          <a:schemeClr val="bg1"/>
                        </a:solidFill>
                      </a:endParaRPr>
                    </a:p>
                  </a:txBody>
                  <a:tcPr marL="156924" marR="1569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1"/>
                  </a:ext>
                </a:extLst>
              </a:tr>
              <a:tr h="12379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Build a Data-Driven Culture</a:t>
                      </a:r>
                    </a:p>
                  </a:txBody>
                  <a:tcPr marL="156924" marR="15692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2"/>
                  </a:ext>
                </a:extLst>
              </a:tr>
            </a:tbl>
          </a:graphicData>
        </a:graphic>
      </p:graphicFrame>
      <p:sp>
        <p:nvSpPr>
          <p:cNvPr id="5" name="Right Arrow 4"/>
          <p:cNvSpPr/>
          <p:nvPr/>
        </p:nvSpPr>
        <p:spPr>
          <a:xfrm>
            <a:off x="135468" y="3352801"/>
            <a:ext cx="2133601" cy="728133"/>
          </a:xfrm>
          <a:prstGeom prst="rightArrow">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dirty="0"/>
              <a:t>Then…</a:t>
            </a:r>
          </a:p>
        </p:txBody>
      </p:sp>
      <p:sp>
        <p:nvSpPr>
          <p:cNvPr id="8" name="Right Arrow 7"/>
          <p:cNvSpPr/>
          <p:nvPr/>
        </p:nvSpPr>
        <p:spPr>
          <a:xfrm>
            <a:off x="169334" y="2116667"/>
            <a:ext cx="2133601" cy="812800"/>
          </a:xfrm>
          <a:prstGeom prst="rightArrow">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dirty="0"/>
              <a:t>First…</a:t>
            </a:r>
          </a:p>
        </p:txBody>
      </p:sp>
      <p:sp>
        <p:nvSpPr>
          <p:cNvPr id="9" name="Right Arrow 8"/>
          <p:cNvSpPr/>
          <p:nvPr/>
        </p:nvSpPr>
        <p:spPr>
          <a:xfrm>
            <a:off x="135468" y="4605867"/>
            <a:ext cx="2099734" cy="829734"/>
          </a:xfrm>
          <a:prstGeom prst="rightArrow">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dirty="0"/>
              <a:t>In order to…</a:t>
            </a:r>
          </a:p>
        </p:txBody>
      </p:sp>
    </p:spTree>
    <p:extLst>
      <p:ext uri="{BB962C8B-B14F-4D97-AF65-F5344CB8AC3E}">
        <p14:creationId xmlns:p14="http://schemas.microsoft.com/office/powerpoint/2010/main" val="24871535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2900A9"/>
                </a:solidFill>
              </a:rPr>
              <a:t>Data Foundations</a:t>
            </a:r>
          </a:p>
        </p:txBody>
      </p:sp>
      <p:sp>
        <p:nvSpPr>
          <p:cNvPr id="2" name="Content Placeholder 1"/>
          <p:cNvSpPr>
            <a:spLocks noGrp="1"/>
          </p:cNvSpPr>
          <p:nvPr>
            <p:ph idx="1"/>
          </p:nvPr>
        </p:nvSpPr>
        <p:spPr/>
        <p:txBody>
          <a:bodyPr>
            <a:normAutofit/>
          </a:bodyPr>
          <a:lstStyle/>
          <a:p>
            <a:pPr marL="457149" indent="-457149">
              <a:buFont typeface="+mj-lt"/>
              <a:buAutoNum type="arabicPeriod"/>
            </a:pPr>
            <a:r>
              <a:rPr lang="en-US" b="1" dirty="0">
                <a:solidFill>
                  <a:schemeClr val="accent1"/>
                </a:solidFill>
              </a:rPr>
              <a:t>Who are your effective employees? </a:t>
            </a:r>
            <a:r>
              <a:rPr lang="en-US" i="1" dirty="0"/>
              <a:t>Need reliable, differentiated data on effectiveness levels</a:t>
            </a:r>
          </a:p>
          <a:p>
            <a:pPr marL="457149" indent="-457149">
              <a:buFont typeface="+mj-lt"/>
              <a:buAutoNum type="arabicPeriod"/>
            </a:pPr>
            <a:r>
              <a:rPr lang="en-US" b="1" dirty="0">
                <a:solidFill>
                  <a:srgbClr val="2900A9"/>
                </a:solidFill>
              </a:rPr>
              <a:t>Which are your highest-needs schools and departments? </a:t>
            </a:r>
            <a:r>
              <a:rPr lang="en-US" i="1" dirty="0"/>
              <a:t>Use student achievement data and/or human capital data (e.g. vacancies, retention rates) to identify schools most at risk. </a:t>
            </a:r>
            <a:endParaRPr lang="en-US" dirty="0"/>
          </a:p>
          <a:p>
            <a:pPr marL="457149" indent="-457149">
              <a:buFont typeface="+mj-lt"/>
              <a:buAutoNum type="arabicPeriod"/>
            </a:pPr>
            <a:r>
              <a:rPr lang="en-US" b="1" dirty="0">
                <a:solidFill>
                  <a:srgbClr val="2900A9"/>
                </a:solidFill>
              </a:rPr>
              <a:t>How satisfied are HR’s key customers? </a:t>
            </a:r>
            <a:r>
              <a:rPr lang="en-US" i="1" dirty="0"/>
              <a:t>Use surveys, focus groups and other feedback loops to understand how customers perceive support from HR. </a:t>
            </a:r>
            <a:endParaRPr lang="en-US" dirty="0"/>
          </a:p>
        </p:txBody>
      </p:sp>
      <p:sp>
        <p:nvSpPr>
          <p:cNvPr id="3" name="Text Placeholder 2">
            <a:extLst>
              <a:ext uri="{FF2B5EF4-FFF2-40B4-BE49-F238E27FC236}">
                <a16:creationId xmlns="" xmlns:a16="http://schemas.microsoft.com/office/drawing/2014/main" id="{1822DD12-EFCE-354F-A267-C1A67AEA31FB}"/>
              </a:ext>
            </a:extLst>
          </p:cNvPr>
          <p:cNvSpPr>
            <a:spLocks noGrp="1"/>
          </p:cNvSpPr>
          <p:nvPr>
            <p:ph type="body" sz="half" idx="2"/>
          </p:nvPr>
        </p:nvSpPr>
        <p:spPr/>
        <p:txBody>
          <a:bodyPr/>
          <a:lstStyle/>
          <a:p>
            <a:r>
              <a:rPr lang="en-US" dirty="0"/>
              <a:t>Power Metrics</a:t>
            </a:r>
          </a:p>
        </p:txBody>
      </p:sp>
      <p:sp>
        <p:nvSpPr>
          <p:cNvPr id="10" name="Slide Number Placeholder 9"/>
          <p:cNvSpPr>
            <a:spLocks noGrp="1"/>
          </p:cNvSpPr>
          <p:nvPr>
            <p:ph type="sldNum" sz="quarter" idx="12"/>
          </p:nvPr>
        </p:nvSpPr>
        <p:spPr/>
        <p:txBody>
          <a:bodyPr/>
          <a:lstStyle/>
          <a:p>
            <a:fld id="{957AC6FC-3C36-487B-B044-7E65347DD9F1}" type="slidenum">
              <a:rPr lang="en-US" smtClean="0"/>
              <a:pPr/>
              <a:t>56</a:t>
            </a:fld>
            <a:endParaRPr lang="en-US" dirty="0"/>
          </a:p>
        </p:txBody>
      </p:sp>
    </p:spTree>
    <p:extLst>
      <p:ext uri="{BB962C8B-B14F-4D97-AF65-F5344CB8AC3E}">
        <p14:creationId xmlns:p14="http://schemas.microsoft.com/office/powerpoint/2010/main" val="1419031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54827"/>
            <a:ext cx="7556313" cy="995082"/>
          </a:xfrm>
        </p:spPr>
        <p:txBody>
          <a:bodyPr/>
          <a:lstStyle/>
          <a:p>
            <a:r>
              <a:rPr lang="en-US" dirty="0"/>
              <a:t>Driving Questions</a:t>
            </a:r>
          </a:p>
        </p:txBody>
      </p:sp>
      <p:sp>
        <p:nvSpPr>
          <p:cNvPr id="2" name="Content Placeholder 1"/>
          <p:cNvSpPr>
            <a:spLocks noGrp="1"/>
          </p:cNvSpPr>
          <p:nvPr>
            <p:ph idx="1"/>
          </p:nvPr>
        </p:nvSpPr>
        <p:spPr>
          <a:xfrm>
            <a:off x="498472" y="1479096"/>
            <a:ext cx="8645528" cy="4144963"/>
          </a:xfrm>
        </p:spPr>
        <p:txBody>
          <a:bodyPr>
            <a:normAutofit/>
          </a:bodyPr>
          <a:lstStyle/>
          <a:p>
            <a:pPr marL="0" indent="0" algn="ctr">
              <a:buNone/>
            </a:pPr>
            <a:r>
              <a:rPr lang="en-US" i="1" dirty="0">
                <a:solidFill>
                  <a:srgbClr val="60A60E"/>
                </a:solidFill>
              </a:rPr>
              <a:t>How do you know if HR is meeting the needs of the district?            Use data to answer 4 key questions.</a:t>
            </a:r>
            <a:endParaRPr lang="en-US" dirty="0"/>
          </a:p>
          <a:p>
            <a:pPr marL="0" indent="0">
              <a:buNone/>
            </a:pPr>
            <a:endParaRPr lang="en-US" dirty="0"/>
          </a:p>
        </p:txBody>
      </p:sp>
      <p:sp>
        <p:nvSpPr>
          <p:cNvPr id="18" name="Text Placeholder 17">
            <a:extLst>
              <a:ext uri="{FF2B5EF4-FFF2-40B4-BE49-F238E27FC236}">
                <a16:creationId xmlns="" xmlns:a16="http://schemas.microsoft.com/office/drawing/2014/main" id="{83AE5D9B-66F8-A54B-8BF8-1366CF7B742F}"/>
              </a:ext>
            </a:extLst>
          </p:cNvPr>
          <p:cNvSpPr>
            <a:spLocks noGrp="1"/>
          </p:cNvSpPr>
          <p:nvPr>
            <p:ph type="body" sz="half" idx="2"/>
          </p:nvPr>
        </p:nvSpPr>
        <p:spPr>
          <a:xfrm>
            <a:off x="498518" y="858621"/>
            <a:ext cx="7558960" cy="774700"/>
          </a:xfrm>
        </p:spPr>
        <p:txBody>
          <a:bodyPr/>
          <a:lstStyle/>
          <a:p>
            <a:r>
              <a:rPr lang="en-US" dirty="0"/>
              <a:t>Key “Power” Metrics</a:t>
            </a:r>
          </a:p>
        </p:txBody>
      </p:sp>
      <p:sp>
        <p:nvSpPr>
          <p:cNvPr id="10" name="Slide Number Placeholder 9"/>
          <p:cNvSpPr>
            <a:spLocks noGrp="1"/>
          </p:cNvSpPr>
          <p:nvPr>
            <p:ph type="sldNum" sz="quarter" idx="12"/>
          </p:nvPr>
        </p:nvSpPr>
        <p:spPr/>
        <p:txBody>
          <a:bodyPr/>
          <a:lstStyle/>
          <a:p>
            <a:fld id="{957AC6FC-3C36-487B-B044-7E65347DD9F1}" type="slidenum">
              <a:rPr lang="en-US" smtClean="0"/>
              <a:pPr/>
              <a:t>57</a:t>
            </a:fld>
            <a:endParaRPr lang="en-US" dirty="0"/>
          </a:p>
        </p:txBody>
      </p:sp>
      <p:sp>
        <p:nvSpPr>
          <p:cNvPr id="3" name="Rounded Rectangle 2">
            <a:extLst>
              <a:ext uri="{FF2B5EF4-FFF2-40B4-BE49-F238E27FC236}">
                <a16:creationId xmlns="" xmlns:a16="http://schemas.microsoft.com/office/drawing/2014/main" id="{8FB154E9-266F-4243-A39F-D61714CBB11E}"/>
              </a:ext>
            </a:extLst>
          </p:cNvPr>
          <p:cNvSpPr/>
          <p:nvPr/>
        </p:nvSpPr>
        <p:spPr>
          <a:xfrm>
            <a:off x="125504" y="2432512"/>
            <a:ext cx="3217333" cy="879661"/>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800" b="1" dirty="0"/>
              <a:t>GET THE BEST </a:t>
            </a:r>
            <a:r>
              <a:rPr lang="en-US" sz="2800" b="1" i="1" dirty="0"/>
              <a:t>Consistently</a:t>
            </a:r>
            <a:endParaRPr lang="en-US" sz="2800" b="1" dirty="0"/>
          </a:p>
        </p:txBody>
      </p:sp>
      <p:sp>
        <p:nvSpPr>
          <p:cNvPr id="14" name="Rounded Rectangle 13">
            <a:extLst>
              <a:ext uri="{FF2B5EF4-FFF2-40B4-BE49-F238E27FC236}">
                <a16:creationId xmlns="" xmlns:a16="http://schemas.microsoft.com/office/drawing/2014/main" id="{9A0BDAE2-1CDD-6C4E-9D51-5FF83D78C730}"/>
              </a:ext>
            </a:extLst>
          </p:cNvPr>
          <p:cNvSpPr/>
          <p:nvPr/>
        </p:nvSpPr>
        <p:spPr>
          <a:xfrm>
            <a:off x="125504" y="3468572"/>
            <a:ext cx="3217333" cy="879661"/>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800" b="1" dirty="0"/>
              <a:t>DEPLOY </a:t>
            </a:r>
            <a:r>
              <a:rPr lang="en-US" sz="2800" b="1" i="1" dirty="0"/>
              <a:t>Deliberately</a:t>
            </a:r>
          </a:p>
        </p:txBody>
      </p:sp>
      <p:sp>
        <p:nvSpPr>
          <p:cNvPr id="16" name="Rounded Rectangle 15">
            <a:extLst>
              <a:ext uri="{FF2B5EF4-FFF2-40B4-BE49-F238E27FC236}">
                <a16:creationId xmlns="" xmlns:a16="http://schemas.microsoft.com/office/drawing/2014/main" id="{BD721B3A-2859-0042-B1EA-2BD99E04A742}"/>
              </a:ext>
            </a:extLst>
          </p:cNvPr>
          <p:cNvSpPr/>
          <p:nvPr/>
        </p:nvSpPr>
        <p:spPr>
          <a:xfrm>
            <a:off x="125504" y="4493909"/>
            <a:ext cx="3217333" cy="879661"/>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800" b="1" dirty="0"/>
              <a:t>RETAIN &amp; DEVELOP </a:t>
            </a:r>
            <a:r>
              <a:rPr lang="en-US" sz="2800" b="1" i="1" dirty="0"/>
              <a:t>Strategically</a:t>
            </a:r>
            <a:r>
              <a:rPr lang="en-US" sz="2800" b="1" dirty="0"/>
              <a:t> </a:t>
            </a:r>
          </a:p>
        </p:txBody>
      </p:sp>
      <p:sp>
        <p:nvSpPr>
          <p:cNvPr id="17" name="Rounded Rectangle 16">
            <a:extLst>
              <a:ext uri="{FF2B5EF4-FFF2-40B4-BE49-F238E27FC236}">
                <a16:creationId xmlns="" xmlns:a16="http://schemas.microsoft.com/office/drawing/2014/main" id="{85828331-8154-2E4D-B8B4-C8DFC187F0AC}"/>
              </a:ext>
            </a:extLst>
          </p:cNvPr>
          <p:cNvSpPr/>
          <p:nvPr/>
        </p:nvSpPr>
        <p:spPr>
          <a:xfrm>
            <a:off x="125503" y="5548215"/>
            <a:ext cx="3217334" cy="879661"/>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800" b="1" dirty="0"/>
              <a:t>DELIVER SERVICES </a:t>
            </a:r>
            <a:r>
              <a:rPr lang="en-US" sz="2800" b="1" i="1" dirty="0"/>
              <a:t>Effectively</a:t>
            </a:r>
            <a:endParaRPr lang="en-US" sz="2800" b="1" dirty="0"/>
          </a:p>
        </p:txBody>
      </p:sp>
      <p:sp>
        <p:nvSpPr>
          <p:cNvPr id="21" name="Rounded Rectangle 20">
            <a:extLst>
              <a:ext uri="{FF2B5EF4-FFF2-40B4-BE49-F238E27FC236}">
                <a16:creationId xmlns="" xmlns:a16="http://schemas.microsoft.com/office/drawing/2014/main" id="{C1263AA7-C3BE-0442-B288-3BCA898EF770}"/>
              </a:ext>
            </a:extLst>
          </p:cNvPr>
          <p:cNvSpPr/>
          <p:nvPr/>
        </p:nvSpPr>
        <p:spPr>
          <a:xfrm>
            <a:off x="3342837" y="2432512"/>
            <a:ext cx="5642505" cy="8796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r>
              <a:rPr lang="en-US" sz="2200" dirty="0">
                <a:solidFill>
                  <a:srgbClr val="2900A9"/>
                </a:solidFill>
              </a:rPr>
              <a:t>Have we recruited the best? Do we have enough quality &amp; quantity?</a:t>
            </a:r>
          </a:p>
        </p:txBody>
      </p:sp>
      <p:sp>
        <p:nvSpPr>
          <p:cNvPr id="22" name="Rounded Rectangle 21">
            <a:extLst>
              <a:ext uri="{FF2B5EF4-FFF2-40B4-BE49-F238E27FC236}">
                <a16:creationId xmlns="" xmlns:a16="http://schemas.microsoft.com/office/drawing/2014/main" id="{33FF0A53-D228-6642-B00D-C3E7A40F18B2}"/>
              </a:ext>
            </a:extLst>
          </p:cNvPr>
          <p:cNvSpPr/>
          <p:nvPr/>
        </p:nvSpPr>
        <p:spPr>
          <a:xfrm>
            <a:off x="3342837" y="5531477"/>
            <a:ext cx="5642505" cy="8796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r>
              <a:rPr lang="en-US" sz="2200" dirty="0">
                <a:solidFill>
                  <a:srgbClr val="2900A9"/>
                </a:solidFill>
              </a:rPr>
              <a:t>Have we delivered HR services effectively?</a:t>
            </a:r>
          </a:p>
        </p:txBody>
      </p:sp>
      <p:sp>
        <p:nvSpPr>
          <p:cNvPr id="23" name="Rounded Rectangle 22">
            <a:extLst>
              <a:ext uri="{FF2B5EF4-FFF2-40B4-BE49-F238E27FC236}">
                <a16:creationId xmlns="" xmlns:a16="http://schemas.microsoft.com/office/drawing/2014/main" id="{53C0DDE1-B19F-E140-A0BA-2483307AA2D4}"/>
              </a:ext>
            </a:extLst>
          </p:cNvPr>
          <p:cNvSpPr/>
          <p:nvPr/>
        </p:nvSpPr>
        <p:spPr>
          <a:xfrm>
            <a:off x="3338073" y="4462858"/>
            <a:ext cx="5642505" cy="8796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r>
              <a:rPr lang="en-US" sz="2200" dirty="0">
                <a:solidFill>
                  <a:srgbClr val="2900A9"/>
                </a:solidFill>
              </a:rPr>
              <a:t>Have we retained them strategically – keeping the best and exiting the lowest performers?</a:t>
            </a:r>
          </a:p>
        </p:txBody>
      </p:sp>
      <p:sp>
        <p:nvSpPr>
          <p:cNvPr id="24" name="Rounded Rectangle 23">
            <a:extLst>
              <a:ext uri="{FF2B5EF4-FFF2-40B4-BE49-F238E27FC236}">
                <a16:creationId xmlns="" xmlns:a16="http://schemas.microsoft.com/office/drawing/2014/main" id="{594E7AE3-C5A1-D244-8B6E-B719E0ADB28E}"/>
              </a:ext>
            </a:extLst>
          </p:cNvPr>
          <p:cNvSpPr/>
          <p:nvPr/>
        </p:nvSpPr>
        <p:spPr>
          <a:xfrm>
            <a:off x="3338073" y="3428875"/>
            <a:ext cx="5642505" cy="87966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r>
              <a:rPr lang="en-US" sz="2200" dirty="0">
                <a:solidFill>
                  <a:srgbClr val="2900A9"/>
                </a:solidFill>
              </a:rPr>
              <a:t>Have we staffed them deliberately and equitably across and within our organization?</a:t>
            </a:r>
          </a:p>
        </p:txBody>
      </p:sp>
    </p:spTree>
    <p:extLst>
      <p:ext uri="{BB962C8B-B14F-4D97-AF65-F5344CB8AC3E}">
        <p14:creationId xmlns:p14="http://schemas.microsoft.com/office/powerpoint/2010/main" val="2100063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4" y="112524"/>
            <a:ext cx="7556313" cy="647303"/>
          </a:xfrm>
        </p:spPr>
        <p:txBody>
          <a:bodyPr/>
          <a:lstStyle/>
          <a:p>
            <a:r>
              <a:rPr lang="en-US" dirty="0">
                <a:cs typeface="Calibri"/>
              </a:rPr>
              <a:t>Power Metrics</a:t>
            </a:r>
          </a:p>
        </p:txBody>
      </p:sp>
      <p:sp>
        <p:nvSpPr>
          <p:cNvPr id="6" name="Text Placeholder 5">
            <a:extLst>
              <a:ext uri="{FF2B5EF4-FFF2-40B4-BE49-F238E27FC236}">
                <a16:creationId xmlns="" xmlns:a16="http://schemas.microsoft.com/office/drawing/2014/main" id="{11344D7C-FC12-0845-875C-1A6CA533458B}"/>
              </a:ext>
            </a:extLst>
          </p:cNvPr>
          <p:cNvSpPr>
            <a:spLocks noGrp="1"/>
          </p:cNvSpPr>
          <p:nvPr>
            <p:ph type="body" sz="half" idx="2"/>
          </p:nvPr>
        </p:nvSpPr>
        <p:spPr>
          <a:xfrm>
            <a:off x="498518" y="727678"/>
            <a:ext cx="7558960" cy="774700"/>
          </a:xfrm>
        </p:spPr>
        <p:txBody>
          <a:bodyPr/>
          <a:lstStyle/>
          <a:p>
            <a:r>
              <a:rPr lang="en-US" dirty="0"/>
              <a:t>Overview of Key HC Metrics to Track</a:t>
            </a:r>
          </a:p>
        </p:txBody>
      </p:sp>
      <p:sp>
        <p:nvSpPr>
          <p:cNvPr id="2" name="Slide Number Placeholder 1"/>
          <p:cNvSpPr>
            <a:spLocks noGrp="1"/>
          </p:cNvSpPr>
          <p:nvPr>
            <p:ph type="sldNum" sz="quarter" idx="12"/>
          </p:nvPr>
        </p:nvSpPr>
        <p:spPr/>
        <p:txBody>
          <a:bodyPr/>
          <a:lstStyle/>
          <a:p>
            <a:fld id="{70FCFB06-72BE-4810-A274-32EBC42401E2}" type="slidenum">
              <a:rPr lang="en-US" smtClean="0">
                <a:solidFill>
                  <a:prstClr val="white"/>
                </a:solidFill>
                <a:latin typeface="Calibri"/>
                <a:cs typeface="Calibri"/>
              </a:rPr>
              <a:pPr/>
              <a:t>58</a:t>
            </a:fld>
            <a:endParaRPr lang="en-US" dirty="0">
              <a:solidFill>
                <a:prstClr val="white"/>
              </a:solidFill>
              <a:latin typeface="Calibri"/>
              <a:cs typeface="Calibri"/>
            </a:endParaRPr>
          </a:p>
        </p:txBody>
      </p:sp>
      <p:sp>
        <p:nvSpPr>
          <p:cNvPr id="4" name="TextBox 3">
            <a:extLst>
              <a:ext uri="{FF2B5EF4-FFF2-40B4-BE49-F238E27FC236}">
                <a16:creationId xmlns="" xmlns:a16="http://schemas.microsoft.com/office/drawing/2014/main" id="{9C02B41F-97F9-6B44-BFEB-F2B154190949}"/>
              </a:ext>
            </a:extLst>
          </p:cNvPr>
          <p:cNvSpPr txBox="1"/>
          <p:nvPr/>
        </p:nvSpPr>
        <p:spPr>
          <a:xfrm>
            <a:off x="374836" y="6510247"/>
            <a:ext cx="7806080" cy="307766"/>
          </a:xfrm>
          <a:prstGeom prst="rect">
            <a:avLst/>
          </a:prstGeom>
          <a:noFill/>
        </p:spPr>
        <p:txBody>
          <a:bodyPr wrap="square" lIns="91430" tIns="45715" rIns="91430" bIns="45715" rtlCol="0">
            <a:spAutoFit/>
          </a:bodyPr>
          <a:lstStyle/>
          <a:p>
            <a:r>
              <a:rPr lang="en-US" sz="1400" dirty="0"/>
              <a:t>See </a:t>
            </a:r>
            <a:r>
              <a:rPr lang="en-US" sz="1400" dirty="0">
                <a:hlinkClick r:id="rId3"/>
              </a:rPr>
              <a:t>https://www.humanresourcesineducation.org/visioning-assessing/key-power-metrics/</a:t>
            </a:r>
            <a:r>
              <a:rPr lang="en-US" sz="1400" dirty="0"/>
              <a:t> </a:t>
            </a:r>
          </a:p>
        </p:txBody>
      </p:sp>
      <p:sp>
        <p:nvSpPr>
          <p:cNvPr id="14" name="Freeform 13">
            <a:extLst>
              <a:ext uri="{FF2B5EF4-FFF2-40B4-BE49-F238E27FC236}">
                <a16:creationId xmlns="" xmlns:a16="http://schemas.microsoft.com/office/drawing/2014/main" id="{347DAD11-C693-7546-A287-3A590134CE43}"/>
              </a:ext>
            </a:extLst>
          </p:cNvPr>
          <p:cNvSpPr/>
          <p:nvPr/>
        </p:nvSpPr>
        <p:spPr>
          <a:xfrm>
            <a:off x="240405" y="1302077"/>
            <a:ext cx="2457611" cy="9427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1"/>
          </a:solidFill>
          <a:ln w="38100" cmpd="sng">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78" tIns="123378" rIns="123378" bIns="123378" numCol="1" spcCol="1270" anchor="ctr" anchorCtr="0">
            <a:noAutofit/>
          </a:bodyPr>
          <a:lstStyle/>
          <a:p>
            <a:pPr algn="ctr" defTabSz="1111126">
              <a:lnSpc>
                <a:spcPct val="90000"/>
              </a:lnSpc>
              <a:spcBef>
                <a:spcPct val="0"/>
              </a:spcBef>
            </a:pPr>
            <a:r>
              <a:rPr lang="en-US" sz="2200" b="1" dirty="0">
                <a:solidFill>
                  <a:prstClr val="white"/>
                </a:solidFill>
                <a:latin typeface="Calibri"/>
              </a:rPr>
              <a:t>Get the Best Talent</a:t>
            </a:r>
          </a:p>
          <a:p>
            <a:pPr algn="ctr" defTabSz="1111126">
              <a:lnSpc>
                <a:spcPct val="90000"/>
              </a:lnSpc>
              <a:spcBef>
                <a:spcPct val="0"/>
              </a:spcBef>
            </a:pPr>
            <a:r>
              <a:rPr lang="en-US" sz="2200" i="1" dirty="0">
                <a:solidFill>
                  <a:prstClr val="white"/>
                </a:solidFill>
                <a:latin typeface="Calibri"/>
              </a:rPr>
              <a:t>Consistently</a:t>
            </a:r>
          </a:p>
        </p:txBody>
      </p:sp>
      <p:sp>
        <p:nvSpPr>
          <p:cNvPr id="15" name="Freeform 14">
            <a:extLst>
              <a:ext uri="{FF2B5EF4-FFF2-40B4-BE49-F238E27FC236}">
                <a16:creationId xmlns="" xmlns:a16="http://schemas.microsoft.com/office/drawing/2014/main" id="{7E2D35BB-BEC4-3441-BEFE-1B9DFD7672B5}"/>
              </a:ext>
            </a:extLst>
          </p:cNvPr>
          <p:cNvSpPr/>
          <p:nvPr/>
        </p:nvSpPr>
        <p:spPr>
          <a:xfrm>
            <a:off x="2767399" y="1699563"/>
            <a:ext cx="491397" cy="259869"/>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accent1"/>
          </a:solidFill>
          <a:ln w="38100" cmpd="sng">
            <a:solidFill>
              <a:srgbClr val="80B606"/>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0" rIns="101837" bIns="79420" numCol="1" spcCol="1270" anchor="ctr" anchorCtr="0">
            <a:noAutofit/>
          </a:bodyPr>
          <a:lstStyle/>
          <a:p>
            <a:pPr algn="ctr" defTabSz="755566">
              <a:lnSpc>
                <a:spcPct val="90000"/>
              </a:lnSpc>
              <a:spcBef>
                <a:spcPct val="0"/>
              </a:spcBef>
              <a:spcAft>
                <a:spcPct val="35000"/>
              </a:spcAft>
            </a:pPr>
            <a:endParaRPr lang="en-US" sz="2200" dirty="0">
              <a:solidFill>
                <a:prstClr val="white"/>
              </a:solidFill>
              <a:latin typeface="Calibri"/>
            </a:endParaRPr>
          </a:p>
        </p:txBody>
      </p:sp>
      <p:sp>
        <p:nvSpPr>
          <p:cNvPr id="16" name="Freeform 15">
            <a:extLst>
              <a:ext uri="{FF2B5EF4-FFF2-40B4-BE49-F238E27FC236}">
                <a16:creationId xmlns="" xmlns:a16="http://schemas.microsoft.com/office/drawing/2014/main" id="{484B004F-BEA2-654C-B690-A2F3BB767687}"/>
              </a:ext>
            </a:extLst>
          </p:cNvPr>
          <p:cNvSpPr/>
          <p:nvPr/>
        </p:nvSpPr>
        <p:spPr>
          <a:xfrm>
            <a:off x="3314144" y="1307222"/>
            <a:ext cx="2457611" cy="9427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1"/>
          </a:solidFill>
          <a:ln w="38100" cmpd="sng">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78" tIns="123378" rIns="123378" bIns="123378" numCol="1" spcCol="1270" anchor="ctr" anchorCtr="0">
            <a:noAutofit/>
          </a:bodyPr>
          <a:lstStyle/>
          <a:p>
            <a:pPr algn="ctr" defTabSz="1111126">
              <a:lnSpc>
                <a:spcPct val="90000"/>
              </a:lnSpc>
              <a:spcBef>
                <a:spcPct val="0"/>
              </a:spcBef>
            </a:pPr>
            <a:r>
              <a:rPr lang="en-US" sz="2200" b="1" dirty="0">
                <a:solidFill>
                  <a:prstClr val="white"/>
                </a:solidFill>
                <a:latin typeface="Calibri"/>
              </a:rPr>
              <a:t>Deploy Them</a:t>
            </a:r>
          </a:p>
          <a:p>
            <a:pPr algn="ctr" defTabSz="1111126">
              <a:lnSpc>
                <a:spcPct val="90000"/>
              </a:lnSpc>
              <a:spcBef>
                <a:spcPct val="0"/>
              </a:spcBef>
            </a:pPr>
            <a:r>
              <a:rPr lang="en-US" sz="2200" i="1" dirty="0">
                <a:solidFill>
                  <a:prstClr val="white"/>
                </a:solidFill>
                <a:latin typeface="Calibri"/>
              </a:rPr>
              <a:t>Deliberately</a:t>
            </a:r>
          </a:p>
        </p:txBody>
      </p:sp>
      <p:sp>
        <p:nvSpPr>
          <p:cNvPr id="17" name="Freeform 16">
            <a:extLst>
              <a:ext uri="{FF2B5EF4-FFF2-40B4-BE49-F238E27FC236}">
                <a16:creationId xmlns="" xmlns:a16="http://schemas.microsoft.com/office/drawing/2014/main" id="{6E7EC0B9-DA6B-4642-A96A-E394903F9A6E}"/>
              </a:ext>
            </a:extLst>
          </p:cNvPr>
          <p:cNvSpPr/>
          <p:nvPr/>
        </p:nvSpPr>
        <p:spPr>
          <a:xfrm>
            <a:off x="5827102" y="1669301"/>
            <a:ext cx="491397" cy="259869"/>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chemeClr val="accent1"/>
          </a:solidFill>
          <a:ln w="38100" cmpd="sng">
            <a:solidFill>
              <a:srgbClr val="80B606"/>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0" rIns="101837" bIns="79420" numCol="1" spcCol="1270" anchor="ctr" anchorCtr="0">
            <a:noAutofit/>
          </a:bodyPr>
          <a:lstStyle/>
          <a:p>
            <a:pPr algn="ctr" defTabSz="755566">
              <a:lnSpc>
                <a:spcPct val="90000"/>
              </a:lnSpc>
              <a:spcBef>
                <a:spcPct val="0"/>
              </a:spcBef>
              <a:spcAft>
                <a:spcPct val="35000"/>
              </a:spcAft>
            </a:pPr>
            <a:endParaRPr lang="en-US" sz="2200" dirty="0">
              <a:solidFill>
                <a:prstClr val="white"/>
              </a:solidFill>
              <a:latin typeface="Calibri"/>
            </a:endParaRPr>
          </a:p>
        </p:txBody>
      </p:sp>
      <p:sp>
        <p:nvSpPr>
          <p:cNvPr id="18" name="Freeform 17">
            <a:extLst>
              <a:ext uri="{FF2B5EF4-FFF2-40B4-BE49-F238E27FC236}">
                <a16:creationId xmlns="" xmlns:a16="http://schemas.microsoft.com/office/drawing/2014/main" id="{D0D11721-F814-4847-9708-38CC2ADF28B9}"/>
              </a:ext>
            </a:extLst>
          </p:cNvPr>
          <p:cNvSpPr/>
          <p:nvPr/>
        </p:nvSpPr>
        <p:spPr>
          <a:xfrm>
            <a:off x="6322828" y="1302077"/>
            <a:ext cx="2537011" cy="9427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1"/>
          </a:solidFill>
          <a:ln w="38100" cmpd="sng">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78" tIns="123378" rIns="123378" bIns="123378" numCol="1" spcCol="1270" anchor="ctr" anchorCtr="0">
            <a:noAutofit/>
          </a:bodyPr>
          <a:lstStyle/>
          <a:p>
            <a:pPr algn="ctr" defTabSz="1111126">
              <a:lnSpc>
                <a:spcPct val="90000"/>
              </a:lnSpc>
              <a:spcBef>
                <a:spcPct val="0"/>
              </a:spcBef>
            </a:pPr>
            <a:r>
              <a:rPr lang="en-US" sz="2200" b="1" dirty="0">
                <a:solidFill>
                  <a:prstClr val="white"/>
                </a:solidFill>
                <a:latin typeface="Calibri"/>
              </a:rPr>
              <a:t>Retain &amp; Develop </a:t>
            </a:r>
            <a:r>
              <a:rPr lang="en-US" sz="2200" i="1" dirty="0">
                <a:solidFill>
                  <a:prstClr val="white"/>
                </a:solidFill>
                <a:latin typeface="Calibri"/>
              </a:rPr>
              <a:t>Strategically</a:t>
            </a:r>
          </a:p>
        </p:txBody>
      </p:sp>
      <p:sp>
        <p:nvSpPr>
          <p:cNvPr id="19" name="Freeform 18">
            <a:extLst>
              <a:ext uri="{FF2B5EF4-FFF2-40B4-BE49-F238E27FC236}">
                <a16:creationId xmlns="" xmlns:a16="http://schemas.microsoft.com/office/drawing/2014/main" id="{31997C32-6E63-654D-A94A-3DAC8D29E1D6}"/>
              </a:ext>
            </a:extLst>
          </p:cNvPr>
          <p:cNvSpPr/>
          <p:nvPr/>
        </p:nvSpPr>
        <p:spPr>
          <a:xfrm>
            <a:off x="121344" y="4206361"/>
            <a:ext cx="8738495" cy="655355"/>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solidFill>
            <a:schemeClr val="accent1"/>
          </a:solidFill>
          <a:ln w="38100" cmpd="sng">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78" tIns="123378" rIns="123378" bIns="123378" numCol="1" spcCol="1270" anchor="ctr" anchorCtr="0">
            <a:noAutofit/>
          </a:bodyPr>
          <a:lstStyle/>
          <a:p>
            <a:pPr algn="ctr" defTabSz="1111126">
              <a:lnSpc>
                <a:spcPct val="90000"/>
              </a:lnSpc>
              <a:spcBef>
                <a:spcPct val="0"/>
              </a:spcBef>
            </a:pPr>
            <a:r>
              <a:rPr lang="en-US" sz="2400" b="1" dirty="0">
                <a:solidFill>
                  <a:prstClr val="white"/>
                </a:solidFill>
                <a:latin typeface="Calibri"/>
              </a:rPr>
              <a:t>Deliver HR Services</a:t>
            </a:r>
          </a:p>
          <a:p>
            <a:pPr algn="ctr" defTabSz="1111126">
              <a:lnSpc>
                <a:spcPct val="90000"/>
              </a:lnSpc>
              <a:spcBef>
                <a:spcPct val="0"/>
              </a:spcBef>
            </a:pPr>
            <a:r>
              <a:rPr lang="en-US" sz="2400" i="1" dirty="0">
                <a:solidFill>
                  <a:prstClr val="white"/>
                </a:solidFill>
                <a:latin typeface="Calibri"/>
              </a:rPr>
              <a:t>Effectively</a:t>
            </a:r>
          </a:p>
        </p:txBody>
      </p:sp>
      <p:sp>
        <p:nvSpPr>
          <p:cNvPr id="22" name="Rectangle 21">
            <a:extLst>
              <a:ext uri="{FF2B5EF4-FFF2-40B4-BE49-F238E27FC236}">
                <a16:creationId xmlns="" xmlns:a16="http://schemas.microsoft.com/office/drawing/2014/main" id="{0926456C-B863-5748-8BA4-DD0C425DFB46}"/>
              </a:ext>
            </a:extLst>
          </p:cNvPr>
          <p:cNvSpPr/>
          <p:nvPr/>
        </p:nvSpPr>
        <p:spPr>
          <a:xfrm>
            <a:off x="147936" y="2291074"/>
            <a:ext cx="3068872" cy="1938982"/>
          </a:xfrm>
          <a:prstGeom prst="rect">
            <a:avLst/>
          </a:prstGeom>
        </p:spPr>
        <p:txBody>
          <a:bodyPr wrap="square" lIns="91430" tIns="45715" rIns="91430" bIns="45715">
            <a:spAutoFit/>
          </a:bodyPr>
          <a:lstStyle/>
          <a:p>
            <a:pPr marL="285718" indent="-285718">
              <a:buClr>
                <a:srgbClr val="2900A9"/>
              </a:buClr>
              <a:buFont typeface="Arial" panose="020B0604020202020204" pitchFamily="34" charset="0"/>
              <a:buChar char="•"/>
            </a:pPr>
            <a:r>
              <a:rPr lang="en-US" sz="2000" dirty="0">
                <a:solidFill>
                  <a:schemeClr val="accent1"/>
                </a:solidFill>
              </a:rPr>
              <a:t>New hire performance by </a:t>
            </a:r>
            <a:r>
              <a:rPr lang="en-US" sz="2000" dirty="0" smtClean="0">
                <a:solidFill>
                  <a:schemeClr val="accent1"/>
                </a:solidFill>
              </a:rPr>
              <a:t>pathway/source</a:t>
            </a:r>
            <a:endParaRPr lang="en-US" sz="2000" dirty="0">
              <a:solidFill>
                <a:schemeClr val="accent1"/>
              </a:solidFill>
            </a:endParaRPr>
          </a:p>
          <a:p>
            <a:pPr marL="285718" indent="-285718">
              <a:buClr>
                <a:srgbClr val="2900A9"/>
              </a:buClr>
              <a:buFont typeface="Arial" panose="020B0604020202020204" pitchFamily="34" charset="0"/>
              <a:buChar char="•"/>
            </a:pPr>
            <a:r>
              <a:rPr lang="en-US" sz="2000" dirty="0">
                <a:solidFill>
                  <a:schemeClr val="accent1"/>
                </a:solidFill>
              </a:rPr>
              <a:t>Applicants per vacancy by subject/ area</a:t>
            </a:r>
          </a:p>
          <a:p>
            <a:pPr marL="285718" indent="-285718">
              <a:buClr>
                <a:srgbClr val="2900A9"/>
              </a:buClr>
              <a:buFont typeface="Arial" panose="020B0604020202020204" pitchFamily="34" charset="0"/>
              <a:buChar char="•"/>
            </a:pPr>
            <a:r>
              <a:rPr lang="en-US" sz="2000" dirty="0">
                <a:solidFill>
                  <a:schemeClr val="accent1"/>
                </a:solidFill>
              </a:rPr>
              <a:t>Timing of vacancies filled</a:t>
            </a:r>
          </a:p>
          <a:p>
            <a:pPr marL="285718" indent="-285718">
              <a:buClr>
                <a:srgbClr val="2900A9"/>
              </a:buClr>
              <a:buFont typeface="Arial" panose="020B0604020202020204" pitchFamily="34" charset="0"/>
              <a:buChar char="•"/>
            </a:pPr>
            <a:r>
              <a:rPr lang="en-US" sz="2000" dirty="0">
                <a:solidFill>
                  <a:schemeClr val="accent1"/>
                </a:solidFill>
              </a:rPr>
              <a:t>Diversity  </a:t>
            </a:r>
            <a:endParaRPr lang="en-US" sz="2000" b="1" dirty="0">
              <a:solidFill>
                <a:schemeClr val="accent1"/>
              </a:solidFill>
            </a:endParaRPr>
          </a:p>
        </p:txBody>
      </p:sp>
      <p:sp>
        <p:nvSpPr>
          <p:cNvPr id="23" name="Rectangle 22">
            <a:extLst>
              <a:ext uri="{FF2B5EF4-FFF2-40B4-BE49-F238E27FC236}">
                <a16:creationId xmlns="" xmlns:a16="http://schemas.microsoft.com/office/drawing/2014/main" id="{488CC864-522D-EC42-A5D0-B0ED733E4A11}"/>
              </a:ext>
            </a:extLst>
          </p:cNvPr>
          <p:cNvSpPr/>
          <p:nvPr/>
        </p:nvSpPr>
        <p:spPr>
          <a:xfrm>
            <a:off x="3348546" y="2315943"/>
            <a:ext cx="2423945" cy="1631206"/>
          </a:xfrm>
          <a:prstGeom prst="rect">
            <a:avLst/>
          </a:prstGeom>
        </p:spPr>
        <p:txBody>
          <a:bodyPr wrap="square" lIns="91430" tIns="45715" rIns="91430" bIns="45715">
            <a:spAutoFit/>
          </a:bodyPr>
          <a:lstStyle/>
          <a:p>
            <a:pPr marL="285718" indent="-285718">
              <a:buFont typeface="Arial" panose="020B0604020202020204" pitchFamily="34" charset="0"/>
              <a:buChar char="•"/>
            </a:pPr>
            <a:r>
              <a:rPr lang="en-US" sz="2000" dirty="0">
                <a:solidFill>
                  <a:schemeClr val="accent1"/>
                </a:solidFill>
              </a:rPr>
              <a:t>Equitable distribution</a:t>
            </a:r>
          </a:p>
          <a:p>
            <a:pPr marL="285718" indent="-285718">
              <a:buFont typeface="Arial" panose="020B0604020202020204" pitchFamily="34" charset="0"/>
              <a:buChar char="•"/>
            </a:pPr>
            <a:r>
              <a:rPr lang="en-US" sz="2000" dirty="0">
                <a:solidFill>
                  <a:schemeClr val="accent1"/>
                </a:solidFill>
              </a:rPr>
              <a:t>Transfer data</a:t>
            </a:r>
          </a:p>
          <a:p>
            <a:pPr marL="285718" indent="-285718">
              <a:buFont typeface="Arial" panose="020B0604020202020204" pitchFamily="34" charset="0"/>
              <a:buChar char="•"/>
            </a:pPr>
            <a:r>
              <a:rPr lang="en-US" sz="2000" dirty="0">
                <a:solidFill>
                  <a:schemeClr val="accent1"/>
                </a:solidFill>
              </a:rPr>
              <a:t>New hires in high needs areas</a:t>
            </a:r>
            <a:endParaRPr lang="en-US" sz="2000" b="1" dirty="0">
              <a:solidFill>
                <a:schemeClr val="accent1"/>
              </a:solidFill>
              <a:latin typeface="Calibri"/>
            </a:endParaRPr>
          </a:p>
        </p:txBody>
      </p:sp>
      <p:sp>
        <p:nvSpPr>
          <p:cNvPr id="25" name="Rectangle 24">
            <a:extLst>
              <a:ext uri="{FF2B5EF4-FFF2-40B4-BE49-F238E27FC236}">
                <a16:creationId xmlns="" xmlns:a16="http://schemas.microsoft.com/office/drawing/2014/main" id="{0189D185-DB9B-9B4B-9BDD-F0F5173FC27D}"/>
              </a:ext>
            </a:extLst>
          </p:cNvPr>
          <p:cNvSpPr/>
          <p:nvPr/>
        </p:nvSpPr>
        <p:spPr>
          <a:xfrm>
            <a:off x="6081396" y="2313969"/>
            <a:ext cx="3062605" cy="1323429"/>
          </a:xfrm>
          <a:prstGeom prst="rect">
            <a:avLst/>
          </a:prstGeom>
        </p:spPr>
        <p:txBody>
          <a:bodyPr wrap="square" lIns="91430" tIns="45715" rIns="91430" bIns="45715">
            <a:spAutoFit/>
          </a:bodyPr>
          <a:lstStyle/>
          <a:p>
            <a:pPr marL="285718" indent="-285718">
              <a:buFont typeface="Arial" panose="020B0604020202020204" pitchFamily="34" charset="0"/>
              <a:buChar char="•"/>
            </a:pPr>
            <a:r>
              <a:rPr lang="en-US" sz="2000" dirty="0">
                <a:solidFill>
                  <a:schemeClr val="accent1"/>
                </a:solidFill>
              </a:rPr>
              <a:t>Retention by performance levels</a:t>
            </a:r>
          </a:p>
          <a:p>
            <a:pPr marL="285718" indent="-285718">
              <a:buFont typeface="Arial" panose="020B0604020202020204" pitchFamily="34" charset="0"/>
              <a:buChar char="•"/>
            </a:pPr>
            <a:r>
              <a:rPr lang="en-US" sz="2000" dirty="0">
                <a:solidFill>
                  <a:schemeClr val="accent1"/>
                </a:solidFill>
              </a:rPr>
              <a:t>Terminations</a:t>
            </a:r>
          </a:p>
          <a:p>
            <a:pPr marL="285718" indent="-285718">
              <a:buFont typeface="Arial" panose="020B0604020202020204" pitchFamily="34" charset="0"/>
              <a:buChar char="•"/>
            </a:pPr>
            <a:r>
              <a:rPr lang="en-US" sz="2000" dirty="0">
                <a:solidFill>
                  <a:schemeClr val="accent1"/>
                </a:solidFill>
              </a:rPr>
              <a:t>Absenteeism</a:t>
            </a:r>
            <a:r>
              <a:rPr lang="en-US" sz="2000" dirty="0">
                <a:solidFill>
                  <a:srgbClr val="3E900D"/>
                </a:solidFill>
              </a:rPr>
              <a:t> </a:t>
            </a:r>
            <a:endParaRPr lang="en-US" sz="2000" dirty="0">
              <a:solidFill>
                <a:srgbClr val="3E900D"/>
              </a:solidFill>
              <a:latin typeface="Calibri"/>
            </a:endParaRPr>
          </a:p>
        </p:txBody>
      </p:sp>
      <p:sp>
        <p:nvSpPr>
          <p:cNvPr id="27" name="Rectangle 26">
            <a:extLst>
              <a:ext uri="{FF2B5EF4-FFF2-40B4-BE49-F238E27FC236}">
                <a16:creationId xmlns="" xmlns:a16="http://schemas.microsoft.com/office/drawing/2014/main" id="{720C5BEF-9CDE-7E43-9DD4-D68ABBBBE139}"/>
              </a:ext>
            </a:extLst>
          </p:cNvPr>
          <p:cNvSpPr/>
          <p:nvPr/>
        </p:nvSpPr>
        <p:spPr>
          <a:xfrm>
            <a:off x="3013097" y="4916643"/>
            <a:ext cx="4366411" cy="1631206"/>
          </a:xfrm>
          <a:prstGeom prst="rect">
            <a:avLst/>
          </a:prstGeom>
        </p:spPr>
        <p:txBody>
          <a:bodyPr wrap="square" lIns="91430" tIns="45715" rIns="91430" bIns="45715">
            <a:spAutoFit/>
          </a:bodyPr>
          <a:lstStyle/>
          <a:p>
            <a:pPr marL="285718" indent="-285718">
              <a:buClr>
                <a:srgbClr val="2900A9"/>
              </a:buClr>
              <a:buFont typeface="Arial" panose="020B0604020202020204" pitchFamily="34" charset="0"/>
              <a:buChar char="•"/>
            </a:pPr>
            <a:r>
              <a:rPr lang="en-US" sz="2000" dirty="0">
                <a:solidFill>
                  <a:schemeClr val="accent1"/>
                </a:solidFill>
              </a:rPr>
              <a:t>Hiring manager </a:t>
            </a:r>
            <a:r>
              <a:rPr lang="en-US" sz="2000" dirty="0" smtClean="0">
                <a:solidFill>
                  <a:schemeClr val="accent1"/>
                </a:solidFill>
              </a:rPr>
              <a:t>satisfaction</a:t>
            </a:r>
          </a:p>
          <a:p>
            <a:pPr marL="285718" indent="-285718">
              <a:buClr>
                <a:srgbClr val="2900A9"/>
              </a:buClr>
              <a:buFont typeface="Arial" panose="020B0604020202020204" pitchFamily="34" charset="0"/>
              <a:buChar char="•"/>
            </a:pPr>
            <a:r>
              <a:rPr lang="en-US" sz="2000" dirty="0" smtClean="0">
                <a:solidFill>
                  <a:schemeClr val="accent1"/>
                </a:solidFill>
              </a:rPr>
              <a:t>Key process cycle times  </a:t>
            </a:r>
          </a:p>
          <a:p>
            <a:pPr marL="742867" lvl="1" indent="-285718">
              <a:buClr>
                <a:srgbClr val="2900A9"/>
              </a:buClr>
              <a:buFont typeface="Arial" panose="020B0604020202020204" pitchFamily="34" charset="0"/>
              <a:buChar char="•"/>
            </a:pPr>
            <a:r>
              <a:rPr lang="en-US" sz="2000" dirty="0" smtClean="0">
                <a:solidFill>
                  <a:schemeClr val="accent1"/>
                </a:solidFill>
                <a:latin typeface="Calibri"/>
              </a:rPr>
              <a:t>Time to fill</a:t>
            </a:r>
          </a:p>
          <a:p>
            <a:pPr marL="742867" lvl="1" indent="-285718">
              <a:buClr>
                <a:srgbClr val="2900A9"/>
              </a:buClr>
              <a:buFont typeface="Arial" panose="020B0604020202020204" pitchFamily="34" charset="0"/>
              <a:buChar char="•"/>
            </a:pPr>
            <a:r>
              <a:rPr lang="en-US" sz="2000" dirty="0" smtClean="0">
                <a:solidFill>
                  <a:schemeClr val="accent1"/>
                </a:solidFill>
                <a:latin typeface="Calibri"/>
              </a:rPr>
              <a:t>Time to hire</a:t>
            </a:r>
          </a:p>
          <a:p>
            <a:pPr marL="742867" lvl="1" indent="-285718">
              <a:buClr>
                <a:srgbClr val="2900A9"/>
              </a:buClr>
              <a:buFont typeface="Arial" panose="020B0604020202020204" pitchFamily="34" charset="0"/>
              <a:buChar char="•"/>
            </a:pPr>
            <a:r>
              <a:rPr lang="en-US" sz="2000" dirty="0" smtClean="0">
                <a:solidFill>
                  <a:schemeClr val="accent1"/>
                </a:solidFill>
                <a:latin typeface="Calibri"/>
              </a:rPr>
              <a:t>Customer service response times</a:t>
            </a:r>
            <a:endParaRPr lang="en-US" sz="2000" dirty="0">
              <a:solidFill>
                <a:schemeClr val="accent1"/>
              </a:solidFill>
              <a:latin typeface="Calibri"/>
            </a:endParaRPr>
          </a:p>
        </p:txBody>
      </p:sp>
    </p:spTree>
    <p:extLst>
      <p:ext uri="{BB962C8B-B14F-4D97-AF65-F5344CB8AC3E}">
        <p14:creationId xmlns:p14="http://schemas.microsoft.com/office/powerpoint/2010/main" val="29692868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69344" y="1092201"/>
            <a:ext cx="6312456" cy="4877946"/>
            <a:chOff x="-555" y="0"/>
            <a:chExt cx="8662511" cy="4914900"/>
          </a:xfrm>
        </p:grpSpPr>
        <p:sp>
          <p:nvSpPr>
            <p:cNvPr id="23" name="Oval 22"/>
            <p:cNvSpPr/>
            <p:nvPr/>
          </p:nvSpPr>
          <p:spPr>
            <a:xfrm>
              <a:off x="-555" y="0"/>
              <a:ext cx="8662511" cy="4914900"/>
            </a:xfrm>
            <a:prstGeom prst="ellipse">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24" name="Oval 4"/>
            <p:cNvSpPr/>
            <p:nvPr/>
          </p:nvSpPr>
          <p:spPr>
            <a:xfrm>
              <a:off x="1803829" y="296545"/>
              <a:ext cx="5178465" cy="491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8901">
                <a:lnSpc>
                  <a:spcPct val="90000"/>
                </a:lnSpc>
                <a:spcBef>
                  <a:spcPct val="0"/>
                </a:spcBef>
                <a:spcAft>
                  <a:spcPct val="35000"/>
                </a:spcAft>
              </a:pPr>
              <a:r>
                <a:rPr lang="en-US" kern="1200" dirty="0">
                  <a:solidFill>
                    <a:srgbClr val="FFFFFF"/>
                  </a:solidFill>
                </a:rPr>
                <a:t>District Leaders, Board, Community, Collaborators and Partners</a:t>
              </a:r>
            </a:p>
          </p:txBody>
        </p:sp>
      </p:grpSp>
      <p:grpSp>
        <p:nvGrpSpPr>
          <p:cNvPr id="11" name="Group 10"/>
          <p:cNvGrpSpPr/>
          <p:nvPr/>
        </p:nvGrpSpPr>
        <p:grpSpPr>
          <a:xfrm>
            <a:off x="970385" y="1985984"/>
            <a:ext cx="5365618" cy="3920615"/>
            <a:chOff x="649111" y="850909"/>
            <a:chExt cx="7363176" cy="3950316"/>
          </a:xfrm>
        </p:grpSpPr>
        <p:sp>
          <p:nvSpPr>
            <p:cNvPr id="21" name="Oval 20"/>
            <p:cNvSpPr/>
            <p:nvPr/>
          </p:nvSpPr>
          <p:spPr>
            <a:xfrm>
              <a:off x="649111" y="850909"/>
              <a:ext cx="7363176" cy="3950316"/>
            </a:xfrm>
            <a:prstGeom prst="ellipse">
              <a:avLst/>
            </a:prstGeom>
          </p:spPr>
          <p:style>
            <a:lnRef idx="2">
              <a:schemeClr val="lt1">
                <a:hueOff val="0"/>
                <a:satOff val="0"/>
                <a:lumOff val="0"/>
                <a:alphaOff val="0"/>
              </a:schemeClr>
            </a:lnRef>
            <a:fillRef idx="1">
              <a:schemeClr val="accent1">
                <a:shade val="80000"/>
                <a:hueOff val="76562"/>
                <a:satOff val="-1098"/>
                <a:lumOff val="6404"/>
                <a:alphaOff val="0"/>
              </a:schemeClr>
            </a:fillRef>
            <a:effectRef idx="0">
              <a:schemeClr val="accent1">
                <a:shade val="80000"/>
                <a:hueOff val="76562"/>
                <a:satOff val="-1098"/>
                <a:lumOff val="6404"/>
                <a:alphaOff val="0"/>
              </a:schemeClr>
            </a:effectRef>
            <a:fontRef idx="minor">
              <a:schemeClr val="lt1"/>
            </a:fontRef>
          </p:style>
        </p:sp>
        <p:sp>
          <p:nvSpPr>
            <p:cNvPr id="22" name="Oval 6"/>
            <p:cNvSpPr/>
            <p:nvPr/>
          </p:nvSpPr>
          <p:spPr>
            <a:xfrm>
              <a:off x="2743015" y="938352"/>
              <a:ext cx="3175369" cy="454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8901">
                <a:lnSpc>
                  <a:spcPct val="90000"/>
                </a:lnSpc>
                <a:spcBef>
                  <a:spcPct val="0"/>
                </a:spcBef>
                <a:spcAft>
                  <a:spcPct val="35000"/>
                </a:spcAft>
              </a:pPr>
              <a:r>
                <a:rPr lang="en-US" kern="1200" dirty="0">
                  <a:solidFill>
                    <a:srgbClr val="FFFFFF"/>
                  </a:solidFill>
                </a:rPr>
                <a:t>HC Managers</a:t>
              </a:r>
            </a:p>
          </p:txBody>
        </p:sp>
      </p:grpSp>
      <p:grpSp>
        <p:nvGrpSpPr>
          <p:cNvPr id="12" name="Group 11"/>
          <p:cNvGrpSpPr/>
          <p:nvPr/>
        </p:nvGrpSpPr>
        <p:grpSpPr>
          <a:xfrm>
            <a:off x="1471458" y="2640966"/>
            <a:ext cx="4418719" cy="3414562"/>
            <a:chOff x="1298821" y="1474469"/>
            <a:chExt cx="6063757" cy="3440430"/>
          </a:xfrm>
        </p:grpSpPr>
        <p:sp>
          <p:nvSpPr>
            <p:cNvPr id="19" name="Oval 18"/>
            <p:cNvSpPr/>
            <p:nvPr/>
          </p:nvSpPr>
          <p:spPr>
            <a:xfrm>
              <a:off x="1298821" y="1474469"/>
              <a:ext cx="6063757" cy="3440430"/>
            </a:xfrm>
            <a:prstGeom prst="ellipse">
              <a:avLst/>
            </a:prstGeom>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sp>
        <p:sp>
          <p:nvSpPr>
            <p:cNvPr id="20" name="Oval 8"/>
            <p:cNvSpPr/>
            <p:nvPr/>
          </p:nvSpPr>
          <p:spPr>
            <a:xfrm>
              <a:off x="2761702" y="1610259"/>
              <a:ext cx="3137994" cy="4747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8901">
                <a:lnSpc>
                  <a:spcPct val="90000"/>
                </a:lnSpc>
                <a:spcBef>
                  <a:spcPct val="0"/>
                </a:spcBef>
                <a:spcAft>
                  <a:spcPct val="35000"/>
                </a:spcAft>
              </a:pPr>
              <a:r>
                <a:rPr lang="en-US" kern="1200" dirty="0">
                  <a:solidFill>
                    <a:srgbClr val="FFFFFF"/>
                  </a:solidFill>
                </a:rPr>
                <a:t>HR Partners / Team</a:t>
              </a:r>
            </a:p>
          </p:txBody>
        </p:sp>
      </p:grpSp>
      <p:grpSp>
        <p:nvGrpSpPr>
          <p:cNvPr id="13" name="Group 12"/>
          <p:cNvGrpSpPr/>
          <p:nvPr/>
        </p:nvGrpSpPr>
        <p:grpSpPr>
          <a:xfrm>
            <a:off x="1972504" y="3415349"/>
            <a:ext cx="3471871" cy="2682871"/>
            <a:chOff x="1948495" y="2211705"/>
            <a:chExt cx="4764408" cy="2703195"/>
          </a:xfrm>
        </p:grpSpPr>
        <p:sp>
          <p:nvSpPr>
            <p:cNvPr id="17" name="Oval 16"/>
            <p:cNvSpPr/>
            <p:nvPr/>
          </p:nvSpPr>
          <p:spPr>
            <a:xfrm>
              <a:off x="1948495" y="2211705"/>
              <a:ext cx="4764408" cy="2703195"/>
            </a:xfrm>
            <a:prstGeom prst="ellipse">
              <a:avLst/>
            </a:prstGeom>
          </p:spPr>
          <p:style>
            <a:lnRef idx="2">
              <a:schemeClr val="lt1">
                <a:hueOff val="0"/>
                <a:satOff val="0"/>
                <a:lumOff val="0"/>
                <a:alphaOff val="0"/>
              </a:schemeClr>
            </a:lnRef>
            <a:fillRef idx="1">
              <a:schemeClr val="accent1">
                <a:shade val="80000"/>
                <a:hueOff val="229685"/>
                <a:satOff val="-3294"/>
                <a:lumOff val="19211"/>
                <a:alphaOff val="0"/>
              </a:schemeClr>
            </a:fillRef>
            <a:effectRef idx="0">
              <a:schemeClr val="accent1">
                <a:shade val="80000"/>
                <a:hueOff val="229685"/>
                <a:satOff val="-3294"/>
                <a:lumOff val="19211"/>
                <a:alphaOff val="0"/>
              </a:schemeClr>
            </a:effectRef>
            <a:fontRef idx="minor">
              <a:schemeClr val="lt1"/>
            </a:fontRef>
          </p:style>
        </p:sp>
        <p:sp>
          <p:nvSpPr>
            <p:cNvPr id="18" name="Oval 10"/>
            <p:cNvSpPr/>
            <p:nvPr/>
          </p:nvSpPr>
          <p:spPr>
            <a:xfrm>
              <a:off x="3044309" y="2353392"/>
              <a:ext cx="2572780" cy="4865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888901">
                <a:lnSpc>
                  <a:spcPct val="90000"/>
                </a:lnSpc>
                <a:spcBef>
                  <a:spcPct val="0"/>
                </a:spcBef>
                <a:spcAft>
                  <a:spcPct val="35000"/>
                </a:spcAft>
              </a:pPr>
              <a:r>
                <a:rPr lang="en-US" kern="1200" dirty="0">
                  <a:solidFill>
                    <a:schemeClr val="bg1"/>
                  </a:solidFill>
                </a:rPr>
                <a:t>HR/HC Leadership</a:t>
              </a:r>
            </a:p>
          </p:txBody>
        </p:sp>
      </p:grpSp>
      <p:sp>
        <p:nvSpPr>
          <p:cNvPr id="3" name="Slide Number Placeholder 2"/>
          <p:cNvSpPr>
            <a:spLocks noGrp="1"/>
          </p:cNvSpPr>
          <p:nvPr>
            <p:ph type="sldNum" sz="quarter" idx="12"/>
          </p:nvPr>
        </p:nvSpPr>
        <p:spPr/>
        <p:txBody>
          <a:bodyPr/>
          <a:lstStyle/>
          <a:p>
            <a:fld id="{957AC6FC-3C36-487B-B044-7E65347DD9F1}" type="slidenum">
              <a:rPr lang="en-US" smtClean="0"/>
              <a:pPr/>
              <a:t>59</a:t>
            </a:fld>
            <a:endParaRPr lang="en-US" dirty="0"/>
          </a:p>
        </p:txBody>
      </p:sp>
      <p:sp>
        <p:nvSpPr>
          <p:cNvPr id="4" name="Title 3"/>
          <p:cNvSpPr>
            <a:spLocks noGrp="1"/>
          </p:cNvSpPr>
          <p:nvPr>
            <p:ph type="title"/>
          </p:nvPr>
        </p:nvSpPr>
        <p:spPr>
          <a:xfrm>
            <a:off x="536575" y="382494"/>
            <a:ext cx="7913159" cy="1116106"/>
          </a:xfrm>
        </p:spPr>
        <p:txBody>
          <a:bodyPr/>
          <a:lstStyle/>
          <a:p>
            <a:r>
              <a:rPr lang="en-US" sz="3200" dirty="0">
                <a:solidFill>
                  <a:srgbClr val="2900A9"/>
                </a:solidFill>
              </a:rPr>
              <a:t>Engaging Stakeholders with Data</a:t>
            </a:r>
          </a:p>
        </p:txBody>
      </p:sp>
      <p:grpSp>
        <p:nvGrpSpPr>
          <p:cNvPr id="14" name="Group 13"/>
          <p:cNvGrpSpPr/>
          <p:nvPr/>
        </p:nvGrpSpPr>
        <p:grpSpPr>
          <a:xfrm>
            <a:off x="2803678" y="4189729"/>
            <a:ext cx="1901165" cy="1951179"/>
            <a:chOff x="3026226" y="2948939"/>
            <a:chExt cx="2608946" cy="1965960"/>
          </a:xfrm>
        </p:grpSpPr>
        <p:sp>
          <p:nvSpPr>
            <p:cNvPr id="15" name="Oval 14"/>
            <p:cNvSpPr/>
            <p:nvPr/>
          </p:nvSpPr>
          <p:spPr>
            <a:xfrm>
              <a:off x="3026226" y="2948939"/>
              <a:ext cx="2608946" cy="1965960"/>
            </a:xfrm>
            <a:prstGeom prst="ellipse">
              <a:avLst/>
            </a:prstGeom>
          </p:spPr>
          <p:style>
            <a:lnRef idx="2">
              <a:schemeClr val="lt1">
                <a:hueOff val="0"/>
                <a:satOff val="0"/>
                <a:lumOff val="0"/>
                <a:alphaOff val="0"/>
              </a:schemeClr>
            </a:lnRef>
            <a:fillRef idx="1">
              <a:schemeClr val="accent1">
                <a:shade val="80000"/>
                <a:hueOff val="306247"/>
                <a:satOff val="-4392"/>
                <a:lumOff val="25615"/>
                <a:alphaOff val="0"/>
              </a:schemeClr>
            </a:fillRef>
            <a:effectRef idx="0">
              <a:schemeClr val="accent1">
                <a:shade val="80000"/>
                <a:hueOff val="306247"/>
                <a:satOff val="-4392"/>
                <a:lumOff val="25615"/>
                <a:alphaOff val="0"/>
              </a:schemeClr>
            </a:effectRef>
            <a:fontRef idx="minor">
              <a:schemeClr val="lt1"/>
            </a:fontRef>
          </p:style>
        </p:sp>
        <p:sp>
          <p:nvSpPr>
            <p:cNvPr id="16" name="Oval 12"/>
            <p:cNvSpPr/>
            <p:nvPr/>
          </p:nvSpPr>
          <p:spPr>
            <a:xfrm>
              <a:off x="3152371" y="3440430"/>
              <a:ext cx="2283076" cy="982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462">
                <a:lnSpc>
                  <a:spcPct val="90000"/>
                </a:lnSpc>
                <a:spcBef>
                  <a:spcPct val="0"/>
                </a:spcBef>
                <a:spcAft>
                  <a:spcPct val="35000"/>
                </a:spcAft>
              </a:pPr>
              <a:r>
                <a:rPr lang="en-US" sz="2400" b="1" dirty="0">
                  <a:solidFill>
                    <a:srgbClr val="FFFFFF"/>
                  </a:solidFill>
                </a:rPr>
                <a:t>Power</a:t>
              </a:r>
            </a:p>
            <a:p>
              <a:pPr algn="ctr" defTabSz="1244462">
                <a:lnSpc>
                  <a:spcPct val="90000"/>
                </a:lnSpc>
                <a:spcBef>
                  <a:spcPct val="0"/>
                </a:spcBef>
                <a:spcAft>
                  <a:spcPct val="35000"/>
                </a:spcAft>
              </a:pPr>
              <a:r>
                <a:rPr lang="en-US" sz="2400" b="1" dirty="0">
                  <a:solidFill>
                    <a:srgbClr val="FFFFFF"/>
                  </a:solidFill>
                </a:rPr>
                <a:t>Metrics</a:t>
              </a:r>
            </a:p>
          </p:txBody>
        </p:sp>
      </p:grpSp>
      <p:sp>
        <p:nvSpPr>
          <p:cNvPr id="26" name="TextBox 25"/>
          <p:cNvSpPr txBox="1"/>
          <p:nvPr/>
        </p:nvSpPr>
        <p:spPr>
          <a:xfrm>
            <a:off x="6845311" y="5461001"/>
            <a:ext cx="1913785" cy="461655"/>
          </a:xfrm>
          <a:prstGeom prst="rect">
            <a:avLst/>
          </a:prstGeom>
          <a:noFill/>
        </p:spPr>
        <p:txBody>
          <a:bodyPr wrap="none" lIns="91430" tIns="45715" rIns="91430" bIns="45715" rtlCol="0">
            <a:spAutoFit/>
          </a:bodyPr>
          <a:lstStyle/>
          <a:p>
            <a:pPr algn="ctr"/>
            <a:r>
              <a:rPr lang="en-US" sz="2400" b="1" dirty="0">
                <a:solidFill>
                  <a:schemeClr val="accent4">
                    <a:lumMod val="50000"/>
                  </a:schemeClr>
                </a:solidFill>
              </a:rPr>
              <a:t>Sustainability</a:t>
            </a:r>
            <a:endParaRPr lang="en-US" sz="2000" b="1" dirty="0">
              <a:solidFill>
                <a:schemeClr val="accent4">
                  <a:lumMod val="50000"/>
                </a:schemeClr>
              </a:solidFill>
            </a:endParaRPr>
          </a:p>
        </p:txBody>
      </p:sp>
      <p:sp>
        <p:nvSpPr>
          <p:cNvPr id="37" name="Rectangle 36"/>
          <p:cNvSpPr/>
          <p:nvPr/>
        </p:nvSpPr>
        <p:spPr>
          <a:xfrm>
            <a:off x="7128618" y="3733800"/>
            <a:ext cx="1438362" cy="850900"/>
          </a:xfrm>
          <a:prstGeom prst="rect">
            <a:avLst/>
          </a:prstGeom>
          <a:solidFill>
            <a:srgbClr val="80B606"/>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lIns="91430" tIns="45715" rIns="91430" bIns="45715" rtlCol="0" anchor="ctr"/>
          <a:lstStyle/>
          <a:p>
            <a:pPr algn="ctr"/>
            <a:endParaRPr lang="en-US" sz="2400" b="1" dirty="0"/>
          </a:p>
        </p:txBody>
      </p:sp>
      <p:sp>
        <p:nvSpPr>
          <p:cNvPr id="38" name="Rectangle 37"/>
          <p:cNvSpPr/>
          <p:nvPr/>
        </p:nvSpPr>
        <p:spPr>
          <a:xfrm>
            <a:off x="7128618" y="2844801"/>
            <a:ext cx="1438362" cy="850900"/>
          </a:xfrm>
          <a:prstGeom prst="rect">
            <a:avLst/>
          </a:prstGeom>
          <a:solidFill>
            <a:srgbClr val="80B606"/>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lIns="91430" tIns="45715" rIns="91430" bIns="45715" rtlCol="0" anchor="ctr"/>
          <a:lstStyle/>
          <a:p>
            <a:pPr algn="ctr"/>
            <a:endParaRPr lang="en-US" sz="2400" b="1" dirty="0"/>
          </a:p>
        </p:txBody>
      </p:sp>
      <p:sp>
        <p:nvSpPr>
          <p:cNvPr id="40" name="Rectangle 39"/>
          <p:cNvSpPr/>
          <p:nvPr/>
        </p:nvSpPr>
        <p:spPr>
          <a:xfrm>
            <a:off x="7128618" y="1955801"/>
            <a:ext cx="1438362" cy="850900"/>
          </a:xfrm>
          <a:prstGeom prst="rect">
            <a:avLst/>
          </a:prstGeom>
          <a:solidFill>
            <a:srgbClr val="80B606"/>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lIns="91430" tIns="45715" rIns="91430" bIns="45715" rtlCol="0" anchor="ctr"/>
          <a:lstStyle/>
          <a:p>
            <a:pPr algn="ctr"/>
            <a:endParaRPr lang="en-US" sz="2400" b="1" dirty="0">
              <a:solidFill>
                <a:srgbClr val="FF0000"/>
              </a:solidFill>
            </a:endParaRPr>
          </a:p>
        </p:txBody>
      </p:sp>
      <p:sp>
        <p:nvSpPr>
          <p:cNvPr id="41" name="Isosceles Triangle 40"/>
          <p:cNvSpPr/>
          <p:nvPr/>
        </p:nvSpPr>
        <p:spPr>
          <a:xfrm>
            <a:off x="6819900" y="1028700"/>
            <a:ext cx="2044700" cy="878082"/>
          </a:xfrm>
          <a:prstGeom prst="triangle">
            <a:avLst/>
          </a:prstGeom>
          <a:solidFill>
            <a:srgbClr val="80B606"/>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lIns="91430" tIns="45715" rIns="91430" bIns="45715" rtlCol="0" anchor="ctr"/>
          <a:lstStyle/>
          <a:p>
            <a:pPr algn="ctr"/>
            <a:endParaRPr lang="en-US" sz="2400" b="1" dirty="0"/>
          </a:p>
        </p:txBody>
      </p:sp>
      <p:sp>
        <p:nvSpPr>
          <p:cNvPr id="42" name="Rectangle 41"/>
          <p:cNvSpPr/>
          <p:nvPr/>
        </p:nvSpPr>
        <p:spPr>
          <a:xfrm>
            <a:off x="7128618" y="4622801"/>
            <a:ext cx="1438362" cy="850900"/>
          </a:xfrm>
          <a:prstGeom prst="rect">
            <a:avLst/>
          </a:prstGeom>
          <a:solidFill>
            <a:srgbClr val="80B606"/>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lIns="91430" tIns="45715" rIns="91430" bIns="45715" rtlCol="0" anchor="ctr"/>
          <a:lstStyle/>
          <a:p>
            <a:pPr algn="ctr"/>
            <a:endParaRPr lang="en-US" sz="2400" b="1" dirty="0"/>
          </a:p>
        </p:txBody>
      </p:sp>
    </p:spTree>
    <p:extLst>
      <p:ext uri="{BB962C8B-B14F-4D97-AF65-F5344CB8AC3E}">
        <p14:creationId xmlns:p14="http://schemas.microsoft.com/office/powerpoint/2010/main" val="14060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stock-Horizontal-clipboard-with-blan-194326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498474" y="924359"/>
            <a:ext cx="8645526" cy="1116106"/>
          </a:xfrm>
        </p:spPr>
        <p:txBody>
          <a:bodyPr/>
          <a:lstStyle/>
          <a:p>
            <a:pPr algn="ctr"/>
            <a:r>
              <a:rPr lang="en-US" dirty="0">
                <a:solidFill>
                  <a:srgbClr val="2900A9"/>
                </a:solidFill>
                <a:latin typeface="+mn-lt"/>
                <a:cs typeface="Bradley Hand Bold"/>
              </a:rPr>
              <a:t>The Itinerary</a:t>
            </a:r>
          </a:p>
        </p:txBody>
      </p:sp>
      <p:sp>
        <p:nvSpPr>
          <p:cNvPr id="2" name="Content Placeholder 1"/>
          <p:cNvSpPr>
            <a:spLocks noGrp="1"/>
          </p:cNvSpPr>
          <p:nvPr>
            <p:ph idx="1"/>
          </p:nvPr>
        </p:nvSpPr>
        <p:spPr>
          <a:xfrm>
            <a:off x="613670" y="1835068"/>
            <a:ext cx="8170496" cy="4528047"/>
          </a:xfrm>
        </p:spPr>
        <p:txBody>
          <a:bodyPr>
            <a:noAutofit/>
          </a:bodyPr>
          <a:lstStyle/>
          <a:p>
            <a:pPr marL="334963" indent="-319088">
              <a:spcBef>
                <a:spcPts val="600"/>
              </a:spcBef>
            </a:pPr>
            <a:r>
              <a:rPr lang="en-US" dirty="0" smtClean="0"/>
              <a:t>Welcome and Warm Up</a:t>
            </a:r>
          </a:p>
          <a:p>
            <a:pPr marL="334963" indent="-319088">
              <a:spcBef>
                <a:spcPts val="600"/>
              </a:spcBef>
            </a:pPr>
            <a:r>
              <a:rPr lang="en-US" dirty="0" smtClean="0"/>
              <a:t>Introduction </a:t>
            </a:r>
            <a:r>
              <a:rPr lang="en-US" dirty="0"/>
              <a:t>to Strategic HR Work</a:t>
            </a:r>
          </a:p>
          <a:p>
            <a:pPr marL="334963" indent="-319088">
              <a:spcBef>
                <a:spcPts val="600"/>
              </a:spcBef>
            </a:pPr>
            <a:r>
              <a:rPr lang="en-US" i="1" dirty="0" smtClean="0"/>
              <a:t>Break</a:t>
            </a:r>
          </a:p>
          <a:p>
            <a:pPr marL="334963" indent="-319088">
              <a:spcBef>
                <a:spcPts val="600"/>
              </a:spcBef>
            </a:pPr>
            <a:r>
              <a:rPr lang="en-US" dirty="0" smtClean="0"/>
              <a:t>Review of the Assess Breakthrough Change Best Practices Framework</a:t>
            </a:r>
          </a:p>
          <a:p>
            <a:pPr marL="334963" indent="-319088">
              <a:spcBef>
                <a:spcPts val="600"/>
              </a:spcBef>
            </a:pPr>
            <a:r>
              <a:rPr lang="en-US" i="1" dirty="0" smtClean="0"/>
              <a:t>Lunch</a:t>
            </a:r>
          </a:p>
          <a:p>
            <a:pPr marL="334963" indent="-319088">
              <a:spcBef>
                <a:spcPts val="600"/>
              </a:spcBef>
            </a:pPr>
            <a:r>
              <a:rPr lang="en-US" dirty="0"/>
              <a:t>Recruitment &amp; Retention Best </a:t>
            </a:r>
            <a:r>
              <a:rPr lang="en-US" dirty="0" smtClean="0"/>
              <a:t>Practices</a:t>
            </a:r>
            <a:endParaRPr lang="en-US" i="1" dirty="0"/>
          </a:p>
          <a:p>
            <a:pPr marL="334963" indent="-319088">
              <a:spcBef>
                <a:spcPts val="600"/>
              </a:spcBef>
            </a:pPr>
            <a:r>
              <a:rPr lang="en-US" dirty="0"/>
              <a:t>Data: The Foundations for Your Strategic </a:t>
            </a:r>
            <a:r>
              <a:rPr lang="en-US" dirty="0" smtClean="0"/>
              <a:t>Work</a:t>
            </a:r>
            <a:endParaRPr lang="en-US" i="1" dirty="0"/>
          </a:p>
          <a:p>
            <a:pPr marL="334963" indent="-319088">
              <a:spcBef>
                <a:spcPts val="600"/>
              </a:spcBef>
            </a:pPr>
            <a:r>
              <a:rPr lang="en-US" dirty="0" smtClean="0"/>
              <a:t>Summary </a:t>
            </a:r>
            <a:r>
              <a:rPr lang="en-US" dirty="0"/>
              <a:t>&amp; Feedback</a:t>
            </a:r>
          </a:p>
          <a:p>
            <a:pPr marL="0" indent="0">
              <a:spcBef>
                <a:spcPts val="400"/>
              </a:spcBef>
              <a:buNone/>
            </a:pPr>
            <a:endParaRPr lang="en-US" sz="1800" dirty="0"/>
          </a:p>
          <a:p>
            <a:pPr>
              <a:spcBef>
                <a:spcPts val="400"/>
              </a:spcBef>
            </a:pPr>
            <a:endParaRPr lang="en-US" sz="1800" dirty="0"/>
          </a:p>
          <a:p>
            <a:pPr marL="0" indent="0">
              <a:spcBef>
                <a:spcPts val="800"/>
              </a:spcBef>
              <a:buNone/>
            </a:pPr>
            <a:endParaRPr lang="en-US" sz="1800" dirty="0"/>
          </a:p>
          <a:p>
            <a:endParaRPr lang="en-US" sz="1800" dirty="0"/>
          </a:p>
          <a:p>
            <a:pPr lvl="1"/>
            <a:endParaRPr lang="en-US" sz="1800" dirty="0"/>
          </a:p>
          <a:p>
            <a:endParaRPr lang="en-US" sz="1800" dirty="0"/>
          </a:p>
          <a:p>
            <a:endParaRPr lang="en-US" sz="1800" dirty="0"/>
          </a:p>
        </p:txBody>
      </p:sp>
      <p:pic>
        <p:nvPicPr>
          <p:cNvPr id="8" name="Picture 7" descr="LogoUSHCAColo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6888" y="5672667"/>
            <a:ext cx="1167278" cy="690449"/>
          </a:xfrm>
          <a:prstGeom prst="rect">
            <a:avLst/>
          </a:prstGeom>
          <a:noFill/>
          <a:effectLst/>
        </p:spPr>
      </p:pic>
      <p:sp>
        <p:nvSpPr>
          <p:cNvPr id="7" name="Slide Number Placeholder 6"/>
          <p:cNvSpPr>
            <a:spLocks noGrp="1"/>
          </p:cNvSpPr>
          <p:nvPr>
            <p:ph type="sldNum" sz="quarter" idx="12"/>
          </p:nvPr>
        </p:nvSpPr>
        <p:spPr/>
        <p:txBody>
          <a:bodyPr/>
          <a:lstStyle/>
          <a:p>
            <a:fld id="{957AC6FC-3C36-487B-B044-7E65347DD9F1}" type="slidenum">
              <a:rPr lang="en-US" smtClean="0"/>
              <a:pPr/>
              <a:t>6</a:t>
            </a:fld>
            <a:endParaRPr lang="en-US" dirty="0"/>
          </a:p>
        </p:txBody>
      </p:sp>
    </p:spTree>
    <p:extLst>
      <p:ext uri="{BB962C8B-B14F-4D97-AF65-F5344CB8AC3E}">
        <p14:creationId xmlns:p14="http://schemas.microsoft.com/office/powerpoint/2010/main" val="2172712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4BB69-2AFB-3346-AC1D-3F266073D019}"/>
              </a:ext>
            </a:extLst>
          </p:cNvPr>
          <p:cNvSpPr>
            <a:spLocks noGrp="1"/>
          </p:cNvSpPr>
          <p:nvPr>
            <p:ph type="title"/>
          </p:nvPr>
        </p:nvSpPr>
        <p:spPr/>
        <p:txBody>
          <a:bodyPr/>
          <a:lstStyle/>
          <a:p>
            <a:r>
              <a:rPr lang="en-US" dirty="0"/>
              <a:t>Data Conversations</a:t>
            </a:r>
          </a:p>
        </p:txBody>
      </p:sp>
      <p:sp>
        <p:nvSpPr>
          <p:cNvPr id="3" name="Content Placeholder 2">
            <a:extLst>
              <a:ext uri="{FF2B5EF4-FFF2-40B4-BE49-F238E27FC236}">
                <a16:creationId xmlns="" xmlns:a16="http://schemas.microsoft.com/office/drawing/2014/main" id="{3D7C7141-B8CF-EC42-9E08-3CEBDE0B565B}"/>
              </a:ext>
            </a:extLst>
          </p:cNvPr>
          <p:cNvSpPr>
            <a:spLocks noGrp="1"/>
          </p:cNvSpPr>
          <p:nvPr>
            <p:ph idx="1"/>
          </p:nvPr>
        </p:nvSpPr>
        <p:spPr>
          <a:xfrm>
            <a:off x="586897" y="1582753"/>
            <a:ext cx="8110960" cy="4580965"/>
          </a:xfrm>
        </p:spPr>
        <p:txBody>
          <a:bodyPr>
            <a:normAutofit/>
          </a:bodyPr>
          <a:lstStyle/>
          <a:p>
            <a:pPr marL="455613" indent="-455613">
              <a:buFont typeface="+mj-lt"/>
              <a:buAutoNum type="arabicPeriod"/>
            </a:pPr>
            <a:r>
              <a:rPr lang="en-US" dirty="0"/>
              <a:t>What do we notice?  Where do we see </a:t>
            </a:r>
            <a:r>
              <a:rPr lang="en-US" b="1" dirty="0"/>
              <a:t>strengths</a:t>
            </a:r>
            <a:r>
              <a:rPr lang="en-US" dirty="0"/>
              <a:t>? </a:t>
            </a:r>
            <a:r>
              <a:rPr lang="en-US" b="1" dirty="0"/>
              <a:t>Opportunities for growth</a:t>
            </a:r>
            <a:r>
              <a:rPr lang="en-US" dirty="0"/>
              <a:t>?</a:t>
            </a:r>
          </a:p>
          <a:p>
            <a:pPr marL="455613" indent="-455613">
              <a:buFont typeface="+mj-lt"/>
              <a:buAutoNum type="arabicPeriod"/>
            </a:pPr>
            <a:r>
              <a:rPr lang="en-US" dirty="0"/>
              <a:t>What </a:t>
            </a:r>
            <a:r>
              <a:rPr lang="en-US" b="1" dirty="0"/>
              <a:t>patterns or themes </a:t>
            </a:r>
            <a:r>
              <a:rPr lang="en-US" dirty="0"/>
              <a:t>do we see? Similarities and differences?</a:t>
            </a:r>
          </a:p>
          <a:p>
            <a:pPr marL="455613" indent="-455613">
              <a:buFont typeface="+mj-lt"/>
              <a:buAutoNum type="arabicPeriod"/>
            </a:pPr>
            <a:r>
              <a:rPr lang="en-US" dirty="0"/>
              <a:t>What factors might </a:t>
            </a:r>
            <a:r>
              <a:rPr lang="en-US" b="1" dirty="0"/>
              <a:t>explain</a:t>
            </a:r>
            <a:r>
              <a:rPr lang="en-US" dirty="0"/>
              <a:t> what we see in the data?</a:t>
            </a:r>
          </a:p>
          <a:p>
            <a:pPr marL="455613" indent="-455613">
              <a:buFont typeface="+mj-lt"/>
              <a:buAutoNum type="arabicPeriod"/>
            </a:pPr>
            <a:r>
              <a:rPr lang="en-US" dirty="0"/>
              <a:t>What does this data </a:t>
            </a:r>
            <a:r>
              <a:rPr lang="en-US" b="1" dirty="0"/>
              <a:t>prompt us to change</a:t>
            </a:r>
            <a:r>
              <a:rPr lang="en-US" dirty="0"/>
              <a:t>?</a:t>
            </a:r>
          </a:p>
          <a:p>
            <a:pPr marL="455613" indent="-455613">
              <a:buFont typeface="+mj-lt"/>
              <a:buAutoNum type="arabicPeriod"/>
            </a:pPr>
            <a:r>
              <a:rPr lang="en-US" b="1" dirty="0"/>
              <a:t>Who else </a:t>
            </a:r>
            <a:r>
              <a:rPr lang="en-US" dirty="0"/>
              <a:t>needs to see this data?</a:t>
            </a:r>
          </a:p>
          <a:p>
            <a:pPr marL="455613" indent="-455613">
              <a:buFont typeface="+mj-lt"/>
              <a:buAutoNum type="arabicPeriod"/>
            </a:pPr>
            <a:r>
              <a:rPr lang="en-US" dirty="0"/>
              <a:t>What </a:t>
            </a:r>
            <a:r>
              <a:rPr lang="en-US" b="1" dirty="0"/>
              <a:t>other data</a:t>
            </a:r>
            <a:r>
              <a:rPr lang="en-US" dirty="0"/>
              <a:t> do we want to see to explore this further?</a:t>
            </a:r>
          </a:p>
        </p:txBody>
      </p:sp>
      <p:sp>
        <p:nvSpPr>
          <p:cNvPr id="4" name="Text Placeholder 3">
            <a:extLst>
              <a:ext uri="{FF2B5EF4-FFF2-40B4-BE49-F238E27FC236}">
                <a16:creationId xmlns="" xmlns:a16="http://schemas.microsoft.com/office/drawing/2014/main" id="{ECF174ED-7CC5-6E45-84E7-9D68113E2E53}"/>
              </a:ext>
            </a:extLst>
          </p:cNvPr>
          <p:cNvSpPr>
            <a:spLocks noGrp="1"/>
          </p:cNvSpPr>
          <p:nvPr>
            <p:ph type="body" sz="half" idx="2"/>
          </p:nvPr>
        </p:nvSpPr>
        <p:spPr/>
        <p:txBody>
          <a:bodyPr/>
          <a:lstStyle/>
          <a:p>
            <a:r>
              <a:rPr lang="en-US" dirty="0"/>
              <a:t>Some Ideas</a:t>
            </a:r>
          </a:p>
        </p:txBody>
      </p:sp>
      <p:sp>
        <p:nvSpPr>
          <p:cNvPr id="6" name="Slide Number Placeholder 5">
            <a:extLst>
              <a:ext uri="{FF2B5EF4-FFF2-40B4-BE49-F238E27FC236}">
                <a16:creationId xmlns="" xmlns:a16="http://schemas.microsoft.com/office/drawing/2014/main" id="{9E6CB447-32F6-6643-A6D6-28F2207F1429}"/>
              </a:ext>
            </a:extLst>
          </p:cNvPr>
          <p:cNvSpPr>
            <a:spLocks noGrp="1"/>
          </p:cNvSpPr>
          <p:nvPr>
            <p:ph type="sldNum" sz="quarter" idx="12"/>
          </p:nvPr>
        </p:nvSpPr>
        <p:spPr/>
        <p:txBody>
          <a:bodyPr/>
          <a:lstStyle/>
          <a:p>
            <a:fld id="{70FCFB06-72BE-4810-A274-32EBC42401E2}"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1014188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915998-4983-174F-A563-26520BC4F91C}"/>
              </a:ext>
            </a:extLst>
          </p:cNvPr>
          <p:cNvSpPr>
            <a:spLocks noGrp="1"/>
          </p:cNvSpPr>
          <p:nvPr>
            <p:ph type="title"/>
          </p:nvPr>
        </p:nvSpPr>
        <p:spPr/>
        <p:txBody>
          <a:bodyPr/>
          <a:lstStyle/>
          <a:p>
            <a:r>
              <a:rPr lang="en-US" dirty="0"/>
              <a:t>Building Data into Your Routines</a:t>
            </a:r>
          </a:p>
        </p:txBody>
      </p:sp>
      <p:sp>
        <p:nvSpPr>
          <p:cNvPr id="3" name="Content Placeholder 2">
            <a:extLst>
              <a:ext uri="{FF2B5EF4-FFF2-40B4-BE49-F238E27FC236}">
                <a16:creationId xmlns="" xmlns:a16="http://schemas.microsoft.com/office/drawing/2014/main" id="{5F11CFF6-507A-3F4B-9A16-4D64FDB0554B}"/>
              </a:ext>
            </a:extLst>
          </p:cNvPr>
          <p:cNvSpPr>
            <a:spLocks noGrp="1"/>
          </p:cNvSpPr>
          <p:nvPr>
            <p:ph idx="1"/>
          </p:nvPr>
        </p:nvSpPr>
        <p:spPr>
          <a:xfrm>
            <a:off x="498475" y="1981201"/>
            <a:ext cx="6045761" cy="4144963"/>
          </a:xfrm>
        </p:spPr>
        <p:txBody>
          <a:bodyPr>
            <a:normAutofit fontScale="92500"/>
          </a:bodyPr>
          <a:lstStyle/>
          <a:p>
            <a:pPr marL="319088" indent="-319088"/>
            <a:r>
              <a:rPr lang="en-US" dirty="0"/>
              <a:t>Share 1-2 relevant data points in every meeting</a:t>
            </a:r>
          </a:p>
          <a:p>
            <a:pPr marL="319088" indent="-319088"/>
            <a:r>
              <a:rPr lang="en-US" dirty="0"/>
              <a:t>Build them into your district’s scorecard/ dashboards</a:t>
            </a:r>
          </a:p>
          <a:p>
            <a:pPr marL="319088" indent="-319088"/>
            <a:r>
              <a:rPr lang="en-US" dirty="0"/>
              <a:t>Link metrics to individual and team goals</a:t>
            </a:r>
          </a:p>
          <a:p>
            <a:pPr marL="319088" indent="-319088"/>
            <a:r>
              <a:rPr lang="en-US" dirty="0"/>
              <a:t>Facilitate a step-back once per year to review all data and choose one area for accelerated improvement</a:t>
            </a:r>
          </a:p>
          <a:p>
            <a:pPr marL="319088" indent="-319088"/>
            <a:r>
              <a:rPr lang="en-US" dirty="0"/>
              <a:t>Create a data calendar of when key data should be collected and shared</a:t>
            </a:r>
          </a:p>
          <a:p>
            <a:endParaRPr lang="en-US" dirty="0"/>
          </a:p>
          <a:p>
            <a:endParaRPr lang="en-US" dirty="0"/>
          </a:p>
        </p:txBody>
      </p:sp>
      <p:sp>
        <p:nvSpPr>
          <p:cNvPr id="4" name="Text Placeholder 3">
            <a:extLst>
              <a:ext uri="{FF2B5EF4-FFF2-40B4-BE49-F238E27FC236}">
                <a16:creationId xmlns="" xmlns:a16="http://schemas.microsoft.com/office/drawing/2014/main" id="{8D8152FB-DD92-C844-8A54-EC6C261826E0}"/>
              </a:ext>
            </a:extLst>
          </p:cNvPr>
          <p:cNvSpPr>
            <a:spLocks noGrp="1"/>
          </p:cNvSpPr>
          <p:nvPr>
            <p:ph type="body" sz="half" idx="2"/>
          </p:nvPr>
        </p:nvSpPr>
        <p:spPr/>
        <p:txBody>
          <a:bodyPr/>
          <a:lstStyle/>
          <a:p>
            <a:r>
              <a:rPr lang="en-US" dirty="0"/>
              <a:t>Best Practices</a:t>
            </a:r>
          </a:p>
        </p:txBody>
      </p:sp>
      <p:sp>
        <p:nvSpPr>
          <p:cNvPr id="6" name="Slide Number Placeholder 5">
            <a:extLst>
              <a:ext uri="{FF2B5EF4-FFF2-40B4-BE49-F238E27FC236}">
                <a16:creationId xmlns="" xmlns:a16="http://schemas.microsoft.com/office/drawing/2014/main" id="{AA431847-1402-EA49-AF0F-8748A240B447}"/>
              </a:ext>
            </a:extLst>
          </p:cNvPr>
          <p:cNvSpPr>
            <a:spLocks noGrp="1"/>
          </p:cNvSpPr>
          <p:nvPr>
            <p:ph type="sldNum" sz="quarter" idx="12"/>
          </p:nvPr>
        </p:nvSpPr>
        <p:spPr/>
        <p:txBody>
          <a:bodyPr/>
          <a:lstStyle/>
          <a:p>
            <a:fld id="{70FCFB06-72BE-4810-A274-32EBC42401E2}" type="slidenum">
              <a:rPr lang="en-US" smtClean="0">
                <a:solidFill>
                  <a:prstClr val="white"/>
                </a:solidFill>
              </a:rPr>
              <a:pPr/>
              <a:t>61</a:t>
            </a:fld>
            <a:endParaRPr lang="en-US" dirty="0">
              <a:solidFill>
                <a:prstClr val="white"/>
              </a:solidFill>
            </a:endParaRPr>
          </a:p>
        </p:txBody>
      </p:sp>
      <p:sp>
        <p:nvSpPr>
          <p:cNvPr id="7" name="TextBox 6">
            <a:extLst>
              <a:ext uri="{FF2B5EF4-FFF2-40B4-BE49-F238E27FC236}">
                <a16:creationId xmlns="" xmlns:a16="http://schemas.microsoft.com/office/drawing/2014/main" id="{E9947B12-7E14-F345-A640-6EFB6F26DC2D}"/>
              </a:ext>
            </a:extLst>
          </p:cNvPr>
          <p:cNvSpPr txBox="1"/>
          <p:nvPr/>
        </p:nvSpPr>
        <p:spPr>
          <a:xfrm>
            <a:off x="6956612" y="2492189"/>
            <a:ext cx="1903226" cy="1877427"/>
          </a:xfrm>
          <a:prstGeom prst="rect">
            <a:avLst/>
          </a:prstGeom>
          <a:solidFill>
            <a:srgbClr val="60A60E"/>
          </a:solidFill>
        </p:spPr>
        <p:txBody>
          <a:bodyPr wrap="square" lIns="91430" tIns="45715" rIns="91430" bIns="45715" rtlCol="0">
            <a:spAutoFit/>
          </a:bodyPr>
          <a:lstStyle/>
          <a:p>
            <a:pPr algn="ctr"/>
            <a:r>
              <a:rPr lang="en-US" sz="2400" b="1" i="1" dirty="0">
                <a:solidFill>
                  <a:srgbClr val="2900A9"/>
                </a:solidFill>
              </a:rPr>
              <a:t>What gets measured gets managed. </a:t>
            </a:r>
          </a:p>
          <a:p>
            <a:pPr algn="ctr"/>
            <a:r>
              <a:rPr lang="en-US" sz="2000" i="1" dirty="0">
                <a:solidFill>
                  <a:srgbClr val="2900A9"/>
                </a:solidFill>
              </a:rPr>
              <a:t>- Drucker</a:t>
            </a:r>
          </a:p>
        </p:txBody>
      </p:sp>
    </p:spTree>
    <p:extLst>
      <p:ext uri="{BB962C8B-B14F-4D97-AF65-F5344CB8AC3E}">
        <p14:creationId xmlns:p14="http://schemas.microsoft.com/office/powerpoint/2010/main" val="3716887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2576B-F3D0-4741-AEE4-F64530FBB705}"/>
              </a:ext>
            </a:extLst>
          </p:cNvPr>
          <p:cNvSpPr>
            <a:spLocks noGrp="1"/>
          </p:cNvSpPr>
          <p:nvPr>
            <p:ph type="title"/>
          </p:nvPr>
        </p:nvSpPr>
        <p:spPr>
          <a:xfrm>
            <a:off x="2286000" y="2263515"/>
            <a:ext cx="5638800" cy="1229193"/>
          </a:xfrm>
        </p:spPr>
        <p:txBody>
          <a:bodyPr/>
          <a:lstStyle/>
          <a:p>
            <a:r>
              <a:rPr lang="en-US" dirty="0" smtClean="0"/>
              <a:t>Cross-District Team Time Activity</a:t>
            </a:r>
            <a:endParaRPr lang="en-US" dirty="0"/>
          </a:p>
        </p:txBody>
      </p:sp>
      <p:sp>
        <p:nvSpPr>
          <p:cNvPr id="3" name="Text Placeholder 2">
            <a:extLst>
              <a:ext uri="{FF2B5EF4-FFF2-40B4-BE49-F238E27FC236}">
                <a16:creationId xmlns="" xmlns:a16="http://schemas.microsoft.com/office/drawing/2014/main" id="{894F1D45-0219-4345-8002-8E15D144549E}"/>
              </a:ext>
            </a:extLst>
          </p:cNvPr>
          <p:cNvSpPr>
            <a:spLocks noGrp="1"/>
          </p:cNvSpPr>
          <p:nvPr>
            <p:ph type="body" idx="1"/>
          </p:nvPr>
        </p:nvSpPr>
        <p:spPr>
          <a:xfrm>
            <a:off x="2286000" y="3852473"/>
            <a:ext cx="5638800" cy="1094281"/>
          </a:xfrm>
        </p:spPr>
        <p:txBody>
          <a:bodyPr/>
          <a:lstStyle/>
          <a:p>
            <a:endParaRPr lang="en-US" dirty="0"/>
          </a:p>
        </p:txBody>
      </p:sp>
      <p:sp>
        <p:nvSpPr>
          <p:cNvPr id="4" name="Slide Number Placeholder 3">
            <a:extLst>
              <a:ext uri="{FF2B5EF4-FFF2-40B4-BE49-F238E27FC236}">
                <a16:creationId xmlns="" xmlns:a16="http://schemas.microsoft.com/office/drawing/2014/main" id="{DA1DF10C-CAF6-2944-99B9-AA864BE08395}"/>
              </a:ext>
            </a:extLst>
          </p:cNvPr>
          <p:cNvSpPr>
            <a:spLocks noGrp="1"/>
          </p:cNvSpPr>
          <p:nvPr>
            <p:ph type="sldNum" sz="quarter" idx="12"/>
          </p:nvPr>
        </p:nvSpPr>
        <p:spPr/>
        <p:txBody>
          <a:bodyPr/>
          <a:lstStyle/>
          <a:p>
            <a:fld id="{162F1D00-BD13-4404-86B0-79703945A0A7}" type="slidenum">
              <a:rPr lang="en-US" smtClean="0">
                <a:solidFill>
                  <a:prstClr val="white"/>
                </a:solidFill>
              </a:rPr>
              <a:pPr/>
              <a:t>62</a:t>
            </a:fld>
            <a:endParaRPr lang="en-US" dirty="0">
              <a:solidFill>
                <a:prstClr val="white"/>
              </a:solidFill>
            </a:endParaRPr>
          </a:p>
        </p:txBody>
      </p:sp>
    </p:spTree>
    <p:extLst>
      <p:ext uri="{BB962C8B-B14F-4D97-AF65-F5344CB8AC3E}">
        <p14:creationId xmlns:p14="http://schemas.microsoft.com/office/powerpoint/2010/main" val="7865926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10FC3-1D86-0A40-8200-8D9C7387C9F2}"/>
              </a:ext>
            </a:extLst>
          </p:cNvPr>
          <p:cNvSpPr>
            <a:spLocks noGrp="1"/>
          </p:cNvSpPr>
          <p:nvPr>
            <p:ph type="title"/>
          </p:nvPr>
        </p:nvSpPr>
        <p:spPr>
          <a:xfrm>
            <a:off x="498474" y="0"/>
            <a:ext cx="7556313" cy="1129553"/>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Cross-District Strategy/Data Activity</a:t>
            </a:r>
            <a:endParaRPr lang="en-US" dirty="0"/>
          </a:p>
        </p:txBody>
      </p:sp>
      <p:sp>
        <p:nvSpPr>
          <p:cNvPr id="3" name="Content Placeholder 2">
            <a:extLst>
              <a:ext uri="{FF2B5EF4-FFF2-40B4-BE49-F238E27FC236}">
                <a16:creationId xmlns="" xmlns:a16="http://schemas.microsoft.com/office/drawing/2014/main" id="{58D9F2E5-3AD4-074A-9A6F-FF8EF12E1AD5}"/>
              </a:ext>
            </a:extLst>
          </p:cNvPr>
          <p:cNvSpPr>
            <a:spLocks noGrp="1"/>
          </p:cNvSpPr>
          <p:nvPr>
            <p:ph idx="1"/>
          </p:nvPr>
        </p:nvSpPr>
        <p:spPr/>
        <p:txBody>
          <a:bodyPr>
            <a:normAutofit/>
          </a:bodyPr>
          <a:lstStyle/>
          <a:p>
            <a:r>
              <a:rPr lang="en-US" sz="2000" dirty="0" smtClean="0"/>
              <a:t>Return to the cross-district group you were with this morning.  (Group 1 Retention, Group 1 Recruitment, Group 2 Retention, Group 2 Recruitment)</a:t>
            </a:r>
          </a:p>
          <a:p>
            <a:r>
              <a:rPr lang="en-US" sz="2000" dirty="0" smtClean="0"/>
              <a:t>Develop and chart </a:t>
            </a:r>
            <a:r>
              <a:rPr lang="en-US" sz="2000" dirty="0"/>
              <a:t>1</a:t>
            </a:r>
            <a:r>
              <a:rPr lang="en-US" sz="2000" dirty="0" smtClean="0"/>
              <a:t>-3 new or improved recruitment/retention strategies and, for each, identify the data or information needed to plan, measure and refine the strategies. Note if this is data you have or if you need assistance to obtain it.</a:t>
            </a:r>
          </a:p>
          <a:p>
            <a:r>
              <a:rPr lang="en-US" sz="2000" dirty="0" smtClean="0"/>
              <a:t>Rotate stations (when instructed) to review all the strategies.</a:t>
            </a:r>
          </a:p>
          <a:p>
            <a:r>
              <a:rPr lang="en-US" sz="2000" dirty="0" smtClean="0"/>
              <a:t>The ”information and data needed”  from these charts will be shared with DPI.</a:t>
            </a:r>
          </a:p>
          <a:p>
            <a:endParaRPr lang="en-US" dirty="0"/>
          </a:p>
        </p:txBody>
      </p:sp>
      <p:sp>
        <p:nvSpPr>
          <p:cNvPr id="4" name="Text Placeholder 3">
            <a:extLst>
              <a:ext uri="{FF2B5EF4-FFF2-40B4-BE49-F238E27FC236}">
                <a16:creationId xmlns="" xmlns:a16="http://schemas.microsoft.com/office/drawing/2014/main" id="{5F071633-5882-804F-A9BA-4A06AB8FDADA}"/>
              </a:ext>
            </a:extLst>
          </p:cNvPr>
          <p:cNvSpPr>
            <a:spLocks noGrp="1"/>
          </p:cNvSpPr>
          <p:nvPr>
            <p:ph type="body" sz="half" idx="2"/>
          </p:nvPr>
        </p:nvSpPr>
        <p:spPr/>
        <p:txBody>
          <a:bodyPr/>
          <a:lstStyle/>
          <a:p>
            <a:r>
              <a:rPr lang="en-US" dirty="0" smtClean="0"/>
              <a:t>To be shared with NCDPI</a:t>
            </a:r>
            <a:endParaRPr lang="en-US" dirty="0"/>
          </a:p>
        </p:txBody>
      </p:sp>
      <p:sp>
        <p:nvSpPr>
          <p:cNvPr id="6" name="Slide Number Placeholder 5">
            <a:extLst>
              <a:ext uri="{FF2B5EF4-FFF2-40B4-BE49-F238E27FC236}">
                <a16:creationId xmlns="" xmlns:a16="http://schemas.microsoft.com/office/drawing/2014/main" id="{0576C3C5-5F3C-B74C-9872-E7DA76B00CDE}"/>
              </a:ext>
            </a:extLst>
          </p:cNvPr>
          <p:cNvSpPr>
            <a:spLocks noGrp="1"/>
          </p:cNvSpPr>
          <p:nvPr>
            <p:ph type="sldNum" sz="quarter" idx="12"/>
          </p:nvPr>
        </p:nvSpPr>
        <p:spPr/>
        <p:txBody>
          <a:bodyPr/>
          <a:lstStyle/>
          <a:p>
            <a:fld id="{70FCFB06-72BE-4810-A274-32EBC42401E2}" type="slidenum">
              <a:rPr lang="en-US" smtClean="0">
                <a:solidFill>
                  <a:prstClr val="white"/>
                </a:solidFill>
              </a:rPr>
              <a:pPr/>
              <a:t>63</a:t>
            </a:fld>
            <a:endParaRPr lang="en-US" dirty="0">
              <a:solidFill>
                <a:prstClr val="white"/>
              </a:solidFill>
            </a:endParaRPr>
          </a:p>
        </p:txBody>
      </p:sp>
    </p:spTree>
    <p:extLst>
      <p:ext uri="{BB962C8B-B14F-4D97-AF65-F5344CB8AC3E}">
        <p14:creationId xmlns:p14="http://schemas.microsoft.com/office/powerpoint/2010/main" val="3549382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2576B-F3D0-4741-AEE4-F64530FBB705}"/>
              </a:ext>
            </a:extLst>
          </p:cNvPr>
          <p:cNvSpPr>
            <a:spLocks noGrp="1"/>
          </p:cNvSpPr>
          <p:nvPr>
            <p:ph type="title"/>
          </p:nvPr>
        </p:nvSpPr>
        <p:spPr>
          <a:xfrm>
            <a:off x="2286000" y="2293496"/>
            <a:ext cx="5638800" cy="854438"/>
          </a:xfrm>
        </p:spPr>
        <p:txBody>
          <a:bodyPr/>
          <a:lstStyle/>
          <a:p>
            <a:r>
              <a:rPr lang="en-US" dirty="0" smtClean="0"/>
              <a:t>District Planning Time</a:t>
            </a:r>
            <a:endParaRPr lang="en-US" dirty="0"/>
          </a:p>
        </p:txBody>
      </p:sp>
      <p:sp>
        <p:nvSpPr>
          <p:cNvPr id="3" name="Text Placeholder 2">
            <a:extLst>
              <a:ext uri="{FF2B5EF4-FFF2-40B4-BE49-F238E27FC236}">
                <a16:creationId xmlns="" xmlns:a16="http://schemas.microsoft.com/office/drawing/2014/main" id="{894F1D45-0219-4345-8002-8E15D1445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DA1DF10C-CAF6-2944-99B9-AA864BE08395}"/>
              </a:ext>
            </a:extLst>
          </p:cNvPr>
          <p:cNvSpPr>
            <a:spLocks noGrp="1"/>
          </p:cNvSpPr>
          <p:nvPr>
            <p:ph type="sldNum" sz="quarter" idx="12"/>
          </p:nvPr>
        </p:nvSpPr>
        <p:spPr/>
        <p:txBody>
          <a:bodyPr/>
          <a:lstStyle/>
          <a:p>
            <a:fld id="{162F1D00-BD13-4404-86B0-79703945A0A7}" type="slidenum">
              <a:rPr lang="en-US" smtClean="0">
                <a:solidFill>
                  <a:prstClr val="white"/>
                </a:solidFill>
              </a:rPr>
              <a:pPr/>
              <a:t>64</a:t>
            </a:fld>
            <a:endParaRPr lang="en-US" dirty="0">
              <a:solidFill>
                <a:prstClr val="white"/>
              </a:solidFill>
            </a:endParaRPr>
          </a:p>
        </p:txBody>
      </p:sp>
    </p:spTree>
    <p:extLst>
      <p:ext uri="{BB962C8B-B14F-4D97-AF65-F5344CB8AC3E}">
        <p14:creationId xmlns:p14="http://schemas.microsoft.com/office/powerpoint/2010/main" val="14813106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District/Team Planning</a:t>
            </a:r>
            <a:endParaRPr lang="en-US" dirty="0"/>
          </a:p>
        </p:txBody>
      </p:sp>
      <p:sp>
        <p:nvSpPr>
          <p:cNvPr id="3" name="Content Placeholder 2"/>
          <p:cNvSpPr>
            <a:spLocks noGrp="1"/>
          </p:cNvSpPr>
          <p:nvPr>
            <p:ph idx="1"/>
          </p:nvPr>
        </p:nvSpPr>
        <p:spPr/>
        <p:txBody>
          <a:bodyPr>
            <a:noAutofit/>
          </a:bodyPr>
          <a:lstStyle/>
          <a:p>
            <a:r>
              <a:rPr lang="en-US" dirty="0" smtClean="0"/>
              <a:t>As a team, or individually if you do not have team members with you, use the planning template in your folder to describe a recruitment strategy </a:t>
            </a:r>
            <a:r>
              <a:rPr lang="en-US" dirty="0"/>
              <a:t>and </a:t>
            </a:r>
            <a:r>
              <a:rPr lang="en-US" dirty="0" smtClean="0"/>
              <a:t>a retention strategy you will implement, goals for each, data needed and next steps.  </a:t>
            </a:r>
            <a:endParaRPr lang="en-US" dirty="0"/>
          </a:p>
          <a:p>
            <a:r>
              <a:rPr lang="en-US" dirty="0" smtClean="0"/>
              <a:t>Be prepared to share out with the larger group.</a:t>
            </a:r>
            <a:endParaRPr lang="en-US" dirty="0"/>
          </a:p>
        </p:txBody>
      </p:sp>
      <p:sp>
        <p:nvSpPr>
          <p:cNvPr id="4" name="Text Placeholder 3"/>
          <p:cNvSpPr>
            <a:spLocks noGrp="1"/>
          </p:cNvSpPr>
          <p:nvPr>
            <p:ph type="body" sz="half" idx="2"/>
          </p:nvPr>
        </p:nvSpPr>
        <p:spPr/>
        <p:txBody>
          <a:bodyPr/>
          <a:lstStyle/>
          <a:p>
            <a:r>
              <a:rPr lang="en-US" dirty="0" smtClean="0"/>
              <a:t>What are our team commitments?</a:t>
            </a:r>
            <a:endParaRPr lang="en-US" dirty="0"/>
          </a:p>
        </p:txBody>
      </p:sp>
      <p:sp>
        <p:nvSpPr>
          <p:cNvPr id="5" name="Footer Placeholder 4"/>
          <p:cNvSpPr>
            <a:spLocks noGrp="1"/>
          </p:cNvSpPr>
          <p:nvPr>
            <p:ph type="ftr" sz="quarter" idx="3"/>
          </p:nvPr>
        </p:nvSpPr>
        <p:spPr/>
        <p:txBody>
          <a:bodyPr/>
          <a:lstStyle/>
          <a:p>
            <a:r>
              <a:rPr lang="en-US" smtClean="0">
                <a:solidFill>
                  <a:prstClr val="black">
                    <a:lumMod val="65000"/>
                    <a:lumOff val="35000"/>
                  </a:prstClr>
                </a:solidFill>
              </a:rPr>
              <a:t>Urban Schools Human Capital Academy Day 1 April 2015</a:t>
            </a:r>
            <a:endParaRPr lang="es-CO"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FCFB06-72BE-4810-A274-32EBC42401E2}" type="slidenum">
              <a:rPr lang="en-US" smtClean="0">
                <a:solidFill>
                  <a:prstClr val="white"/>
                </a:solidFill>
              </a:rPr>
              <a:pPr/>
              <a:t>65</a:t>
            </a:fld>
            <a:endParaRPr lang="en-US" dirty="0">
              <a:solidFill>
                <a:prstClr val="white"/>
              </a:solidFill>
            </a:endParaRPr>
          </a:p>
        </p:txBody>
      </p:sp>
    </p:spTree>
    <p:extLst>
      <p:ext uri="{BB962C8B-B14F-4D97-AF65-F5344CB8AC3E}">
        <p14:creationId xmlns:p14="http://schemas.microsoft.com/office/powerpoint/2010/main" val="9825639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 Share </a:t>
            </a:r>
          </a:p>
        </p:txBody>
      </p:sp>
      <p:sp>
        <p:nvSpPr>
          <p:cNvPr id="4" name="Text Placeholder 3"/>
          <p:cNvSpPr>
            <a:spLocks noGrp="1"/>
          </p:cNvSpPr>
          <p:nvPr>
            <p:ph type="body" sz="half" idx="2"/>
          </p:nvPr>
        </p:nvSpPr>
        <p:spPr/>
        <p:txBody>
          <a:bodyPr/>
          <a:lstStyle/>
          <a:p>
            <a:r>
              <a:rPr lang="en-US" dirty="0"/>
              <a:t>Commitments</a:t>
            </a:r>
          </a:p>
          <a:p>
            <a:endParaRPr lang="en-US" dirty="0"/>
          </a:p>
        </p:txBody>
      </p:sp>
      <p:sp>
        <p:nvSpPr>
          <p:cNvPr id="6" name="Slide Number Placeholder 5"/>
          <p:cNvSpPr>
            <a:spLocks noGrp="1"/>
          </p:cNvSpPr>
          <p:nvPr>
            <p:ph type="sldNum" sz="quarter" idx="12"/>
          </p:nvPr>
        </p:nvSpPr>
        <p:spPr/>
        <p:txBody>
          <a:bodyPr/>
          <a:lstStyle/>
          <a:p>
            <a:fld id="{70FCFB06-72BE-4810-A274-32EBC42401E2}" type="slidenum">
              <a:rPr lang="en-US" smtClean="0"/>
              <a:pPr/>
              <a:t>66</a:t>
            </a:fld>
            <a:endParaRPr lang="en-US" dirty="0"/>
          </a:p>
        </p:txBody>
      </p:sp>
      <p:pic>
        <p:nvPicPr>
          <p:cNvPr id="7" name="Picture 6" descr="bigstock-Concept-Vector-Of-School-Kids--512035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087" y="3401312"/>
            <a:ext cx="2721538" cy="2721538"/>
          </a:xfrm>
          <a:prstGeom prst="rect">
            <a:avLst/>
          </a:prstGeom>
          <a:ln w="57150" cmpd="sng">
            <a:solidFill>
              <a:srgbClr val="60A60E"/>
            </a:solidFill>
          </a:ln>
        </p:spPr>
      </p:pic>
      <p:sp>
        <p:nvSpPr>
          <p:cNvPr id="8" name="TextBox 7">
            <a:extLst>
              <a:ext uri="{FF2B5EF4-FFF2-40B4-BE49-F238E27FC236}">
                <a16:creationId xmlns="" xmlns:a16="http://schemas.microsoft.com/office/drawing/2014/main" id="{DED511C3-57B4-7443-8AC7-E3C522ED5A64}"/>
              </a:ext>
            </a:extLst>
          </p:cNvPr>
          <p:cNvSpPr txBox="1"/>
          <p:nvPr/>
        </p:nvSpPr>
        <p:spPr>
          <a:xfrm>
            <a:off x="404406" y="2127503"/>
            <a:ext cx="8739594" cy="954097"/>
          </a:xfrm>
          <a:prstGeom prst="rect">
            <a:avLst/>
          </a:prstGeom>
          <a:noFill/>
        </p:spPr>
        <p:txBody>
          <a:bodyPr wrap="square" lIns="91430" tIns="45715" rIns="91430" bIns="45715" rtlCol="0">
            <a:spAutoFit/>
          </a:bodyPr>
          <a:lstStyle/>
          <a:p>
            <a:pPr algn="ctr"/>
            <a:r>
              <a:rPr lang="en-US" sz="2800" b="1" i="1" dirty="0">
                <a:solidFill>
                  <a:srgbClr val="2900A9"/>
                </a:solidFill>
              </a:rPr>
              <a:t>What </a:t>
            </a:r>
            <a:r>
              <a:rPr lang="en-US" sz="2800" b="1" i="1" dirty="0" smtClean="0">
                <a:solidFill>
                  <a:srgbClr val="2900A9"/>
                </a:solidFill>
              </a:rPr>
              <a:t>is one action I am going to go </a:t>
            </a:r>
            <a:r>
              <a:rPr lang="en-US" sz="2800" b="1" i="1" dirty="0">
                <a:solidFill>
                  <a:srgbClr val="2900A9"/>
                </a:solidFill>
              </a:rPr>
              <a:t>back and do immediately?</a:t>
            </a:r>
          </a:p>
        </p:txBody>
      </p:sp>
    </p:spTree>
    <p:extLst>
      <p:ext uri="{BB962C8B-B14F-4D97-AF65-F5344CB8AC3E}">
        <p14:creationId xmlns:p14="http://schemas.microsoft.com/office/powerpoint/2010/main" val="1150990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79FE77-AD26-A645-AB0C-0EAE44330410}"/>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 xmlns:a16="http://schemas.microsoft.com/office/drawing/2014/main" id="{964D5C55-60AA-614E-90D0-25F6722ABBE0}"/>
              </a:ext>
            </a:extLst>
          </p:cNvPr>
          <p:cNvSpPr>
            <a:spLocks noGrp="1"/>
          </p:cNvSpPr>
          <p:nvPr>
            <p:ph idx="1"/>
          </p:nvPr>
        </p:nvSpPr>
        <p:spPr/>
        <p:txBody>
          <a:bodyPr>
            <a:normAutofit/>
          </a:bodyPr>
          <a:lstStyle/>
          <a:p>
            <a:r>
              <a:rPr lang="en-US" sz="2800" dirty="0"/>
              <a:t>Access </a:t>
            </a:r>
            <a:r>
              <a:rPr lang="en-US" sz="2800" dirty="0">
                <a:hlinkClick r:id="rId3"/>
              </a:rPr>
              <a:t>HRinED.org </a:t>
            </a:r>
            <a:r>
              <a:rPr lang="en-US" sz="2800" dirty="0"/>
              <a:t>for additional free tools and information</a:t>
            </a:r>
          </a:p>
          <a:p>
            <a:r>
              <a:rPr lang="en-US" sz="2800" dirty="0"/>
              <a:t>Contact us at: </a:t>
            </a:r>
          </a:p>
          <a:p>
            <a:pPr lvl="1"/>
            <a:r>
              <a:rPr lang="en-US" sz="2800" dirty="0" smtClean="0"/>
              <a:t>Jody </a:t>
            </a:r>
            <a:r>
              <a:rPr lang="en-US" sz="2800" dirty="0" err="1" smtClean="0"/>
              <a:t>Spolar</a:t>
            </a:r>
            <a:r>
              <a:rPr lang="en-US" sz="2800" dirty="0" smtClean="0"/>
              <a:t>– </a:t>
            </a:r>
            <a:r>
              <a:rPr lang="en-US" sz="2800" dirty="0" err="1" smtClean="0">
                <a:hlinkClick r:id="rId4"/>
              </a:rPr>
              <a:t>jbspolar@gmail.com</a:t>
            </a:r>
            <a:r>
              <a:rPr lang="en-US" sz="2800" dirty="0" smtClean="0"/>
              <a:t> </a:t>
            </a:r>
            <a:endParaRPr lang="en-US" sz="2800" dirty="0"/>
          </a:p>
          <a:p>
            <a:pPr lvl="1"/>
            <a:r>
              <a:rPr lang="en-US" sz="2800" dirty="0"/>
              <a:t>Craig Chin – </a:t>
            </a:r>
            <a:r>
              <a:rPr lang="en-US" sz="2800" dirty="0">
                <a:hlinkClick r:id="rId5"/>
              </a:rPr>
              <a:t>cchin@theushca.org</a:t>
            </a:r>
            <a:endParaRPr lang="en-US" sz="2800" dirty="0"/>
          </a:p>
          <a:p>
            <a:pPr marL="366672" lvl="1" indent="0">
              <a:buNone/>
            </a:pPr>
            <a:endParaRPr lang="en-US" dirty="0"/>
          </a:p>
          <a:p>
            <a:pPr marL="366672" lvl="1" indent="0">
              <a:buNone/>
            </a:pPr>
            <a:endParaRPr lang="en-US" dirty="0"/>
          </a:p>
          <a:p>
            <a:endParaRPr lang="en-US" dirty="0"/>
          </a:p>
        </p:txBody>
      </p:sp>
      <p:sp>
        <p:nvSpPr>
          <p:cNvPr id="4" name="Text Placeholder 3">
            <a:extLst>
              <a:ext uri="{FF2B5EF4-FFF2-40B4-BE49-F238E27FC236}">
                <a16:creationId xmlns="" xmlns:a16="http://schemas.microsoft.com/office/drawing/2014/main" id="{0FD9D7A7-6DF3-D948-8029-4511D044669C}"/>
              </a:ext>
            </a:extLst>
          </p:cNvPr>
          <p:cNvSpPr>
            <a:spLocks noGrp="1"/>
          </p:cNvSpPr>
          <p:nvPr>
            <p:ph type="body" sz="half" idx="2"/>
          </p:nvPr>
        </p:nvSpPr>
        <p:spPr/>
        <p:txBody>
          <a:bodyPr/>
          <a:lstStyle/>
          <a:p>
            <a:r>
              <a:rPr lang="en-US" dirty="0"/>
              <a:t>Best People = Best Results</a:t>
            </a:r>
          </a:p>
        </p:txBody>
      </p:sp>
      <p:sp>
        <p:nvSpPr>
          <p:cNvPr id="6" name="Slide Number Placeholder 5">
            <a:extLst>
              <a:ext uri="{FF2B5EF4-FFF2-40B4-BE49-F238E27FC236}">
                <a16:creationId xmlns="" xmlns:a16="http://schemas.microsoft.com/office/drawing/2014/main" id="{4CE9687C-73B7-5441-A63E-2666BDC847C9}"/>
              </a:ext>
            </a:extLst>
          </p:cNvPr>
          <p:cNvSpPr>
            <a:spLocks noGrp="1"/>
          </p:cNvSpPr>
          <p:nvPr>
            <p:ph type="sldNum" sz="quarter" idx="12"/>
          </p:nvPr>
        </p:nvSpPr>
        <p:spPr/>
        <p:txBody>
          <a:bodyPr/>
          <a:lstStyle/>
          <a:p>
            <a:fld id="{70FCFB06-72BE-4810-A274-32EBC42401E2}" type="slidenum">
              <a:rPr lang="en-US" smtClean="0">
                <a:solidFill>
                  <a:prstClr val="white"/>
                </a:solidFill>
              </a:rPr>
              <a:pPr/>
              <a:t>67</a:t>
            </a:fld>
            <a:endParaRPr lang="en-US" dirty="0">
              <a:solidFill>
                <a:prstClr val="white"/>
              </a:solidFill>
            </a:endParaRPr>
          </a:p>
        </p:txBody>
      </p:sp>
    </p:spTree>
    <p:extLst>
      <p:ext uri="{BB962C8B-B14F-4D97-AF65-F5344CB8AC3E}">
        <p14:creationId xmlns:p14="http://schemas.microsoft.com/office/powerpoint/2010/main" val="10833104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071" y="1757083"/>
            <a:ext cx="6418729" cy="1523999"/>
          </a:xfrm>
        </p:spPr>
        <p:txBody>
          <a:bodyPr/>
          <a:lstStyle/>
          <a:p>
            <a:r>
              <a:rPr lang="en-US" smtClean="0"/>
              <a:t>Reflections on the Day and </a:t>
            </a:r>
            <a:r>
              <a:rPr lang="en-US" dirty="0"/>
              <a:t>Closing</a:t>
            </a:r>
          </a:p>
        </p:txBody>
      </p:sp>
      <p:sp>
        <p:nvSpPr>
          <p:cNvPr id="3" name="Slide Number Placeholder 2"/>
          <p:cNvSpPr>
            <a:spLocks noGrp="1"/>
          </p:cNvSpPr>
          <p:nvPr>
            <p:ph type="sldNum" sz="quarter" idx="12"/>
          </p:nvPr>
        </p:nvSpPr>
        <p:spPr/>
        <p:txBody>
          <a:bodyPr/>
          <a:lstStyle/>
          <a:p>
            <a:fld id="{162F1D00-BD13-4404-86B0-79703945A0A7}" type="slidenum">
              <a:rPr lang="en-US" smtClean="0"/>
              <a:pPr/>
              <a:t>68</a:t>
            </a:fld>
            <a:endParaRPr lang="en-US" dirty="0"/>
          </a:p>
        </p:txBody>
      </p:sp>
    </p:spTree>
    <p:extLst>
      <p:ext uri="{BB962C8B-B14F-4D97-AF65-F5344CB8AC3E}">
        <p14:creationId xmlns:p14="http://schemas.microsoft.com/office/powerpoint/2010/main" val="6390370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a:extLst>
              <a:ext uri="{FF2B5EF4-FFF2-40B4-BE49-F238E27FC236}">
                <a16:creationId xmlns="" xmlns:a16="http://schemas.microsoft.com/office/drawing/2014/main" id="{D0F05D29-5347-FB45-8845-C6873D197BF6}"/>
              </a:ext>
            </a:extLst>
          </p:cNvPr>
          <p:cNvSpPr>
            <a:spLocks noGrp="1"/>
          </p:cNvSpPr>
          <p:nvPr>
            <p:ph type="title"/>
          </p:nvPr>
        </p:nvSpPr>
        <p:spPr/>
        <p:txBody>
          <a:bodyPr/>
          <a:lstStyle/>
          <a:p>
            <a:pPr eaLnBrk="1" hangingPunct="1"/>
            <a:r>
              <a:rPr lang="en-US" altLang="en-US" dirty="0"/>
              <a:t/>
            </a:r>
            <a:br>
              <a:rPr lang="en-US" altLang="en-US" dirty="0"/>
            </a:br>
            <a:r>
              <a:rPr lang="en-US" altLang="en-US" dirty="0" smtClean="0"/>
              <a:t>Exit Research </a:t>
            </a:r>
            <a:r>
              <a:rPr lang="en-US" altLang="en-US" dirty="0"/>
              <a:t>Quiz</a:t>
            </a:r>
          </a:p>
        </p:txBody>
      </p:sp>
      <p:sp>
        <p:nvSpPr>
          <p:cNvPr id="47107" name="Slide Number Placeholder 3">
            <a:extLst>
              <a:ext uri="{FF2B5EF4-FFF2-40B4-BE49-F238E27FC236}">
                <a16:creationId xmlns="" xmlns:a16="http://schemas.microsoft.com/office/drawing/2014/main" id="{4C5B8B79-410F-AD4C-8DF5-6DA54DFC648A}"/>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1999"/>
              </a:spcBef>
              <a:buClr>
                <a:schemeClr val="accent1"/>
              </a:buClr>
              <a:buSzPct val="75000"/>
              <a:buFont typeface="Wingdings" pitchFamily="2" charset="2"/>
              <a:buChar char="n"/>
              <a:defRPr sz="2400">
                <a:solidFill>
                  <a:srgbClr val="595959"/>
                </a:solidFill>
                <a:latin typeface="Calibri" panose="020F0502020204030204" pitchFamily="34" charset="0"/>
              </a:defRPr>
            </a:lvl1pPr>
            <a:lvl2pPr marL="742868" indent="-285718">
              <a:spcBef>
                <a:spcPts val="600"/>
              </a:spcBef>
              <a:buClr>
                <a:srgbClr val="6432FF"/>
              </a:buClr>
              <a:buSzPct val="75000"/>
              <a:buFont typeface="Wingdings" pitchFamily="2" charset="2"/>
              <a:buChar char="n"/>
              <a:defRPr sz="2000">
                <a:solidFill>
                  <a:srgbClr val="595959"/>
                </a:solidFill>
                <a:latin typeface="Calibri" panose="020F0502020204030204" pitchFamily="34" charset="0"/>
              </a:defRPr>
            </a:lvl2pPr>
            <a:lvl3pPr marL="1142873" indent="-228575">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3pPr>
            <a:lvl4pPr marL="1600022" indent="-228575">
              <a:spcBef>
                <a:spcPts val="600"/>
              </a:spcBef>
              <a:buClr>
                <a:srgbClr val="6432FF"/>
              </a:buClr>
              <a:buSzPct val="75000"/>
              <a:buFont typeface="Wingdings" pitchFamily="2" charset="2"/>
              <a:buChar char="n"/>
              <a:defRPr>
                <a:solidFill>
                  <a:srgbClr val="595959"/>
                </a:solidFill>
                <a:latin typeface="Calibri" panose="020F0502020204030204" pitchFamily="34" charset="0"/>
              </a:defRPr>
            </a:lvl4pPr>
            <a:lvl5pPr marL="2057171" indent="-228575">
              <a:spcBef>
                <a:spcPts val="600"/>
              </a:spcBef>
              <a:buClr>
                <a:schemeClr val="accent1"/>
              </a:buClr>
              <a:buSzPct val="75000"/>
              <a:buFont typeface="Wingdings" pitchFamily="2" charset="2"/>
              <a:buChar char="n"/>
              <a:defRPr>
                <a:solidFill>
                  <a:srgbClr val="595959"/>
                </a:solidFill>
                <a:latin typeface="Calibri" panose="020F0502020204030204" pitchFamily="34" charset="0"/>
              </a:defRPr>
            </a:lvl5pPr>
            <a:lvl6pPr marL="2514320"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6pPr>
            <a:lvl7pPr marL="2971470"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7pPr>
            <a:lvl8pPr marL="3428619"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8pPr>
            <a:lvl9pPr marL="3885768" indent="-228575" eaLnBrk="0" fontAlgn="base" hangingPunct="0">
              <a:spcBef>
                <a:spcPts val="600"/>
              </a:spcBef>
              <a:spcAft>
                <a:spcPct val="0"/>
              </a:spcAft>
              <a:buClr>
                <a:schemeClr val="accent1"/>
              </a:buClr>
              <a:buSzPct val="75000"/>
              <a:buFont typeface="Wingdings" pitchFamily="2" charset="2"/>
              <a:buChar char="n"/>
              <a:defRPr>
                <a:solidFill>
                  <a:srgbClr val="595959"/>
                </a:solidFill>
                <a:latin typeface="Calibri" panose="020F0502020204030204" pitchFamily="34" charset="0"/>
              </a:defRPr>
            </a:lvl9pPr>
          </a:lstStyle>
          <a:p>
            <a:pPr>
              <a:spcBef>
                <a:spcPct val="0"/>
              </a:spcBef>
              <a:buClrTx/>
              <a:buSzTx/>
              <a:buFontTx/>
              <a:buNone/>
            </a:pPr>
            <a:fld id="{CDA72429-5B54-2247-BC98-0D264730FD95}" type="slidenum">
              <a:rPr lang="en-US" altLang="en-US" sz="1400">
                <a:solidFill>
                  <a:schemeClr val="bg1"/>
                </a:solidFill>
              </a:rPr>
              <a:pPr>
                <a:spcBef>
                  <a:spcPct val="0"/>
                </a:spcBef>
                <a:buClrTx/>
                <a:buSzTx/>
                <a:buFontTx/>
                <a:buNone/>
              </a:pPr>
              <a:t>69</a:t>
            </a:fld>
            <a:endParaRPr lang="en-US" altLang="en-US" sz="1400">
              <a:solidFill>
                <a:schemeClr val="bg1"/>
              </a:solidFill>
            </a:endParaRPr>
          </a:p>
        </p:txBody>
      </p:sp>
      <p:sp>
        <p:nvSpPr>
          <p:cNvPr id="3" name="Text Placeholder 2">
            <a:extLst>
              <a:ext uri="{FF2B5EF4-FFF2-40B4-BE49-F238E27FC236}">
                <a16:creationId xmlns="" xmlns:a16="http://schemas.microsoft.com/office/drawing/2014/main" id="{3AAA995D-8CB9-9C49-B7EC-7E906DE6BA00}"/>
              </a:ext>
            </a:extLst>
          </p:cNvPr>
          <p:cNvSpPr>
            <a:spLocks noGrp="1"/>
          </p:cNvSpPr>
          <p:nvPr>
            <p:ph type="body" sz="half" idx="2"/>
          </p:nvPr>
        </p:nvSpPr>
        <p:spPr/>
        <p:txBody>
          <a:bodyPr/>
          <a:lstStyle/>
          <a:p>
            <a:r>
              <a:rPr lang="en-US" dirty="0"/>
              <a:t>Research-backed Best HC Practices</a:t>
            </a:r>
          </a:p>
        </p:txBody>
      </p:sp>
      <p:pic>
        <p:nvPicPr>
          <p:cNvPr id="47108" name="Picture 4" descr="quiz_icon.png">
            <a:extLst>
              <a:ext uri="{FF2B5EF4-FFF2-40B4-BE49-F238E27FC236}">
                <a16:creationId xmlns="" xmlns:a16="http://schemas.microsoft.com/office/drawing/2014/main" id="{A08AE14F-5A3C-4A4C-85A4-0DF17317B0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1881189"/>
            <a:ext cx="3848100" cy="409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015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859564-558D-1547-AABB-3C46B2D7A8F7}"/>
              </a:ext>
            </a:extLst>
          </p:cNvPr>
          <p:cNvSpPr>
            <a:spLocks noGrp="1"/>
          </p:cNvSpPr>
          <p:nvPr>
            <p:ph type="title"/>
          </p:nvPr>
        </p:nvSpPr>
        <p:spPr>
          <a:xfrm>
            <a:off x="498474" y="-98366"/>
            <a:ext cx="7556313" cy="995082"/>
          </a:xfrm>
        </p:spPr>
        <p:txBody>
          <a:bodyPr/>
          <a:lstStyle/>
          <a:p>
            <a:r>
              <a:rPr lang="en-US" dirty="0"/>
              <a:t>Session Outcomes</a:t>
            </a:r>
          </a:p>
        </p:txBody>
      </p:sp>
      <p:sp>
        <p:nvSpPr>
          <p:cNvPr id="3" name="Content Placeholder 2">
            <a:extLst>
              <a:ext uri="{FF2B5EF4-FFF2-40B4-BE49-F238E27FC236}">
                <a16:creationId xmlns="" xmlns:a16="http://schemas.microsoft.com/office/drawing/2014/main" id="{DA775CF3-883F-3444-94F6-DFD7C02D1C87}"/>
              </a:ext>
            </a:extLst>
          </p:cNvPr>
          <p:cNvSpPr>
            <a:spLocks noGrp="1"/>
          </p:cNvSpPr>
          <p:nvPr>
            <p:ph idx="1"/>
          </p:nvPr>
        </p:nvSpPr>
        <p:spPr>
          <a:xfrm>
            <a:off x="498474" y="1418164"/>
            <a:ext cx="7989359" cy="4910666"/>
          </a:xfrm>
        </p:spPr>
        <p:txBody>
          <a:bodyPr>
            <a:normAutofit fontScale="92500" lnSpcReduction="10000"/>
          </a:bodyPr>
          <a:lstStyle/>
          <a:p>
            <a:pPr marL="0" indent="0">
              <a:buNone/>
            </a:pPr>
            <a:r>
              <a:rPr lang="en-US" b="1" dirty="0"/>
              <a:t>By the end of this session you will be able to:</a:t>
            </a:r>
          </a:p>
          <a:p>
            <a:pPr marL="339725" indent="-319088"/>
            <a:r>
              <a:rPr lang="en-US" dirty="0"/>
              <a:t>Define the “strategic” work of HR </a:t>
            </a:r>
            <a:endParaRPr lang="en-US" dirty="0" smtClean="0"/>
          </a:p>
          <a:p>
            <a:pPr marL="339725" lvl="0" indent="-319088"/>
            <a:r>
              <a:rPr lang="en-US" dirty="0"/>
              <a:t>Identify your most significant HC </a:t>
            </a:r>
            <a:r>
              <a:rPr lang="en-US" dirty="0" smtClean="0"/>
              <a:t>challenges, the </a:t>
            </a:r>
            <a:r>
              <a:rPr lang="en-US" dirty="0"/>
              <a:t>root causes of the </a:t>
            </a:r>
            <a:r>
              <a:rPr lang="en-US" dirty="0" smtClean="0"/>
              <a:t>challenges and your data needs; </a:t>
            </a:r>
            <a:r>
              <a:rPr lang="en-US" dirty="0"/>
              <a:t>these will be shared with </a:t>
            </a:r>
            <a:r>
              <a:rPr lang="en-US" dirty="0" smtClean="0"/>
              <a:t>DPI to inform their efforts to deliver meaningful district data and support</a:t>
            </a:r>
            <a:endParaRPr lang="en-US" dirty="0"/>
          </a:p>
          <a:p>
            <a:pPr marL="339725" lvl="0" indent="-319088"/>
            <a:r>
              <a:rPr lang="en-US" dirty="0"/>
              <a:t>Review a framework of strategic Human Capital </a:t>
            </a:r>
            <a:r>
              <a:rPr lang="en-US" dirty="0" smtClean="0"/>
              <a:t>elements</a:t>
            </a:r>
            <a:endParaRPr lang="en-US" dirty="0"/>
          </a:p>
          <a:p>
            <a:pPr marL="339725" lvl="0" indent="-319088"/>
            <a:r>
              <a:rPr lang="en-US" dirty="0"/>
              <a:t>Learn about </a:t>
            </a:r>
            <a:r>
              <a:rPr lang="en-US" dirty="0" smtClean="0"/>
              <a:t>recruitment and retention best </a:t>
            </a:r>
            <a:r>
              <a:rPr lang="en-US" dirty="0"/>
              <a:t>practices and identify strategies your team could implement to strengthen your work in key </a:t>
            </a:r>
            <a:r>
              <a:rPr lang="en-US" dirty="0" smtClean="0"/>
              <a:t>areas</a:t>
            </a:r>
            <a:endParaRPr lang="en-US" dirty="0"/>
          </a:p>
          <a:p>
            <a:pPr marL="339725" lvl="0" indent="-319088"/>
            <a:r>
              <a:rPr lang="en-US" dirty="0" smtClean="0"/>
              <a:t>Network in cross</a:t>
            </a:r>
            <a:r>
              <a:rPr lang="en-US" dirty="0"/>
              <a:t>-district </a:t>
            </a:r>
            <a:r>
              <a:rPr lang="en-US" dirty="0" smtClean="0"/>
              <a:t>teams, </a:t>
            </a:r>
            <a:r>
              <a:rPr lang="en-US" dirty="0"/>
              <a:t>as well as team planning time. </a:t>
            </a:r>
          </a:p>
          <a:p>
            <a:pPr marL="339725" indent="-319088"/>
            <a:endParaRPr lang="en-US" dirty="0"/>
          </a:p>
          <a:p>
            <a:endParaRPr lang="en-US" dirty="0"/>
          </a:p>
          <a:p>
            <a:endParaRPr lang="en-US" dirty="0"/>
          </a:p>
        </p:txBody>
      </p:sp>
      <p:sp>
        <p:nvSpPr>
          <p:cNvPr id="4" name="Text Placeholder 3">
            <a:extLst>
              <a:ext uri="{FF2B5EF4-FFF2-40B4-BE49-F238E27FC236}">
                <a16:creationId xmlns="" xmlns:a16="http://schemas.microsoft.com/office/drawing/2014/main" id="{FD8E2315-B7A2-F648-B330-CD80C6244E2C}"/>
              </a:ext>
            </a:extLst>
          </p:cNvPr>
          <p:cNvSpPr>
            <a:spLocks noGrp="1"/>
          </p:cNvSpPr>
          <p:nvPr>
            <p:ph type="body" sz="half" idx="2"/>
          </p:nvPr>
        </p:nvSpPr>
        <p:spPr>
          <a:xfrm>
            <a:off x="498518" y="896716"/>
            <a:ext cx="7558960" cy="774700"/>
          </a:xfrm>
        </p:spPr>
        <p:txBody>
          <a:bodyPr/>
          <a:lstStyle/>
          <a:p>
            <a:r>
              <a:rPr lang="en-US" dirty="0"/>
              <a:t>Relevant, Practical Learning</a:t>
            </a:r>
          </a:p>
        </p:txBody>
      </p:sp>
      <p:sp>
        <p:nvSpPr>
          <p:cNvPr id="6" name="Slide Number Placeholder 5">
            <a:extLst>
              <a:ext uri="{FF2B5EF4-FFF2-40B4-BE49-F238E27FC236}">
                <a16:creationId xmlns="" xmlns:a16="http://schemas.microsoft.com/office/drawing/2014/main" id="{0CB0F485-1FA5-BE48-8F13-9D2D7037390B}"/>
              </a:ext>
            </a:extLst>
          </p:cNvPr>
          <p:cNvSpPr>
            <a:spLocks noGrp="1"/>
          </p:cNvSpPr>
          <p:nvPr>
            <p:ph type="sldNum" sz="quarter" idx="12"/>
          </p:nvPr>
        </p:nvSpPr>
        <p:spPr/>
        <p:txBody>
          <a:bodyPr/>
          <a:lstStyle/>
          <a:p>
            <a:fld id="{70FCFB06-72BE-4810-A274-32EBC42401E2}"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16497402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7" name="Rectangle 6"/>
          <p:cNvSpPr/>
          <p:nvPr/>
        </p:nvSpPr>
        <p:spPr>
          <a:xfrm>
            <a:off x="7368428" y="5746292"/>
            <a:ext cx="1775572" cy="1111708"/>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0347" y="-126626"/>
            <a:ext cx="7556313" cy="995082"/>
          </a:xfrm>
        </p:spPr>
        <p:txBody>
          <a:bodyPr/>
          <a:lstStyle/>
          <a:p>
            <a:r>
              <a:rPr lang="en-US" dirty="0"/>
              <a:t>Using Research</a:t>
            </a:r>
          </a:p>
        </p:txBody>
      </p:sp>
      <p:sp>
        <p:nvSpPr>
          <p:cNvPr id="9"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70</a:t>
            </a:fld>
            <a:endParaRPr lang="en-US" dirty="0"/>
          </a:p>
        </p:txBody>
      </p:sp>
      <p:pic>
        <p:nvPicPr>
          <p:cNvPr id="10" name="Picture 9"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half" idx="2"/>
          </p:nvPr>
        </p:nvSpPr>
        <p:spPr>
          <a:xfrm>
            <a:off x="469816" y="719526"/>
            <a:ext cx="7558960" cy="774700"/>
          </a:xfrm>
        </p:spPr>
        <p:txBody>
          <a:bodyPr/>
          <a:lstStyle/>
          <a:p>
            <a:r>
              <a:rPr lang="en-US" dirty="0"/>
              <a:t>Quiz</a:t>
            </a:r>
          </a:p>
        </p:txBody>
      </p:sp>
      <p:sp>
        <p:nvSpPr>
          <p:cNvPr id="12" name="TextBox 11"/>
          <p:cNvSpPr txBox="1"/>
          <p:nvPr/>
        </p:nvSpPr>
        <p:spPr>
          <a:xfrm>
            <a:off x="590063" y="1559164"/>
            <a:ext cx="8104551" cy="3046988"/>
          </a:xfrm>
          <a:prstGeom prst="rect">
            <a:avLst/>
          </a:prstGeom>
          <a:noFill/>
        </p:spPr>
        <p:txBody>
          <a:bodyPr wrap="square" rtlCol="0">
            <a:spAutoFit/>
          </a:bodyPr>
          <a:lstStyle/>
          <a:p>
            <a:pPr algn="ctr"/>
            <a:r>
              <a:rPr lang="en-US" sz="3200" dirty="0">
                <a:solidFill>
                  <a:schemeClr val="tx1">
                    <a:lumMod val="65000"/>
                    <a:lumOff val="35000"/>
                  </a:schemeClr>
                </a:solidFill>
              </a:rPr>
              <a:t>Question 1</a:t>
            </a:r>
          </a:p>
          <a:p>
            <a:pPr algn="ctr"/>
            <a:endParaRPr lang="en-US" sz="3200" dirty="0">
              <a:solidFill>
                <a:schemeClr val="tx1">
                  <a:lumMod val="75000"/>
                  <a:lumOff val="25000"/>
                </a:schemeClr>
              </a:solidFill>
            </a:endParaRPr>
          </a:p>
          <a:p>
            <a:pPr algn="ctr"/>
            <a:r>
              <a:rPr lang="en-US" sz="3200" b="1" dirty="0">
                <a:solidFill>
                  <a:srgbClr val="2900A9"/>
                </a:solidFill>
              </a:rPr>
              <a:t>Candidates who have gone through a formal teacher training program (School of Education) are more effective teachers than those who have not. </a:t>
            </a:r>
          </a:p>
        </p:txBody>
      </p:sp>
      <p:sp>
        <p:nvSpPr>
          <p:cNvPr id="14" name="TextBox 13"/>
          <p:cNvSpPr txBox="1"/>
          <p:nvPr/>
        </p:nvSpPr>
        <p:spPr>
          <a:xfrm>
            <a:off x="3932849" y="5392349"/>
            <a:ext cx="1418978" cy="707886"/>
          </a:xfrm>
          <a:prstGeom prst="rect">
            <a:avLst/>
          </a:prstGeom>
          <a:noFill/>
        </p:spPr>
        <p:txBody>
          <a:bodyPr wrap="none" rtlCol="0">
            <a:spAutoFit/>
          </a:bodyPr>
          <a:lstStyle/>
          <a:p>
            <a:r>
              <a:rPr lang="en-US" sz="4000" dirty="0">
                <a:solidFill>
                  <a:srgbClr val="FF0000"/>
                </a:solidFill>
              </a:rPr>
              <a:t>FALSE</a:t>
            </a:r>
          </a:p>
        </p:txBody>
      </p:sp>
    </p:spTree>
    <p:extLst>
      <p:ext uri="{BB962C8B-B14F-4D97-AF65-F5344CB8AC3E}">
        <p14:creationId xmlns:p14="http://schemas.microsoft.com/office/powerpoint/2010/main" val="66396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933515" y="4313149"/>
            <a:ext cx="1292742" cy="707886"/>
          </a:xfrm>
          <a:prstGeom prst="rect">
            <a:avLst/>
          </a:prstGeom>
          <a:noFill/>
        </p:spPr>
        <p:txBody>
          <a:bodyPr wrap="none" rtlCol="0">
            <a:spAutoFit/>
          </a:bodyPr>
          <a:lstStyle/>
          <a:p>
            <a:r>
              <a:rPr lang="en-US" sz="4000" dirty="0" smtClean="0">
                <a:solidFill>
                  <a:srgbClr val="60A60E"/>
                </a:solidFill>
              </a:rPr>
              <a:t>TRUE</a:t>
            </a:r>
            <a:endParaRPr lang="en-US" sz="4000" dirty="0">
              <a:solidFill>
                <a:srgbClr val="60A60E"/>
              </a:solidFill>
            </a:endParaRPr>
          </a:p>
        </p:txBody>
      </p:sp>
      <p:sp>
        <p:nvSpPr>
          <p:cNvPr id="8" name="TextBox 7"/>
          <p:cNvSpPr txBox="1"/>
          <p:nvPr/>
        </p:nvSpPr>
        <p:spPr>
          <a:xfrm>
            <a:off x="785452" y="1573603"/>
            <a:ext cx="7713777" cy="2554545"/>
          </a:xfrm>
          <a:prstGeom prst="rect">
            <a:avLst/>
          </a:prstGeom>
          <a:noFill/>
        </p:spPr>
        <p:txBody>
          <a:bodyPr wrap="square" rtlCol="0">
            <a:spAutoFit/>
          </a:bodyPr>
          <a:lstStyle/>
          <a:p>
            <a:pPr algn="ctr"/>
            <a:r>
              <a:rPr lang="en-US" sz="3200" dirty="0">
                <a:solidFill>
                  <a:schemeClr val="tx1">
                    <a:lumMod val="65000"/>
                    <a:lumOff val="35000"/>
                  </a:schemeClr>
                </a:solidFill>
              </a:rPr>
              <a:t>Question 2</a:t>
            </a:r>
          </a:p>
          <a:p>
            <a:pPr algn="ctr"/>
            <a:endParaRPr lang="en-US" sz="3200" dirty="0">
              <a:solidFill>
                <a:schemeClr val="tx1">
                  <a:lumMod val="75000"/>
                  <a:lumOff val="25000"/>
                </a:schemeClr>
              </a:solidFill>
            </a:endParaRPr>
          </a:p>
          <a:p>
            <a:pPr algn="ctr"/>
            <a:r>
              <a:rPr lang="en-US" sz="3200" b="1" dirty="0" smtClean="0">
                <a:solidFill>
                  <a:srgbClr val="2900A9"/>
                </a:solidFill>
              </a:rPr>
              <a:t>Almost </a:t>
            </a:r>
            <a:r>
              <a:rPr lang="en-US" sz="3200" b="1" dirty="0">
                <a:solidFill>
                  <a:srgbClr val="2900A9"/>
                </a:solidFill>
              </a:rPr>
              <a:t>80% of job seekers use social media in their job search.</a:t>
            </a:r>
          </a:p>
          <a:p>
            <a:pPr algn="ctr"/>
            <a:endParaRPr lang="en-US" sz="3200" b="1" dirty="0">
              <a:solidFill>
                <a:srgbClr val="2900A9"/>
              </a:solidFill>
            </a:endParaRP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71</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Tree>
    <p:extLst>
      <p:ext uri="{BB962C8B-B14F-4D97-AF65-F5344CB8AC3E}">
        <p14:creationId xmlns:p14="http://schemas.microsoft.com/office/powerpoint/2010/main" val="2089088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933515" y="4313149"/>
            <a:ext cx="1311578" cy="707886"/>
          </a:xfrm>
          <a:prstGeom prst="rect">
            <a:avLst/>
          </a:prstGeom>
          <a:noFill/>
        </p:spPr>
        <p:txBody>
          <a:bodyPr wrap="none" rtlCol="0">
            <a:spAutoFit/>
          </a:bodyPr>
          <a:lstStyle/>
          <a:p>
            <a:r>
              <a:rPr lang="en-US" sz="4000" b="1" dirty="0">
                <a:solidFill>
                  <a:srgbClr val="00B050"/>
                </a:solidFill>
              </a:rPr>
              <a:t>TRUE</a:t>
            </a:r>
          </a:p>
        </p:txBody>
      </p:sp>
      <p:sp>
        <p:nvSpPr>
          <p:cNvPr id="8" name="TextBox 7"/>
          <p:cNvSpPr txBox="1"/>
          <p:nvPr/>
        </p:nvSpPr>
        <p:spPr>
          <a:xfrm>
            <a:off x="785452" y="1573603"/>
            <a:ext cx="7713777" cy="2062103"/>
          </a:xfrm>
          <a:prstGeom prst="rect">
            <a:avLst/>
          </a:prstGeom>
          <a:noFill/>
        </p:spPr>
        <p:txBody>
          <a:bodyPr wrap="square" rtlCol="0">
            <a:spAutoFit/>
          </a:bodyPr>
          <a:lstStyle/>
          <a:p>
            <a:pPr algn="ctr"/>
            <a:r>
              <a:rPr lang="en-US" sz="3200" dirty="0">
                <a:solidFill>
                  <a:schemeClr val="tx1">
                    <a:lumMod val="65000"/>
                    <a:lumOff val="35000"/>
                  </a:schemeClr>
                </a:solidFill>
              </a:rPr>
              <a:t>Question 3</a:t>
            </a:r>
          </a:p>
          <a:p>
            <a:endParaRPr lang="en-US" sz="3200" b="1" dirty="0">
              <a:solidFill>
                <a:srgbClr val="2900A9"/>
              </a:solidFill>
            </a:endParaRPr>
          </a:p>
          <a:p>
            <a:pPr algn="ctr"/>
            <a:r>
              <a:rPr lang="en-US" sz="3200" b="1" dirty="0">
                <a:solidFill>
                  <a:srgbClr val="2900A9"/>
                </a:solidFill>
              </a:rPr>
              <a:t>Diverse teachers positively impact student learning and outcomes.</a:t>
            </a: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72</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Tree>
    <p:extLst>
      <p:ext uri="{BB962C8B-B14F-4D97-AF65-F5344CB8AC3E}">
        <p14:creationId xmlns:p14="http://schemas.microsoft.com/office/powerpoint/2010/main" val="1228854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837706" y="5371391"/>
            <a:ext cx="1440519" cy="707886"/>
          </a:xfrm>
          <a:prstGeom prst="rect">
            <a:avLst/>
          </a:prstGeom>
          <a:noFill/>
        </p:spPr>
        <p:txBody>
          <a:bodyPr wrap="none" rtlCol="0">
            <a:spAutoFit/>
          </a:bodyPr>
          <a:lstStyle/>
          <a:p>
            <a:r>
              <a:rPr lang="en-US" sz="4000" b="1" dirty="0" smtClean="0">
                <a:solidFill>
                  <a:srgbClr val="FF0000"/>
                </a:solidFill>
              </a:rPr>
              <a:t>FALSE</a:t>
            </a:r>
            <a:endParaRPr lang="en-US" sz="4000" b="1" dirty="0">
              <a:solidFill>
                <a:srgbClr val="FF0000"/>
              </a:solidFill>
            </a:endParaRPr>
          </a:p>
        </p:txBody>
      </p:sp>
      <p:sp>
        <p:nvSpPr>
          <p:cNvPr id="8" name="TextBox 7"/>
          <p:cNvSpPr txBox="1"/>
          <p:nvPr/>
        </p:nvSpPr>
        <p:spPr>
          <a:xfrm>
            <a:off x="468924" y="1573603"/>
            <a:ext cx="8030306" cy="2554545"/>
          </a:xfrm>
          <a:prstGeom prst="rect">
            <a:avLst/>
          </a:prstGeom>
          <a:noFill/>
        </p:spPr>
        <p:txBody>
          <a:bodyPr wrap="square" rtlCol="0">
            <a:spAutoFit/>
          </a:bodyPr>
          <a:lstStyle>
            <a:defPPr>
              <a:defRPr lang="en-US"/>
            </a:defPPr>
            <a:lvl1pPr algn="ctr">
              <a:defRPr sz="3200">
                <a:solidFill>
                  <a:schemeClr val="tx1">
                    <a:lumMod val="65000"/>
                    <a:lumOff val="35000"/>
                  </a:schemeClr>
                </a:solidFill>
              </a:defRPr>
            </a:lvl1pPr>
          </a:lstStyle>
          <a:p>
            <a:r>
              <a:rPr lang="en-US" dirty="0">
                <a:solidFill>
                  <a:schemeClr val="tx1"/>
                </a:solidFill>
              </a:rPr>
              <a:t>Question 4</a:t>
            </a:r>
          </a:p>
          <a:p>
            <a:endParaRPr lang="en-US" dirty="0">
              <a:solidFill>
                <a:srgbClr val="2900A9"/>
              </a:solidFill>
            </a:endParaRPr>
          </a:p>
          <a:p>
            <a:r>
              <a:rPr lang="en-US" dirty="0">
                <a:solidFill>
                  <a:srgbClr val="2900A9"/>
                </a:solidFill>
              </a:rPr>
              <a:t> </a:t>
            </a:r>
            <a:r>
              <a:rPr lang="en-US" b="1" dirty="0">
                <a:solidFill>
                  <a:srgbClr val="2900A9"/>
                </a:solidFill>
              </a:rPr>
              <a:t>About ¼ of job applicants will quit in the middle of filling out online job applications because of their length and complexity.</a:t>
            </a: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73</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Tree>
    <p:extLst>
      <p:ext uri="{BB962C8B-B14F-4D97-AF65-F5344CB8AC3E}">
        <p14:creationId xmlns:p14="http://schemas.microsoft.com/office/powerpoint/2010/main" val="840587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933515" y="4215459"/>
            <a:ext cx="1418978" cy="707886"/>
          </a:xfrm>
          <a:prstGeom prst="rect">
            <a:avLst/>
          </a:prstGeom>
          <a:noFill/>
        </p:spPr>
        <p:txBody>
          <a:bodyPr wrap="none" rtlCol="0">
            <a:spAutoFit/>
          </a:bodyPr>
          <a:lstStyle/>
          <a:p>
            <a:r>
              <a:rPr lang="en-US" sz="4000" dirty="0">
                <a:solidFill>
                  <a:srgbClr val="FF0000"/>
                </a:solidFill>
              </a:rPr>
              <a:t>FALSE</a:t>
            </a:r>
          </a:p>
        </p:txBody>
      </p:sp>
      <p:sp>
        <p:nvSpPr>
          <p:cNvPr id="8" name="TextBox 7"/>
          <p:cNvSpPr txBox="1"/>
          <p:nvPr/>
        </p:nvSpPr>
        <p:spPr>
          <a:xfrm>
            <a:off x="468924" y="1573603"/>
            <a:ext cx="8030306" cy="2062103"/>
          </a:xfrm>
          <a:prstGeom prst="rect">
            <a:avLst/>
          </a:prstGeom>
          <a:noFill/>
        </p:spPr>
        <p:txBody>
          <a:bodyPr wrap="square" rtlCol="0">
            <a:spAutoFit/>
          </a:bodyPr>
          <a:lstStyle/>
          <a:p>
            <a:pPr algn="ctr"/>
            <a:r>
              <a:rPr lang="en-US" sz="3200" dirty="0">
                <a:solidFill>
                  <a:schemeClr val="tx1">
                    <a:lumMod val="65000"/>
                    <a:lumOff val="35000"/>
                  </a:schemeClr>
                </a:solidFill>
              </a:rPr>
              <a:t>Question 5</a:t>
            </a:r>
          </a:p>
          <a:p>
            <a:pPr algn="ctr"/>
            <a:endParaRPr lang="en-US" sz="3200" b="1" dirty="0">
              <a:solidFill>
                <a:srgbClr val="2900A9"/>
              </a:solidFill>
            </a:endParaRPr>
          </a:p>
          <a:p>
            <a:pPr algn="ctr"/>
            <a:r>
              <a:rPr lang="en-US" sz="3200" b="1" dirty="0">
                <a:solidFill>
                  <a:srgbClr val="2900A9"/>
                </a:solidFill>
              </a:rPr>
              <a:t>Masters and PhD degrees correlate to improved student achievement results.</a:t>
            </a: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74</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Tree>
    <p:extLst>
      <p:ext uri="{BB962C8B-B14F-4D97-AF65-F5344CB8AC3E}">
        <p14:creationId xmlns:p14="http://schemas.microsoft.com/office/powerpoint/2010/main" val="1547507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837706" y="4479352"/>
            <a:ext cx="1311578" cy="707886"/>
          </a:xfrm>
          <a:prstGeom prst="rect">
            <a:avLst/>
          </a:prstGeom>
          <a:noFill/>
        </p:spPr>
        <p:txBody>
          <a:bodyPr wrap="none" rtlCol="0">
            <a:spAutoFit/>
          </a:bodyPr>
          <a:lstStyle/>
          <a:p>
            <a:r>
              <a:rPr lang="en-US" sz="4000" b="1" dirty="0">
                <a:solidFill>
                  <a:srgbClr val="00B050"/>
                </a:solidFill>
              </a:rPr>
              <a:t>TRUE</a:t>
            </a:r>
          </a:p>
        </p:txBody>
      </p:sp>
      <p:sp>
        <p:nvSpPr>
          <p:cNvPr id="8" name="TextBox 7"/>
          <p:cNvSpPr txBox="1"/>
          <p:nvPr/>
        </p:nvSpPr>
        <p:spPr>
          <a:xfrm>
            <a:off x="468924" y="1573603"/>
            <a:ext cx="8030306" cy="2554545"/>
          </a:xfrm>
          <a:prstGeom prst="rect">
            <a:avLst/>
          </a:prstGeom>
          <a:noFill/>
        </p:spPr>
        <p:txBody>
          <a:bodyPr wrap="square" rtlCol="0">
            <a:spAutoFit/>
          </a:bodyPr>
          <a:lstStyle/>
          <a:p>
            <a:pPr algn="ctr"/>
            <a:r>
              <a:rPr lang="en-US" sz="3200" dirty="0">
                <a:solidFill>
                  <a:schemeClr val="tx1">
                    <a:lumMod val="65000"/>
                    <a:lumOff val="35000"/>
                  </a:schemeClr>
                </a:solidFill>
              </a:rPr>
              <a:t>Question 6</a:t>
            </a:r>
          </a:p>
          <a:p>
            <a:pPr algn="ctr"/>
            <a:endParaRPr lang="en-US" sz="3200" dirty="0">
              <a:solidFill>
                <a:schemeClr val="tx1">
                  <a:lumMod val="75000"/>
                  <a:lumOff val="25000"/>
                </a:schemeClr>
              </a:solidFill>
            </a:endParaRPr>
          </a:p>
          <a:p>
            <a:pPr algn="ctr"/>
            <a:r>
              <a:rPr lang="en-US" sz="3200" b="1" dirty="0">
                <a:solidFill>
                  <a:srgbClr val="2900A9"/>
                </a:solidFill>
              </a:rPr>
              <a:t>Increased teacher absenteeism has a significant correlation to lower student achievement.</a:t>
            </a: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75</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Tree>
    <p:extLst>
      <p:ext uri="{BB962C8B-B14F-4D97-AF65-F5344CB8AC3E}">
        <p14:creationId xmlns:p14="http://schemas.microsoft.com/office/powerpoint/2010/main" val="1092135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672086" y="4491450"/>
            <a:ext cx="1312529" cy="707886"/>
          </a:xfrm>
          <a:prstGeom prst="rect">
            <a:avLst/>
          </a:prstGeom>
          <a:noFill/>
        </p:spPr>
        <p:txBody>
          <a:bodyPr wrap="none" rtlCol="0">
            <a:spAutoFit/>
          </a:bodyPr>
          <a:lstStyle/>
          <a:p>
            <a:r>
              <a:rPr lang="en-US" sz="4000" b="1" dirty="0" smtClean="0">
                <a:solidFill>
                  <a:srgbClr val="008000"/>
                </a:solidFill>
              </a:rPr>
              <a:t>TRUE</a:t>
            </a:r>
            <a:endParaRPr lang="en-US" sz="4000" b="1" dirty="0">
              <a:solidFill>
                <a:srgbClr val="008000"/>
              </a:solidFill>
            </a:endParaRPr>
          </a:p>
        </p:txBody>
      </p:sp>
      <p:sp>
        <p:nvSpPr>
          <p:cNvPr id="8" name="TextBox 7"/>
          <p:cNvSpPr txBox="1"/>
          <p:nvPr/>
        </p:nvSpPr>
        <p:spPr>
          <a:xfrm>
            <a:off x="469816" y="1872296"/>
            <a:ext cx="8030306" cy="2554545"/>
          </a:xfrm>
          <a:prstGeom prst="rect">
            <a:avLst/>
          </a:prstGeom>
          <a:noFill/>
        </p:spPr>
        <p:txBody>
          <a:bodyPr wrap="square" rtlCol="0">
            <a:spAutoFit/>
          </a:bodyPr>
          <a:lstStyle/>
          <a:p>
            <a:pPr algn="ctr"/>
            <a:r>
              <a:rPr lang="en-US" sz="3200" dirty="0">
                <a:solidFill>
                  <a:schemeClr val="tx1">
                    <a:lumMod val="65000"/>
                    <a:lumOff val="35000"/>
                  </a:schemeClr>
                </a:solidFill>
              </a:rPr>
              <a:t>Question 7</a:t>
            </a:r>
          </a:p>
          <a:p>
            <a:pPr algn="ctr"/>
            <a:endParaRPr lang="en-US" sz="3200" dirty="0">
              <a:solidFill>
                <a:schemeClr val="tx1">
                  <a:lumMod val="75000"/>
                  <a:lumOff val="25000"/>
                </a:schemeClr>
              </a:solidFill>
            </a:endParaRPr>
          </a:p>
          <a:p>
            <a:pPr algn="ctr"/>
            <a:r>
              <a:rPr lang="en-US" sz="3200" b="1" dirty="0" err="1" smtClean="0">
                <a:solidFill>
                  <a:srgbClr val="2900A9"/>
                </a:solidFill>
              </a:rPr>
              <a:t>Millennials</a:t>
            </a:r>
            <a:r>
              <a:rPr lang="en-US" sz="3200" b="1" dirty="0" smtClean="0">
                <a:solidFill>
                  <a:srgbClr val="2900A9"/>
                </a:solidFill>
              </a:rPr>
              <a:t> </a:t>
            </a:r>
            <a:r>
              <a:rPr lang="en-US" sz="3200" b="1" dirty="0">
                <a:solidFill>
                  <a:srgbClr val="2900A9"/>
                </a:solidFill>
              </a:rPr>
              <a:t>will change jobs an average of four times in their first decade out of college and 10 to 15 times during their career. </a:t>
            </a:r>
          </a:p>
        </p:txBody>
      </p:sp>
      <p:sp>
        <p:nvSpPr>
          <p:cNvPr id="9" name="Title 1"/>
          <p:cNvSpPr>
            <a:spLocks noGrp="1"/>
          </p:cNvSpPr>
          <p:nvPr>
            <p:ph type="title"/>
          </p:nvPr>
        </p:nvSpPr>
        <p:spPr>
          <a:xfrm>
            <a:off x="450347" y="-126626"/>
            <a:ext cx="7556313" cy="995082"/>
          </a:xfrm>
        </p:spPr>
        <p:txBody>
          <a:bodyPr/>
          <a:lstStyle/>
          <a:p>
            <a:r>
              <a:rPr lang="en-US" dirty="0"/>
              <a:t>Using Research</a:t>
            </a:r>
          </a:p>
        </p:txBody>
      </p:sp>
      <p:sp>
        <p:nvSpPr>
          <p:cNvPr id="10" name="Slide Number Placeholder 5"/>
          <p:cNvSpPr>
            <a:spLocks noGrp="1"/>
          </p:cNvSpPr>
          <p:nvPr>
            <p:ph type="sldNum" sz="quarter" idx="12"/>
          </p:nvPr>
        </p:nvSpPr>
        <p:spPr>
          <a:xfrm>
            <a:off x="8305800" y="242234"/>
            <a:ext cx="554038" cy="365125"/>
          </a:xfrm>
        </p:spPr>
        <p:txBody>
          <a:bodyPr/>
          <a:lstStyle/>
          <a:p>
            <a:fld id="{70FCFB06-72BE-4810-A274-32EBC42401E2}" type="slidenum">
              <a:rPr lang="en-US" smtClean="0"/>
              <a:pPr/>
              <a:t>76</a:t>
            </a:fld>
            <a:endParaRPr lang="en-US" dirty="0"/>
          </a:p>
        </p:txBody>
      </p:sp>
      <p:pic>
        <p:nvPicPr>
          <p:cNvPr id="11" name="Picture 10"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half" idx="2"/>
          </p:nvPr>
        </p:nvSpPr>
        <p:spPr>
          <a:xfrm>
            <a:off x="469816" y="719526"/>
            <a:ext cx="7558960" cy="774700"/>
          </a:xfrm>
        </p:spPr>
        <p:txBody>
          <a:bodyPr/>
          <a:lstStyle/>
          <a:p>
            <a:r>
              <a:rPr lang="en-US" dirty="0"/>
              <a:t>Quiz</a:t>
            </a:r>
          </a:p>
        </p:txBody>
      </p:sp>
      <p:sp>
        <p:nvSpPr>
          <p:cNvPr id="13" name="TextBox 12"/>
          <p:cNvSpPr txBox="1"/>
          <p:nvPr/>
        </p:nvSpPr>
        <p:spPr>
          <a:xfrm>
            <a:off x="672126" y="6188282"/>
            <a:ext cx="7014308" cy="400110"/>
          </a:xfrm>
          <a:prstGeom prst="rect">
            <a:avLst/>
          </a:prstGeom>
          <a:noFill/>
        </p:spPr>
        <p:txBody>
          <a:bodyPr wrap="square" rtlCol="0">
            <a:spAutoFit/>
          </a:bodyPr>
          <a:lstStyle/>
          <a:p>
            <a:r>
              <a:rPr lang="en-US" sz="2000" dirty="0">
                <a:solidFill>
                  <a:schemeClr val="tx1">
                    <a:lumMod val="75000"/>
                    <a:lumOff val="25000"/>
                  </a:schemeClr>
                </a:solidFill>
              </a:rPr>
              <a:t>.</a:t>
            </a:r>
            <a:endParaRPr lang="en-US" sz="2000" dirty="0"/>
          </a:p>
        </p:txBody>
      </p:sp>
    </p:spTree>
    <p:extLst>
      <p:ext uri="{BB962C8B-B14F-4D97-AF65-F5344CB8AC3E}">
        <p14:creationId xmlns:p14="http://schemas.microsoft.com/office/powerpoint/2010/main" val="273233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9" name="Rectangle 8"/>
          <p:cNvSpPr/>
          <p:nvPr/>
        </p:nvSpPr>
        <p:spPr>
          <a:xfrm>
            <a:off x="7368428" y="5746292"/>
            <a:ext cx="1775572" cy="1111708"/>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0347" y="-126626"/>
            <a:ext cx="7556313" cy="995082"/>
          </a:xfrm>
        </p:spPr>
        <p:txBody>
          <a:bodyPr/>
          <a:lstStyle/>
          <a:p>
            <a:r>
              <a:rPr lang="en-US" dirty="0"/>
              <a:t>Using Research</a:t>
            </a:r>
          </a:p>
        </p:txBody>
      </p:sp>
      <p:sp>
        <p:nvSpPr>
          <p:cNvPr id="6" name="Slide Number Placeholder 5"/>
          <p:cNvSpPr>
            <a:spLocks noGrp="1"/>
          </p:cNvSpPr>
          <p:nvPr>
            <p:ph type="sldNum" sz="quarter" idx="12"/>
          </p:nvPr>
        </p:nvSpPr>
        <p:spPr/>
        <p:txBody>
          <a:bodyPr/>
          <a:lstStyle/>
          <a:p>
            <a:fld id="{70FCFB06-72BE-4810-A274-32EBC42401E2}" type="slidenum">
              <a:rPr lang="en-US" smtClean="0"/>
              <a:pPr/>
              <a:t>77</a:t>
            </a:fld>
            <a:endParaRPr lang="en-US" dirty="0"/>
          </a:p>
        </p:txBody>
      </p:sp>
      <p:pic>
        <p:nvPicPr>
          <p:cNvPr id="5" name="Picture 4" descr="quiz_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384" y="127041"/>
            <a:ext cx="1167975" cy="124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3"/>
          <p:cNvSpPr>
            <a:spLocks noGrp="1"/>
          </p:cNvSpPr>
          <p:nvPr>
            <p:ph type="body" sz="half" idx="2"/>
          </p:nvPr>
        </p:nvSpPr>
        <p:spPr>
          <a:xfrm>
            <a:off x="469816" y="719526"/>
            <a:ext cx="7558960" cy="774700"/>
          </a:xfrm>
        </p:spPr>
        <p:txBody>
          <a:bodyPr/>
          <a:lstStyle/>
          <a:p>
            <a:r>
              <a:rPr lang="en-US" dirty="0"/>
              <a:t>Quiz</a:t>
            </a:r>
          </a:p>
        </p:txBody>
      </p:sp>
      <p:graphicFrame>
        <p:nvGraphicFramePr>
          <p:cNvPr id="10" name="Table 9"/>
          <p:cNvGraphicFramePr>
            <a:graphicFrameLocks noGrp="1"/>
          </p:cNvGraphicFramePr>
          <p:nvPr>
            <p:extLst/>
          </p:nvPr>
        </p:nvGraphicFramePr>
        <p:xfrm>
          <a:off x="432464" y="1308608"/>
          <a:ext cx="8390022" cy="5511370"/>
        </p:xfrm>
        <a:graphic>
          <a:graphicData uri="http://schemas.openxmlformats.org/drawingml/2006/table">
            <a:tbl>
              <a:tblPr>
                <a:tableStyleId>{5C22544A-7EE6-4342-B048-85BDC9FD1C3A}</a:tableStyleId>
              </a:tblPr>
              <a:tblGrid>
                <a:gridCol w="7265906">
                  <a:extLst>
                    <a:ext uri="{9D8B030D-6E8A-4147-A177-3AD203B41FA5}">
                      <a16:colId xmlns="" xmlns:a16="http://schemas.microsoft.com/office/drawing/2014/main" val="20000"/>
                    </a:ext>
                  </a:extLst>
                </a:gridCol>
                <a:gridCol w="1124116">
                  <a:extLst>
                    <a:ext uri="{9D8B030D-6E8A-4147-A177-3AD203B41FA5}">
                      <a16:colId xmlns="" xmlns:a16="http://schemas.microsoft.com/office/drawing/2014/main" val="20001"/>
                    </a:ext>
                  </a:extLst>
                </a:gridCol>
              </a:tblGrid>
              <a:tr h="323259">
                <a:tc>
                  <a:txBody>
                    <a:bodyPr/>
                    <a:lstStyle/>
                    <a:p>
                      <a:pPr marL="228600" marR="0" algn="ctr">
                        <a:spcBef>
                          <a:spcPts val="0"/>
                        </a:spcBef>
                        <a:spcAft>
                          <a:spcPts val="0"/>
                        </a:spcAft>
                      </a:pPr>
                      <a:r>
                        <a:rPr lang="en-US" sz="2000" b="1" dirty="0">
                          <a:solidFill>
                            <a:schemeClr val="bg1"/>
                          </a:solidFill>
                          <a:effectLst/>
                        </a:rPr>
                        <a:t>Human Capital Statements</a:t>
                      </a:r>
                      <a:endParaRPr lang="en-US" sz="2000" b="1" dirty="0">
                        <a:solidFill>
                          <a:schemeClr val="bg1"/>
                        </a:solidFill>
                        <a:effectLst/>
                        <a:latin typeface="Calibri" charset="0"/>
                        <a:ea typeface="Calibri" charset="0"/>
                        <a:cs typeface="Times New Roman" charset="0"/>
                      </a:endParaRP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rPr>
                        <a:t>T or F</a:t>
                      </a:r>
                      <a:endParaRPr lang="en-US" sz="2000" b="1" dirty="0">
                        <a:solidFill>
                          <a:schemeClr val="bg1"/>
                        </a:solidFill>
                        <a:effectLst/>
                        <a:latin typeface="Calibri" charset="0"/>
                        <a:ea typeface="Calibri" charset="0"/>
                        <a:cs typeface="Times New Roman" charset="0"/>
                      </a:endParaRP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0"/>
                  </a:ext>
                </a:extLst>
              </a:tr>
              <a:tr h="986287">
                <a:tc>
                  <a:txBody>
                    <a:bodyPr/>
                    <a:lstStyle/>
                    <a:p>
                      <a:pPr marL="0" marR="0" lvl="0" indent="0" algn="l">
                        <a:spcBef>
                          <a:spcPts val="0"/>
                        </a:spcBef>
                        <a:spcAft>
                          <a:spcPts val="0"/>
                        </a:spcAft>
                        <a:buFont typeface="+mj-lt"/>
                        <a:buNone/>
                      </a:pPr>
                      <a:r>
                        <a:rPr lang="en-US" sz="2000" dirty="0">
                          <a:solidFill>
                            <a:schemeClr val="tx1">
                              <a:lumMod val="75000"/>
                              <a:lumOff val="25000"/>
                            </a:schemeClr>
                          </a:solidFill>
                          <a:effectLst/>
                        </a:rPr>
                        <a:t>1.</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buFont typeface="+mj-lt"/>
                        <a:buNone/>
                      </a:pPr>
                      <a:r>
                        <a:rPr lang="en-US" sz="2000" dirty="0">
                          <a:solidFill>
                            <a:schemeClr val="tx1">
                              <a:lumMod val="75000"/>
                              <a:lumOff val="25000"/>
                            </a:schemeClr>
                          </a:solidFill>
                          <a:effectLst/>
                          <a:latin typeface="Calibri" charset="0"/>
                          <a:ea typeface="Calibri" charset="0"/>
                          <a:cs typeface="Times New Roman" charset="0"/>
                        </a:rPr>
                        <a:t> </a:t>
                      </a: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46517">
                <a:tc>
                  <a:txBody>
                    <a:bodyPr/>
                    <a:lstStyle/>
                    <a:p>
                      <a:pPr marL="0" marR="0" lvl="0" indent="0" algn="l">
                        <a:spcBef>
                          <a:spcPts val="0"/>
                        </a:spcBef>
                        <a:spcAft>
                          <a:spcPts val="0"/>
                        </a:spcAft>
                        <a:buFont typeface="+mj-lt"/>
                        <a:buNone/>
                      </a:pPr>
                      <a:r>
                        <a:rPr lang="en-US" sz="2000" dirty="0">
                          <a:solidFill>
                            <a:schemeClr val="tx1">
                              <a:lumMod val="75000"/>
                              <a:lumOff val="25000"/>
                            </a:schemeClr>
                          </a:solidFill>
                          <a:effectLst/>
                        </a:rPr>
                        <a:t>2.</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rPr>
                        <a:t>  </a:t>
                      </a:r>
                      <a:endParaRPr lang="en-US" sz="2000" dirty="0">
                        <a:solidFill>
                          <a:schemeClr val="tx1">
                            <a:lumMod val="75000"/>
                            <a:lumOff val="25000"/>
                          </a:schemeClr>
                        </a:solidFill>
                        <a:effectLst/>
                        <a:latin typeface="Calibri" charset="0"/>
                        <a:ea typeface="Calibri" charset="0"/>
                        <a:cs typeface="Times New Roman" charset="0"/>
                      </a:endParaRP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46517">
                <a:tc>
                  <a:txBody>
                    <a:bodyPr/>
                    <a:lstStyle/>
                    <a:p>
                      <a:pPr marL="0" marR="0" lvl="0" indent="0" algn="l">
                        <a:spcBef>
                          <a:spcPts val="0"/>
                        </a:spcBef>
                        <a:spcAft>
                          <a:spcPts val="0"/>
                        </a:spcAft>
                        <a:buFont typeface="+mj-lt"/>
                        <a:buNone/>
                      </a:pPr>
                      <a:r>
                        <a:rPr lang="en-US" sz="2000" dirty="0">
                          <a:solidFill>
                            <a:schemeClr val="tx1">
                              <a:lumMod val="75000"/>
                              <a:lumOff val="25000"/>
                            </a:schemeClr>
                          </a:solidFill>
                          <a:effectLst/>
                        </a:rPr>
                        <a:t>3.</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rPr>
                        <a:t>  </a:t>
                      </a:r>
                      <a:endParaRPr lang="en-US" sz="2000" dirty="0">
                        <a:solidFill>
                          <a:schemeClr val="tx1">
                            <a:lumMod val="75000"/>
                            <a:lumOff val="25000"/>
                          </a:schemeClr>
                        </a:solidFill>
                        <a:effectLst/>
                        <a:latin typeface="Calibri" charset="0"/>
                        <a:ea typeface="Calibri" charset="0"/>
                        <a:cs typeface="Times New Roman" charset="0"/>
                      </a:endParaRP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969776">
                <a:tc>
                  <a:txBody>
                    <a:bodyPr/>
                    <a:lstStyle/>
                    <a:p>
                      <a:pPr marL="0" marR="0" indent="0" algn="l">
                        <a:spcBef>
                          <a:spcPts val="0"/>
                        </a:spcBef>
                        <a:spcAft>
                          <a:spcPts val="0"/>
                        </a:spcAft>
                        <a:buFont typeface="+mj-lt"/>
                        <a:buNone/>
                      </a:pPr>
                      <a:r>
                        <a:rPr lang="en-US" sz="2000" dirty="0">
                          <a:solidFill>
                            <a:schemeClr val="tx1">
                              <a:lumMod val="75000"/>
                              <a:lumOff val="25000"/>
                            </a:schemeClr>
                          </a:solidFill>
                          <a:effectLst/>
                          <a:latin typeface="Calibri" charset="0"/>
                          <a:ea typeface="Calibri" charset="0"/>
                          <a:cs typeface="Times New Roman" charset="0"/>
                        </a:rPr>
                        <a:t>4.</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latin typeface="Calibri" charset="0"/>
                          <a:ea typeface="Calibri" charset="0"/>
                          <a:cs typeface="Times New Roman" charset="0"/>
                        </a:rPr>
                        <a:t> </a:t>
                      </a: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2206094"/>
                  </a:ext>
                </a:extLst>
              </a:tr>
              <a:tr h="647932">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2000" dirty="0">
                          <a:solidFill>
                            <a:schemeClr val="tx1">
                              <a:lumMod val="75000"/>
                              <a:lumOff val="25000"/>
                            </a:schemeClr>
                          </a:solidFill>
                          <a:effectLst/>
                          <a:latin typeface="Calibri" charset="0"/>
                          <a:ea typeface="Calibri" charset="0"/>
                          <a:cs typeface="Times New Roman" charset="0"/>
                        </a:rPr>
                        <a:t>5.</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latin typeface="Calibri" charset="0"/>
                          <a:ea typeface="Calibri" charset="0"/>
                          <a:cs typeface="Times New Roman" charset="0"/>
                        </a:rPr>
                        <a:t> </a:t>
                      </a: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1931305"/>
                  </a:ext>
                </a:extLst>
              </a:tr>
              <a:tr h="646517">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2000" dirty="0">
                          <a:solidFill>
                            <a:schemeClr val="tx1">
                              <a:lumMod val="75000"/>
                              <a:lumOff val="25000"/>
                            </a:schemeClr>
                          </a:solidFill>
                          <a:effectLst/>
                          <a:latin typeface="Calibri" charset="0"/>
                          <a:ea typeface="Calibri" charset="0"/>
                          <a:cs typeface="Times New Roman" charset="0"/>
                        </a:rPr>
                        <a:t>6.</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latin typeface="Calibri" charset="0"/>
                          <a:ea typeface="Calibri" charset="0"/>
                          <a:cs typeface="Times New Roman" charset="0"/>
                        </a:rPr>
                        <a:t> </a:t>
                      </a: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0291906"/>
                  </a:ext>
                </a:extLst>
              </a:tr>
              <a:tr h="644565">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2000" dirty="0">
                          <a:solidFill>
                            <a:schemeClr val="tx1">
                              <a:lumMod val="75000"/>
                              <a:lumOff val="25000"/>
                            </a:schemeClr>
                          </a:solidFill>
                          <a:effectLst/>
                          <a:latin typeface="Calibri" charset="0"/>
                          <a:ea typeface="Calibri" charset="0"/>
                          <a:cs typeface="Times New Roman" charset="0"/>
                        </a:rPr>
                        <a:t>7.</a:t>
                      </a:r>
                    </a:p>
                  </a:txBody>
                  <a:tcPr marL="55836" marR="558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lumMod val="75000"/>
                              <a:lumOff val="25000"/>
                            </a:schemeClr>
                          </a:solidFill>
                          <a:effectLst/>
                          <a:latin typeface="Calibri" charset="0"/>
                          <a:ea typeface="Calibri" charset="0"/>
                          <a:cs typeface="Times New Roman" charset="0"/>
                        </a:rPr>
                        <a:t> </a:t>
                      </a:r>
                    </a:p>
                  </a:txBody>
                  <a:tcPr marL="55836" marR="558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43941713"/>
                  </a:ext>
                </a:extLst>
              </a:tr>
            </a:tbl>
          </a:graphicData>
        </a:graphic>
      </p:graphicFrame>
      <p:sp>
        <p:nvSpPr>
          <p:cNvPr id="3" name="TextBox 2"/>
          <p:cNvSpPr txBox="1"/>
          <p:nvPr/>
        </p:nvSpPr>
        <p:spPr>
          <a:xfrm>
            <a:off x="672126" y="1602165"/>
            <a:ext cx="7014308" cy="1015663"/>
          </a:xfrm>
          <a:prstGeom prst="rect">
            <a:avLst/>
          </a:prstGeom>
          <a:noFill/>
        </p:spPr>
        <p:txBody>
          <a:bodyPr wrap="square" rtlCol="0">
            <a:spAutoFit/>
          </a:bodyPr>
          <a:lstStyle/>
          <a:p>
            <a:r>
              <a:rPr lang="en-US" sz="2000" dirty="0">
                <a:solidFill>
                  <a:schemeClr val="tx1">
                    <a:lumMod val="75000"/>
                    <a:lumOff val="25000"/>
                  </a:schemeClr>
                </a:solidFill>
              </a:rPr>
              <a:t>Candidates who have gone through a formal teacher training program (School of Education) are more effective teachers than those who have not. </a:t>
            </a:r>
            <a:endParaRPr lang="en-US" sz="2000" dirty="0"/>
          </a:p>
        </p:txBody>
      </p:sp>
      <p:sp>
        <p:nvSpPr>
          <p:cNvPr id="4" name="TextBox 3"/>
          <p:cNvSpPr txBox="1"/>
          <p:nvPr/>
        </p:nvSpPr>
        <p:spPr>
          <a:xfrm>
            <a:off x="7880284" y="1909941"/>
            <a:ext cx="801822" cy="400110"/>
          </a:xfrm>
          <a:prstGeom prst="rect">
            <a:avLst/>
          </a:prstGeom>
          <a:noFill/>
        </p:spPr>
        <p:txBody>
          <a:bodyPr wrap="none" rtlCol="0">
            <a:spAutoFit/>
          </a:bodyPr>
          <a:lstStyle/>
          <a:p>
            <a:r>
              <a:rPr lang="en-US" sz="2000" dirty="0">
                <a:solidFill>
                  <a:srgbClr val="FF0000"/>
                </a:solidFill>
              </a:rPr>
              <a:t>FALSE</a:t>
            </a:r>
          </a:p>
        </p:txBody>
      </p:sp>
      <p:sp>
        <p:nvSpPr>
          <p:cNvPr id="11" name="TextBox 10"/>
          <p:cNvSpPr txBox="1"/>
          <p:nvPr/>
        </p:nvSpPr>
        <p:spPr>
          <a:xfrm>
            <a:off x="7934713" y="2688780"/>
            <a:ext cx="661434" cy="400110"/>
          </a:xfrm>
          <a:prstGeom prst="rect">
            <a:avLst/>
          </a:prstGeom>
          <a:noFill/>
        </p:spPr>
        <p:txBody>
          <a:bodyPr wrap="none" rtlCol="0">
            <a:spAutoFit/>
          </a:bodyPr>
          <a:lstStyle/>
          <a:p>
            <a:r>
              <a:rPr lang="en-US" sz="2000" dirty="0" smtClean="0">
                <a:solidFill>
                  <a:srgbClr val="60A60E"/>
                </a:solidFill>
              </a:rPr>
              <a:t>True</a:t>
            </a:r>
            <a:endParaRPr lang="en-US" sz="2000" dirty="0">
              <a:solidFill>
                <a:srgbClr val="60A60E"/>
              </a:solidFill>
            </a:endParaRPr>
          </a:p>
        </p:txBody>
      </p:sp>
      <p:sp>
        <p:nvSpPr>
          <p:cNvPr id="12" name="TextBox 11"/>
          <p:cNvSpPr txBox="1"/>
          <p:nvPr/>
        </p:nvSpPr>
        <p:spPr>
          <a:xfrm>
            <a:off x="7880284" y="4951334"/>
            <a:ext cx="801822" cy="400110"/>
          </a:xfrm>
          <a:prstGeom prst="rect">
            <a:avLst/>
          </a:prstGeom>
          <a:noFill/>
        </p:spPr>
        <p:txBody>
          <a:bodyPr wrap="none" rtlCol="0">
            <a:spAutoFit/>
          </a:bodyPr>
          <a:lstStyle/>
          <a:p>
            <a:r>
              <a:rPr lang="en-US" sz="2000" dirty="0">
                <a:solidFill>
                  <a:srgbClr val="FF0000"/>
                </a:solidFill>
              </a:rPr>
              <a:t>FALSE</a:t>
            </a:r>
          </a:p>
        </p:txBody>
      </p:sp>
      <p:sp>
        <p:nvSpPr>
          <p:cNvPr id="13" name="TextBox 12"/>
          <p:cNvSpPr txBox="1"/>
          <p:nvPr/>
        </p:nvSpPr>
        <p:spPr>
          <a:xfrm>
            <a:off x="7911843" y="3337451"/>
            <a:ext cx="738704" cy="400110"/>
          </a:xfrm>
          <a:prstGeom prst="rect">
            <a:avLst/>
          </a:prstGeom>
          <a:noFill/>
        </p:spPr>
        <p:txBody>
          <a:bodyPr wrap="none" rtlCol="0">
            <a:spAutoFit/>
          </a:bodyPr>
          <a:lstStyle/>
          <a:p>
            <a:r>
              <a:rPr lang="en-US" sz="2000" dirty="0">
                <a:solidFill>
                  <a:srgbClr val="00B050"/>
                </a:solidFill>
              </a:rPr>
              <a:t>TRUE</a:t>
            </a:r>
          </a:p>
        </p:txBody>
      </p:sp>
      <p:sp>
        <p:nvSpPr>
          <p:cNvPr id="14" name="TextBox 13"/>
          <p:cNvSpPr txBox="1"/>
          <p:nvPr/>
        </p:nvSpPr>
        <p:spPr>
          <a:xfrm>
            <a:off x="7911843" y="4207662"/>
            <a:ext cx="801822" cy="400110"/>
          </a:xfrm>
          <a:prstGeom prst="rect">
            <a:avLst/>
          </a:prstGeom>
          <a:noFill/>
        </p:spPr>
        <p:txBody>
          <a:bodyPr wrap="none" rtlCol="0">
            <a:spAutoFit/>
          </a:bodyPr>
          <a:lstStyle/>
          <a:p>
            <a:r>
              <a:rPr lang="en-US" sz="2000" dirty="0" smtClean="0">
                <a:solidFill>
                  <a:srgbClr val="FF0000"/>
                </a:solidFill>
              </a:rPr>
              <a:t>FALSE</a:t>
            </a:r>
            <a:endParaRPr lang="en-US" sz="2000" dirty="0">
              <a:solidFill>
                <a:srgbClr val="FF0000"/>
              </a:solidFill>
            </a:endParaRPr>
          </a:p>
        </p:txBody>
      </p:sp>
      <p:sp>
        <p:nvSpPr>
          <p:cNvPr id="15" name="TextBox 14"/>
          <p:cNvSpPr txBox="1"/>
          <p:nvPr/>
        </p:nvSpPr>
        <p:spPr>
          <a:xfrm>
            <a:off x="7911843" y="5600011"/>
            <a:ext cx="738704" cy="400110"/>
          </a:xfrm>
          <a:prstGeom prst="rect">
            <a:avLst/>
          </a:prstGeom>
          <a:noFill/>
        </p:spPr>
        <p:txBody>
          <a:bodyPr wrap="none" rtlCol="0">
            <a:spAutoFit/>
          </a:bodyPr>
          <a:lstStyle/>
          <a:p>
            <a:r>
              <a:rPr lang="en-US" sz="2000" dirty="0">
                <a:solidFill>
                  <a:srgbClr val="00B050"/>
                </a:solidFill>
              </a:rPr>
              <a:t>TRUE</a:t>
            </a:r>
          </a:p>
        </p:txBody>
      </p:sp>
      <p:sp>
        <p:nvSpPr>
          <p:cNvPr id="16" name="TextBox 15"/>
          <p:cNvSpPr txBox="1"/>
          <p:nvPr/>
        </p:nvSpPr>
        <p:spPr>
          <a:xfrm>
            <a:off x="7924380" y="6217354"/>
            <a:ext cx="738704" cy="400110"/>
          </a:xfrm>
          <a:prstGeom prst="rect">
            <a:avLst/>
          </a:prstGeom>
          <a:noFill/>
        </p:spPr>
        <p:txBody>
          <a:bodyPr wrap="none" rtlCol="0">
            <a:spAutoFit/>
          </a:bodyPr>
          <a:lstStyle/>
          <a:p>
            <a:r>
              <a:rPr lang="en-US" sz="2000" dirty="0" smtClean="0">
                <a:solidFill>
                  <a:srgbClr val="008000"/>
                </a:solidFill>
              </a:rPr>
              <a:t>TRUE</a:t>
            </a:r>
            <a:endParaRPr lang="en-US" sz="2000" dirty="0">
              <a:solidFill>
                <a:srgbClr val="008000"/>
              </a:solidFill>
            </a:endParaRPr>
          </a:p>
        </p:txBody>
      </p:sp>
      <p:sp>
        <p:nvSpPr>
          <p:cNvPr id="17" name="TextBox 16"/>
          <p:cNvSpPr txBox="1"/>
          <p:nvPr/>
        </p:nvSpPr>
        <p:spPr>
          <a:xfrm>
            <a:off x="672126" y="2534892"/>
            <a:ext cx="7014308" cy="400110"/>
          </a:xfrm>
          <a:prstGeom prst="rect">
            <a:avLst/>
          </a:prstGeom>
          <a:noFill/>
        </p:spPr>
        <p:txBody>
          <a:bodyPr wrap="square" rtlCol="0">
            <a:spAutoFit/>
          </a:bodyPr>
          <a:lstStyle/>
          <a:p>
            <a:r>
              <a:rPr lang="en-US" sz="2000" dirty="0" smtClean="0">
                <a:solidFill>
                  <a:schemeClr val="tx1">
                    <a:lumMod val="75000"/>
                    <a:lumOff val="25000"/>
                  </a:schemeClr>
                </a:solidFill>
              </a:rPr>
              <a:t>Almost </a:t>
            </a:r>
            <a:r>
              <a:rPr lang="en-US" sz="2000" dirty="0">
                <a:solidFill>
                  <a:schemeClr val="tx1">
                    <a:lumMod val="75000"/>
                    <a:lumOff val="25000"/>
                  </a:schemeClr>
                </a:solidFill>
              </a:rPr>
              <a:t>80% of job seekers use social media in their job search.</a:t>
            </a:r>
            <a:endParaRPr lang="en-US" sz="2000" dirty="0"/>
          </a:p>
        </p:txBody>
      </p:sp>
      <p:sp>
        <p:nvSpPr>
          <p:cNvPr id="18" name="TextBox 17"/>
          <p:cNvSpPr txBox="1"/>
          <p:nvPr/>
        </p:nvSpPr>
        <p:spPr>
          <a:xfrm>
            <a:off x="672126" y="3183563"/>
            <a:ext cx="7014308" cy="707886"/>
          </a:xfrm>
          <a:prstGeom prst="rect">
            <a:avLst/>
          </a:prstGeom>
          <a:noFill/>
        </p:spPr>
        <p:txBody>
          <a:bodyPr wrap="square" rtlCol="0">
            <a:spAutoFit/>
          </a:bodyPr>
          <a:lstStyle/>
          <a:p>
            <a:r>
              <a:rPr lang="en-US" sz="2000" dirty="0">
                <a:solidFill>
                  <a:schemeClr val="tx1">
                    <a:lumMod val="75000"/>
                    <a:lumOff val="25000"/>
                  </a:schemeClr>
                </a:solidFill>
              </a:rPr>
              <a:t>Diverse teachers positively impact student learning and outcomes.</a:t>
            </a:r>
            <a:endParaRPr lang="en-US" sz="2000" dirty="0"/>
          </a:p>
        </p:txBody>
      </p:sp>
      <p:sp>
        <p:nvSpPr>
          <p:cNvPr id="19" name="TextBox 18"/>
          <p:cNvSpPr txBox="1"/>
          <p:nvPr/>
        </p:nvSpPr>
        <p:spPr>
          <a:xfrm>
            <a:off x="672126" y="3899886"/>
            <a:ext cx="7014308" cy="707886"/>
          </a:xfrm>
          <a:prstGeom prst="rect">
            <a:avLst/>
          </a:prstGeom>
          <a:noFill/>
        </p:spPr>
        <p:txBody>
          <a:bodyPr wrap="square" rtlCol="0">
            <a:spAutoFit/>
          </a:bodyPr>
          <a:lstStyle/>
          <a:p>
            <a:r>
              <a:rPr lang="en-US" sz="2000" dirty="0">
                <a:solidFill>
                  <a:schemeClr val="tx1">
                    <a:lumMod val="75000"/>
                    <a:lumOff val="25000"/>
                  </a:schemeClr>
                </a:solidFill>
              </a:rPr>
              <a:t> About ¼ of job applicants will quit in the middle of filling out online job applications because of their length and complexity.</a:t>
            </a:r>
          </a:p>
        </p:txBody>
      </p:sp>
      <p:sp>
        <p:nvSpPr>
          <p:cNvPr id="20" name="TextBox 19"/>
          <p:cNvSpPr txBox="1"/>
          <p:nvPr/>
        </p:nvSpPr>
        <p:spPr>
          <a:xfrm>
            <a:off x="672126" y="4797446"/>
            <a:ext cx="7014308" cy="707886"/>
          </a:xfrm>
          <a:prstGeom prst="rect">
            <a:avLst/>
          </a:prstGeom>
          <a:noFill/>
        </p:spPr>
        <p:txBody>
          <a:bodyPr wrap="square" rtlCol="0">
            <a:spAutoFit/>
          </a:bodyPr>
          <a:lstStyle/>
          <a:p>
            <a:r>
              <a:rPr lang="en-US" sz="2000" dirty="0">
                <a:solidFill>
                  <a:schemeClr val="tx1">
                    <a:lumMod val="75000"/>
                    <a:lumOff val="25000"/>
                  </a:schemeClr>
                </a:solidFill>
              </a:rPr>
              <a:t>Masters and PhD degrees correlate to improved student achievement results.</a:t>
            </a:r>
            <a:endParaRPr lang="en-US" sz="2000" dirty="0"/>
          </a:p>
        </p:txBody>
      </p:sp>
      <p:sp>
        <p:nvSpPr>
          <p:cNvPr id="21" name="TextBox 20"/>
          <p:cNvSpPr txBox="1"/>
          <p:nvPr/>
        </p:nvSpPr>
        <p:spPr>
          <a:xfrm>
            <a:off x="672126" y="5446123"/>
            <a:ext cx="7014308" cy="707886"/>
          </a:xfrm>
          <a:prstGeom prst="rect">
            <a:avLst/>
          </a:prstGeom>
          <a:noFill/>
        </p:spPr>
        <p:txBody>
          <a:bodyPr wrap="square" rtlCol="0">
            <a:spAutoFit/>
          </a:bodyPr>
          <a:lstStyle/>
          <a:p>
            <a:r>
              <a:rPr lang="en-US" sz="2000" dirty="0">
                <a:solidFill>
                  <a:schemeClr val="tx1">
                    <a:lumMod val="75000"/>
                    <a:lumOff val="25000"/>
                  </a:schemeClr>
                </a:solidFill>
              </a:rPr>
              <a:t>Increased teacher absenteeism has a significant correlation to lower student achievement.</a:t>
            </a:r>
            <a:endParaRPr lang="en-US" sz="2000" dirty="0"/>
          </a:p>
        </p:txBody>
      </p:sp>
      <p:sp>
        <p:nvSpPr>
          <p:cNvPr id="22" name="TextBox 21"/>
          <p:cNvSpPr txBox="1"/>
          <p:nvPr/>
        </p:nvSpPr>
        <p:spPr>
          <a:xfrm>
            <a:off x="672126" y="6133853"/>
            <a:ext cx="7014308" cy="707886"/>
          </a:xfrm>
          <a:prstGeom prst="rect">
            <a:avLst/>
          </a:prstGeom>
          <a:noFill/>
        </p:spPr>
        <p:txBody>
          <a:bodyPr wrap="square" rtlCol="0">
            <a:spAutoFit/>
          </a:bodyPr>
          <a:lstStyle/>
          <a:p>
            <a:r>
              <a:rPr lang="en-US" sz="2000" dirty="0" err="1">
                <a:solidFill>
                  <a:schemeClr val="tx1">
                    <a:lumMod val="75000"/>
                    <a:lumOff val="25000"/>
                  </a:schemeClr>
                </a:solidFill>
              </a:rPr>
              <a:t>Millennials</a:t>
            </a:r>
            <a:r>
              <a:rPr lang="en-US" sz="2000" dirty="0">
                <a:solidFill>
                  <a:schemeClr val="tx1">
                    <a:lumMod val="75000"/>
                    <a:lumOff val="25000"/>
                  </a:schemeClr>
                </a:solidFill>
              </a:rPr>
              <a:t> will change jobs an average of four times in their first decade out of college and 10 to 15 times during their career</a:t>
            </a:r>
            <a:r>
              <a:rPr lang="en-US" sz="2000" dirty="0" smtClean="0">
                <a:solidFill>
                  <a:schemeClr val="tx1">
                    <a:lumMod val="75000"/>
                    <a:lumOff val="25000"/>
                  </a:schemeClr>
                </a:solidFill>
              </a:rPr>
              <a:t>.</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473395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Discussion</a:t>
            </a:r>
          </a:p>
        </p:txBody>
      </p:sp>
      <p:sp>
        <p:nvSpPr>
          <p:cNvPr id="3" name="Content Placeholder 2"/>
          <p:cNvSpPr>
            <a:spLocks noGrp="1"/>
          </p:cNvSpPr>
          <p:nvPr>
            <p:ph idx="1"/>
          </p:nvPr>
        </p:nvSpPr>
        <p:spPr>
          <a:xfrm>
            <a:off x="498474" y="2305767"/>
            <a:ext cx="7556313" cy="3683498"/>
          </a:xfrm>
        </p:spPr>
        <p:txBody>
          <a:bodyPr>
            <a:normAutofit/>
          </a:bodyPr>
          <a:lstStyle/>
          <a:p>
            <a:pPr marL="514293" indent="-514293">
              <a:buFont typeface="+mj-lt"/>
              <a:buAutoNum type="arabicPeriod"/>
            </a:pPr>
            <a:r>
              <a:rPr lang="en-US" dirty="0"/>
              <a:t>What </a:t>
            </a:r>
            <a:r>
              <a:rPr lang="en-US" b="1" dirty="0"/>
              <a:t>surprised</a:t>
            </a:r>
            <a:r>
              <a:rPr lang="en-US" dirty="0"/>
              <a:t> you about the research?</a:t>
            </a:r>
          </a:p>
          <a:p>
            <a:pPr marL="514293" indent="-514293">
              <a:buFont typeface="+mj-lt"/>
              <a:buAutoNum type="arabicPeriod"/>
            </a:pPr>
            <a:r>
              <a:rPr lang="en-US" dirty="0"/>
              <a:t>How does the research help </a:t>
            </a:r>
            <a:r>
              <a:rPr lang="en-US" b="1" dirty="0"/>
              <a:t>focus your work</a:t>
            </a:r>
            <a:r>
              <a:rPr lang="en-US" dirty="0"/>
              <a:t>?</a:t>
            </a:r>
          </a:p>
        </p:txBody>
      </p:sp>
      <p:sp>
        <p:nvSpPr>
          <p:cNvPr id="4" name="Text Placeholder 3"/>
          <p:cNvSpPr>
            <a:spLocks noGrp="1"/>
          </p:cNvSpPr>
          <p:nvPr>
            <p:ph type="body" sz="half" idx="2"/>
          </p:nvPr>
        </p:nvSpPr>
        <p:spPr/>
        <p:txBody>
          <a:bodyPr/>
          <a:lstStyle/>
          <a:p>
            <a:r>
              <a:rPr lang="en-US" dirty="0"/>
              <a:t>Reflections on the Research</a:t>
            </a:r>
          </a:p>
        </p:txBody>
      </p:sp>
      <p:sp>
        <p:nvSpPr>
          <p:cNvPr id="5" name="Slide Number Placeholder 4"/>
          <p:cNvSpPr>
            <a:spLocks noGrp="1"/>
          </p:cNvSpPr>
          <p:nvPr>
            <p:ph type="sldNum" sz="quarter" idx="12"/>
          </p:nvPr>
        </p:nvSpPr>
        <p:spPr/>
        <p:txBody>
          <a:bodyPr/>
          <a:lstStyle/>
          <a:p>
            <a:fld id="{70FCFB06-72BE-4810-A274-32EBC42401E2}" type="slidenum">
              <a:rPr lang="en-US" smtClean="0"/>
              <a:pPr/>
              <a:t>78</a:t>
            </a:fld>
            <a:endParaRPr lang="en-US"/>
          </a:p>
        </p:txBody>
      </p:sp>
      <p:pic>
        <p:nvPicPr>
          <p:cNvPr id="7" name="Picture 6" descr="bigstock-Concept-Vector-Of-School-Kids--51203563.jpg">
            <a:extLst>
              <a:ext uri="{FF2B5EF4-FFF2-40B4-BE49-F238E27FC236}">
                <a16:creationId xmlns="" xmlns:a16="http://schemas.microsoft.com/office/drawing/2014/main" id="{BF41CFC6-2A11-F34E-90A2-A821C73AA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676" y="3906278"/>
            <a:ext cx="2484500" cy="2484500"/>
          </a:xfrm>
          <a:prstGeom prst="rect">
            <a:avLst/>
          </a:prstGeom>
          <a:ln w="57150" cmpd="sng">
            <a:solidFill>
              <a:srgbClr val="60A60E"/>
            </a:solidFill>
          </a:ln>
        </p:spPr>
      </p:pic>
    </p:spTree>
    <p:extLst>
      <p:ext uri="{BB962C8B-B14F-4D97-AF65-F5344CB8AC3E}">
        <p14:creationId xmlns:p14="http://schemas.microsoft.com/office/powerpoint/2010/main" val="2138404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8442" y="1124074"/>
            <a:ext cx="8219889" cy="2599766"/>
          </a:xfrm>
        </p:spPr>
        <p:txBody>
          <a:bodyPr>
            <a:noAutofit/>
          </a:bodyPr>
          <a:lstStyle/>
          <a:p>
            <a:pPr lvl="0">
              <a:lnSpc>
                <a:spcPct val="90000"/>
              </a:lnSpc>
            </a:pPr>
            <a:r>
              <a:rPr lang="en-US" sz="2200" dirty="0"/>
              <a:t>Put students first as we think about the work</a:t>
            </a:r>
            <a:r>
              <a:rPr lang="en-US" sz="2200" dirty="0" smtClean="0"/>
              <a:t>.</a:t>
            </a:r>
          </a:p>
          <a:p>
            <a:pPr lvl="0">
              <a:lnSpc>
                <a:spcPct val="90000"/>
              </a:lnSpc>
            </a:pPr>
            <a:r>
              <a:rPr lang="en-US" sz="2200" dirty="0" smtClean="0"/>
              <a:t>Tell your truth</a:t>
            </a:r>
          </a:p>
          <a:p>
            <a:pPr lvl="0">
              <a:lnSpc>
                <a:spcPct val="90000"/>
              </a:lnSpc>
            </a:pPr>
            <a:r>
              <a:rPr lang="en-US" sz="2200" dirty="0" smtClean="0"/>
              <a:t>Share your expertise, including “Wins” and “Losses”</a:t>
            </a:r>
          </a:p>
          <a:p>
            <a:pPr lvl="0">
              <a:lnSpc>
                <a:spcPct val="90000"/>
              </a:lnSpc>
            </a:pPr>
            <a:r>
              <a:rPr lang="en-US" sz="2200" dirty="0"/>
              <a:t>Leave your title at the door and think enterprise-wide</a:t>
            </a:r>
          </a:p>
          <a:p>
            <a:pPr lvl="0">
              <a:lnSpc>
                <a:spcPct val="90000"/>
              </a:lnSpc>
            </a:pPr>
            <a:r>
              <a:rPr lang="en-US" sz="2200" dirty="0"/>
              <a:t>Help us to figure out how to solve -- and not just identify -- the problems that we face (addressing and influencing</a:t>
            </a:r>
            <a:r>
              <a:rPr lang="en-US" sz="2200" dirty="0" smtClean="0"/>
              <a:t>)</a:t>
            </a:r>
            <a:endParaRPr lang="en-US" sz="2200" dirty="0"/>
          </a:p>
          <a:p>
            <a:pPr lvl="0">
              <a:lnSpc>
                <a:spcPct val="90000"/>
              </a:lnSpc>
            </a:pPr>
            <a:r>
              <a:rPr lang="en-US" sz="2200" dirty="0" smtClean="0"/>
              <a:t>Ask </a:t>
            </a:r>
            <a:r>
              <a:rPr lang="en-US" sz="2200" dirty="0"/>
              <a:t>questions of us – and each other.</a:t>
            </a:r>
          </a:p>
          <a:p>
            <a:pPr lvl="0">
              <a:lnSpc>
                <a:spcPct val="90000"/>
              </a:lnSpc>
            </a:pPr>
            <a:r>
              <a:rPr lang="en-US" sz="2200" dirty="0"/>
              <a:t>What is learned here, leaves here. Apply this to your own role.</a:t>
            </a:r>
          </a:p>
          <a:p>
            <a:endParaRPr lang="en-US" dirty="0"/>
          </a:p>
        </p:txBody>
      </p:sp>
      <p:sp>
        <p:nvSpPr>
          <p:cNvPr id="2" name="Title 1"/>
          <p:cNvSpPr>
            <a:spLocks noGrp="1"/>
          </p:cNvSpPr>
          <p:nvPr>
            <p:ph type="title"/>
          </p:nvPr>
        </p:nvSpPr>
        <p:spPr>
          <a:xfrm>
            <a:off x="498474" y="230090"/>
            <a:ext cx="7556313" cy="1116106"/>
          </a:xfrm>
        </p:spPr>
        <p:txBody>
          <a:bodyPr/>
          <a:lstStyle/>
          <a:p>
            <a:r>
              <a:rPr lang="en-US" dirty="0"/>
              <a:t>Our Norms for Working Together</a:t>
            </a:r>
          </a:p>
        </p:txBody>
      </p:sp>
      <p:sp>
        <p:nvSpPr>
          <p:cNvPr id="5" name="Slide Number Placeholder 4"/>
          <p:cNvSpPr>
            <a:spLocks noGrp="1"/>
          </p:cNvSpPr>
          <p:nvPr>
            <p:ph type="sldNum" sz="quarter" idx="12"/>
          </p:nvPr>
        </p:nvSpPr>
        <p:spPr/>
        <p:txBody>
          <a:bodyPr/>
          <a:lstStyle/>
          <a:p>
            <a:fld id="{70FCFB06-72BE-4810-A274-32EBC42401E2}" type="slidenum">
              <a:rPr lang="en-US" smtClean="0"/>
              <a:pPr/>
              <a:t>8</a:t>
            </a:fld>
            <a:endParaRPr lang="en-US" dirty="0"/>
          </a:p>
        </p:txBody>
      </p:sp>
      <p:pic>
        <p:nvPicPr>
          <p:cNvPr id="7" name="Picture 6"/>
          <p:cNvPicPr>
            <a:picLocks noChangeAspect="1"/>
          </p:cNvPicPr>
          <p:nvPr/>
        </p:nvPicPr>
        <p:blipFill>
          <a:blip r:embed="rId3" cstate="print"/>
          <a:stretch>
            <a:fillRect/>
          </a:stretch>
        </p:blipFill>
        <p:spPr>
          <a:xfrm>
            <a:off x="6978801" y="942943"/>
            <a:ext cx="1913466" cy="1913466"/>
          </a:xfrm>
          <a:prstGeom prst="rect">
            <a:avLst/>
          </a:prstGeom>
          <a:ln w="38100" cmpd="sng">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1139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sp>
        <p:nvSpPr>
          <p:cNvPr id="4" name="Slide Number Placeholder 3"/>
          <p:cNvSpPr>
            <a:spLocks noGrp="1"/>
          </p:cNvSpPr>
          <p:nvPr>
            <p:ph type="sldNum" sz="quarter" idx="12"/>
          </p:nvPr>
        </p:nvSpPr>
        <p:spPr>
          <a:xfrm>
            <a:off x="8039100" y="5657194"/>
            <a:ext cx="554038" cy="365125"/>
          </a:xfrm>
        </p:spPr>
        <p:txBody>
          <a:bodyPr/>
          <a:lstStyle/>
          <a:p>
            <a:fld id="{162F1D00-BD13-4404-86B0-79703945A0A7}" type="slidenum">
              <a:rPr lang="en-US" smtClean="0"/>
              <a:t>9</a:t>
            </a:fld>
            <a:endParaRPr lang="en-US" dirty="0"/>
          </a:p>
        </p:txBody>
      </p:sp>
      <p:sp>
        <p:nvSpPr>
          <p:cNvPr id="9" name="TextBox 8"/>
          <p:cNvSpPr txBox="1"/>
          <p:nvPr/>
        </p:nvSpPr>
        <p:spPr>
          <a:xfrm>
            <a:off x="5115938" y="2235536"/>
            <a:ext cx="3903470" cy="1754316"/>
          </a:xfrm>
          <a:prstGeom prst="rect">
            <a:avLst/>
          </a:prstGeom>
          <a:noFill/>
        </p:spPr>
        <p:txBody>
          <a:bodyPr wrap="square" lIns="91430" tIns="45715" rIns="91430" bIns="45715" rtlCol="0">
            <a:spAutoFit/>
          </a:bodyPr>
          <a:lstStyle/>
          <a:p>
            <a:pPr algn="ctr"/>
            <a:r>
              <a:rPr lang="en-US" sz="3600" dirty="0"/>
              <a:t>“Who was the best teacher you ever had and why?” </a:t>
            </a:r>
            <a:endParaRPr lang="en-US" sz="3600" b="1" i="1" dirty="0">
              <a:solidFill>
                <a:srgbClr val="2900A9"/>
              </a:solidFill>
            </a:endParaRPr>
          </a:p>
        </p:txBody>
      </p:sp>
      <p:pic>
        <p:nvPicPr>
          <p:cNvPr id="6" name="Picture 5"/>
          <p:cNvPicPr>
            <a:picLocks noChangeAspect="1"/>
          </p:cNvPicPr>
          <p:nvPr/>
        </p:nvPicPr>
        <p:blipFill>
          <a:blip r:embed="rId3"/>
          <a:stretch>
            <a:fillRect/>
          </a:stretch>
        </p:blipFill>
        <p:spPr>
          <a:xfrm>
            <a:off x="860101" y="1190076"/>
            <a:ext cx="4075637" cy="4545082"/>
          </a:xfrm>
          <a:prstGeom prst="rect">
            <a:avLst/>
          </a:prstGeom>
        </p:spPr>
      </p:pic>
      <p:sp>
        <p:nvSpPr>
          <p:cNvPr id="10" name="Slide Number Placeholder 4"/>
          <p:cNvSpPr txBox="1">
            <a:spLocks/>
          </p:cNvSpPr>
          <p:nvPr/>
        </p:nvSpPr>
        <p:spPr>
          <a:xfrm>
            <a:off x="8305800" y="242235"/>
            <a:ext cx="554038" cy="365125"/>
          </a:xfrm>
          <a:prstGeom prst="rect">
            <a:avLst/>
          </a:prstGeom>
        </p:spPr>
        <p:txBody>
          <a:bodyPr vert="horz" lIns="91430" tIns="45715" rIns="91430" bIns="45715" rtlCol="0" anchor="ctr"/>
          <a:lstStyle>
            <a:defPPr>
              <a:defRPr lang="en-US"/>
            </a:defPPr>
            <a:lvl1pPr marL="0" algn="r" defTabSz="914298" rtl="0" eaLnBrk="1" latinLnBrk="0" hangingPunct="1">
              <a:defRPr sz="1400" kern="1200">
                <a:solidFill>
                  <a:schemeClr val="bg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8"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a:lstStyle>
          <a:p>
            <a:fld id="{70FCFB06-72BE-4810-A274-32EBC42401E2}" type="slidenum">
              <a:rPr lang="en-US" smtClean="0"/>
              <a:pPr/>
              <a:t>9</a:t>
            </a:fld>
            <a:endParaRPr lang="en-US" dirty="0"/>
          </a:p>
        </p:txBody>
      </p:sp>
    </p:spTree>
    <p:extLst>
      <p:ext uri="{BB962C8B-B14F-4D97-AF65-F5344CB8AC3E}">
        <p14:creationId xmlns:p14="http://schemas.microsoft.com/office/powerpoint/2010/main" val="1860863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Advantage">
  <a:themeElements>
    <a:clrScheme name="Custom 5">
      <a:dk1>
        <a:sysClr val="windowText" lastClr="000000"/>
      </a:dk1>
      <a:lt1>
        <a:sysClr val="window" lastClr="FFFFFF"/>
      </a:lt1>
      <a:dk2>
        <a:srgbClr val="465466"/>
      </a:dk2>
      <a:lt2>
        <a:srgbClr val="BBD7F8"/>
      </a:lt2>
      <a:accent1>
        <a:srgbClr val="2900A9"/>
      </a:accent1>
      <a:accent2>
        <a:srgbClr val="E29F1D"/>
      </a:accent2>
      <a:accent3>
        <a:srgbClr val="2397E2"/>
      </a:accent3>
      <a:accent4>
        <a:srgbClr val="80B606"/>
      </a:accent4>
      <a:accent5>
        <a:srgbClr val="5430BB"/>
      </a:accent5>
      <a:accent6>
        <a:srgbClr val="8D34E0"/>
      </a:accent6>
      <a:hlink>
        <a:srgbClr val="00B0F0"/>
      </a:hlink>
      <a:folHlink>
        <a:srgbClr val="007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57466</TotalTime>
  <Words>4724</Words>
  <Application>Microsoft Macintosh PowerPoint</Application>
  <PresentationFormat>On-screen Show (4:3)</PresentationFormat>
  <Paragraphs>796</Paragraphs>
  <Slides>78</Slides>
  <Notes>50</Notes>
  <HiddenSlides>10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Bradley Hand Bold</vt:lpstr>
      <vt:lpstr>Calibri</vt:lpstr>
      <vt:lpstr>Cambria</vt:lpstr>
      <vt:lpstr>Courier New</vt:lpstr>
      <vt:lpstr>Mangal</vt:lpstr>
      <vt:lpstr>ＭＳ Ｐゴシック</vt:lpstr>
      <vt:lpstr>Times New Roman</vt:lpstr>
      <vt:lpstr>Wingdings</vt:lpstr>
      <vt:lpstr>Arial</vt:lpstr>
      <vt:lpstr>1_Advantage</vt:lpstr>
      <vt:lpstr>Strategic Human Capital Session</vt:lpstr>
      <vt:lpstr>Who Are We?</vt:lpstr>
      <vt:lpstr>Why Do We Do This Work?</vt:lpstr>
      <vt:lpstr>Who is in the Network?</vt:lpstr>
      <vt:lpstr>Who is in the Room?</vt:lpstr>
      <vt:lpstr>The Itinerary</vt:lpstr>
      <vt:lpstr>Session Outcomes</vt:lpstr>
      <vt:lpstr>Our Norms for Working Together</vt:lpstr>
      <vt:lpstr>Warm Up</vt:lpstr>
      <vt:lpstr>Intro to Strategic HR Work</vt:lpstr>
      <vt:lpstr>Compliance vs. Strategic Work</vt:lpstr>
      <vt:lpstr>Strategic or Not</vt:lpstr>
      <vt:lpstr>Strategic Human Capital Management</vt:lpstr>
      <vt:lpstr>Pulse Check</vt:lpstr>
      <vt:lpstr>Puzzle Pieces</vt:lpstr>
      <vt:lpstr>Context that Influences “Right” Work</vt:lpstr>
      <vt:lpstr>How Do You Know?</vt:lpstr>
      <vt:lpstr>How Do You Know?</vt:lpstr>
      <vt:lpstr>Individual Reflection</vt:lpstr>
      <vt:lpstr>Key Work – The ABC Tools</vt:lpstr>
      <vt:lpstr>Content in Context</vt:lpstr>
      <vt:lpstr>What is the Key Work of HR?</vt:lpstr>
      <vt:lpstr>What is the ABC Tool?</vt:lpstr>
      <vt:lpstr>Anatomy of the ABC Tools</vt:lpstr>
      <vt:lpstr>PowerPoint Presentation</vt:lpstr>
      <vt:lpstr>Why is This Important?</vt:lpstr>
      <vt:lpstr>Keep in Mind</vt:lpstr>
      <vt:lpstr>Making Connections</vt:lpstr>
      <vt:lpstr>HRinED.org</vt:lpstr>
      <vt:lpstr>HC Challenges and their Root Causes</vt:lpstr>
      <vt:lpstr>HC Challenges and their Root Causes</vt:lpstr>
      <vt:lpstr>PowerPoint Presentation</vt:lpstr>
      <vt:lpstr>Recruitment and Retention Best Practices</vt:lpstr>
      <vt:lpstr>Warm Up</vt:lpstr>
      <vt:lpstr>Recruitment AND Retention</vt:lpstr>
      <vt:lpstr>Recruitment </vt:lpstr>
      <vt:lpstr>Recruitment</vt:lpstr>
      <vt:lpstr>Building &amp; Expanding Your Pool</vt:lpstr>
      <vt:lpstr>Keeping Them Warm</vt:lpstr>
      <vt:lpstr>Recruitment &amp; Selection</vt:lpstr>
      <vt:lpstr>Analyzing Your Current Pipelines</vt:lpstr>
      <vt:lpstr>Analyzing Your Current Pipelines</vt:lpstr>
      <vt:lpstr>Individual Reflection</vt:lpstr>
      <vt:lpstr>What is Retention?</vt:lpstr>
      <vt:lpstr>Primary Driver: Performance</vt:lpstr>
      <vt:lpstr>Research Specific to Teachers</vt:lpstr>
      <vt:lpstr>Retention is Individual</vt:lpstr>
      <vt:lpstr>Mini Case Study</vt:lpstr>
      <vt:lpstr>Lenses for Understanding Retention</vt:lpstr>
      <vt:lpstr>What We Know</vt:lpstr>
      <vt:lpstr>Retention</vt:lpstr>
      <vt:lpstr>Self-Assessment</vt:lpstr>
      <vt:lpstr>Data: The Foundations of Your Strategic HR Work</vt:lpstr>
      <vt:lpstr>Why Is This Important?</vt:lpstr>
      <vt:lpstr>Leading with Data</vt:lpstr>
      <vt:lpstr>Data Foundations</vt:lpstr>
      <vt:lpstr>Driving Questions</vt:lpstr>
      <vt:lpstr>Power Metrics</vt:lpstr>
      <vt:lpstr>Engaging Stakeholders with Data</vt:lpstr>
      <vt:lpstr>Data Conversations</vt:lpstr>
      <vt:lpstr>Building Data into Your Routines</vt:lpstr>
      <vt:lpstr>Cross-District Team Time Activity</vt:lpstr>
      <vt:lpstr>       Cross-District Strategy/Data Activity</vt:lpstr>
      <vt:lpstr>District Planning Time</vt:lpstr>
      <vt:lpstr>District/Team Planning</vt:lpstr>
      <vt:lpstr>Pair Share </vt:lpstr>
      <vt:lpstr>More Information</vt:lpstr>
      <vt:lpstr>Reflections on the Day and Closing</vt:lpstr>
      <vt:lpstr> Exit Research Quiz</vt:lpstr>
      <vt:lpstr>Using Research</vt:lpstr>
      <vt:lpstr>Using Research</vt:lpstr>
      <vt:lpstr>Using Research</vt:lpstr>
      <vt:lpstr>Using Research</vt:lpstr>
      <vt:lpstr>Using Research</vt:lpstr>
      <vt:lpstr>Using Research</vt:lpstr>
      <vt:lpstr>Using Research</vt:lpstr>
      <vt:lpstr>Using Research</vt:lpstr>
      <vt:lpstr>Group Discussion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TRANSITION COMMITTEE</dc:title>
  <dc:creator>Owner</dc:creator>
  <cp:lastModifiedBy>Microsoft Office User</cp:lastModifiedBy>
  <cp:revision>1553</cp:revision>
  <cp:lastPrinted>2018-12-11T16:00:35Z</cp:lastPrinted>
  <dcterms:created xsi:type="dcterms:W3CDTF">2014-01-29T21:25:39Z</dcterms:created>
  <dcterms:modified xsi:type="dcterms:W3CDTF">2018-12-18T13:35:31Z</dcterms:modified>
</cp:coreProperties>
</file>