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56" r:id="rId4"/>
    <p:sldId id="261" r:id="rId5"/>
    <p:sldId id="262" r:id="rId6"/>
    <p:sldId id="257" r:id="rId7"/>
    <p:sldId id="258" r:id="rId8"/>
    <p:sldId id="264" r:id="rId9"/>
    <p:sldId id="269" r:id="rId10"/>
    <p:sldId id="271" r:id="rId11"/>
    <p:sldId id="273" r:id="rId12"/>
  </p:sldIdLst>
  <p:sldSz cx="6858000" cy="9144000" type="letter"/>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5" d="100"/>
          <a:sy n="65" d="100"/>
        </p:scale>
        <p:origin x="241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F3085A-0C42-4AD1-8579-7F8392492C0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258977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085A-0C42-4AD1-8579-7F8392492C0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250128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085A-0C42-4AD1-8579-7F8392492C0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100196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085A-0C42-4AD1-8579-7F8392492C0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428099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F3085A-0C42-4AD1-8579-7F8392492C09}"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368067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3085A-0C42-4AD1-8579-7F8392492C09}"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1912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3085A-0C42-4AD1-8579-7F8392492C09}"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29561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3085A-0C42-4AD1-8579-7F8392492C09}"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97184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3085A-0C42-4AD1-8579-7F8392492C09}"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422910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7F3085A-0C42-4AD1-8579-7F8392492C09}"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11443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7F3085A-0C42-4AD1-8579-7F8392492C09}"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1B600-D949-4FEF-A823-8165FF1D4768}" type="slidenum">
              <a:rPr lang="en-US" smtClean="0"/>
              <a:t>‹#›</a:t>
            </a:fld>
            <a:endParaRPr lang="en-US"/>
          </a:p>
        </p:txBody>
      </p:sp>
    </p:spTree>
    <p:extLst>
      <p:ext uri="{BB962C8B-B14F-4D97-AF65-F5344CB8AC3E}">
        <p14:creationId xmlns:p14="http://schemas.microsoft.com/office/powerpoint/2010/main" val="182981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7F3085A-0C42-4AD1-8579-7F8392492C09}" type="datetimeFigureOut">
              <a:rPr lang="en-US" smtClean="0"/>
              <a:t>9/20/2019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7C1B600-D949-4FEF-A823-8165FF1D4768}" type="slidenum">
              <a:rPr lang="en-US" smtClean="0"/>
              <a:t>‹#›</a:t>
            </a:fld>
            <a:endParaRPr lang="en-US"/>
          </a:p>
        </p:txBody>
      </p:sp>
    </p:spTree>
    <p:extLst>
      <p:ext uri="{BB962C8B-B14F-4D97-AF65-F5344CB8AC3E}">
        <p14:creationId xmlns:p14="http://schemas.microsoft.com/office/powerpoint/2010/main" val="472121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ncvps.org/nc-virtual-innovators-conference-2019"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events.r20.constantcontact.com/register/eventReg?oeidk=a07egl58h9yd4da5210&amp;oseq="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sites.google.com/dpi.nc.gov/ncels/professional-learn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1.jpg"/><Relationship Id="rId5" Type="http://schemas.openxmlformats.org/officeDocument/2006/relationships/image" Target="../media/image6.png"/><Relationship Id="rId10" Type="http://schemas.openxmlformats.org/officeDocument/2006/relationships/image" Target="../media/image10.jpg"/><Relationship Id="rId4" Type="http://schemas.openxmlformats.org/officeDocument/2006/relationships/image" Target="../media/image5.png"/><Relationship Id="rId9" Type="http://schemas.openxmlformats.org/officeDocument/2006/relationships/hyperlink" Target="mailto:Melany.paden@dpi.nc.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links.govdelivery.com/track?type=click&amp;enid=ZWFzPTEmbXNpZD0mYXVpZD0mbWFpbGluZ2lkPTIwMTkwOTEzLjEwMTc2MTcxJm1lc3NhZ2VpZD1NREItUFJELUJVTC0yMDE5MDkxMy4xMDE3NjE3MSZkYXRhYmFzZWlkPTEwMDEmc2VyaWFsPTE2NzgzMTg3JmVtYWlsaWQ9RnJhbmNlcy5IYXJyaXMtQnVya2VAZHBpLm5jLmdvdiZ1c2VyaWQ9RnJhbmNlcy5IYXJyaXMtQnVya2VAZHBpLm5jLmdvdiZ0YXJnZXRpZD0mZmw9Jm12aWQ9JmV4dHJhPSYmJg==&amp;&amp;&amp;122&amp;&amp;&amp;https://attendee.gotowebinar.com/register/4421001416646399244" TargetMode="External"/><Relationship Id="rId3" Type="http://schemas.openxmlformats.org/officeDocument/2006/relationships/hyperlink" Target="https://wallpapersafari.com/cool-green-abstract-wallpapers/" TargetMode="External"/><Relationship Id="rId7" Type="http://schemas.openxmlformats.org/officeDocument/2006/relationships/hyperlink" Target="http://links.govdelivery.com/track?type=click&amp;enid=ZWFzPTEmbXNpZD0mYXVpZD0mbWFpbGluZ2lkPTIwMTkwOTEzLjEwMTc2MTcxJm1lc3NhZ2VpZD1NREItUFJELUJVTC0yMDE5MDkxMy4xMDE3NjE3MSZkYXRhYmFzZWlkPTEwMDEmc2VyaWFsPTE2NzgzMTg3JmVtYWlsaWQ9RnJhbmNlcy5IYXJyaXMtQnVya2VAZHBpLm5jLmdvdiZ1c2VyaWQ9RnJhbmNlcy5IYXJyaXMtQnVya2VAZHBpLm5jLmdvdiZ0YXJnZXRpZD0mZmw9Jm12aWQ9JmV4dHJhPSYmJg==&amp;&amp;&amp;121&amp;&amp;&amp;https://attendee.gotowebinar.com/register/2988454313886761228" TargetMode="External"/><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http://links.govdelivery.com/track?type=click&amp;enid=ZWFzPTEmbXNpZD0mYXVpZD0mbWFpbGluZ2lkPTIwMTkwOTEzLjEwMTc2MTcxJm1lc3NhZ2VpZD1NREItUFJELUJVTC0yMDE5MDkxMy4xMDE3NjE3MSZkYXRhYmFzZWlkPTEwMDEmc2VyaWFsPTE2NzgzMTg3JmVtYWlsaWQ9RnJhbmNlcy5IYXJyaXMtQnVya2VAZHBpLm5jLmdvdiZ1c2VyaWQ9RnJhbmNlcy5IYXJyaXMtQnVya2VAZHBpLm5jLmdvdiZ0YXJnZXRpZD0mZmw9Jm12aWQ9JmV4dHJhPSYmJg==&amp;&amp;&amp;120&amp;&amp;&amp;https://attendee.gotowebinar.com/register/2610796259001459724" TargetMode="External"/><Relationship Id="rId11" Type="http://schemas.openxmlformats.org/officeDocument/2006/relationships/hyperlink" Target="http://links.govdelivery.com/track?type=click&amp;enid=ZWFzPTEmbWFpbGluZ2lkPTIwMTkwODAyLjg3NTI1OTEmbWVzc2FnZWlkPU1EQi1QUkQtQlVMLTIwMTkwODAyLjg3NTI1OTEmZGF0YWJhc2VpZD0xMDAxJnNlcmlhbD0xNzM5MjU0MCZlbWFpbGlkPUZyYW5jZXMuSGFycmlzLUJ1cmtlQGRwaS5uYy5nb3YmdXNlcmlkPUZyYW5jZXMuSGFycmlzLUJ1cmtlQGRwaS5uYy5nb3YmZmw9JmV4dHJhPU11bHRpdmFyaWF0ZUlkPSYmJg==&amp;&amp;&amp;103&amp;&amp;&amp;https://attendee.gotowebinar.com/register/8780777225720842243" TargetMode="External"/><Relationship Id="rId5" Type="http://schemas.openxmlformats.org/officeDocument/2006/relationships/hyperlink" Target="http://links.govdelivery.com/track?type=click&amp;enid=ZWFzPTEmbXNpZD0mYXVpZD0mbWFpbGluZ2lkPTIwMTkwOTEzLjEwMTc2MTcxJm1lc3NhZ2VpZD1NREItUFJELUJVTC0yMDE5MDkxMy4xMDE3NjE3MSZkYXRhYmFzZWlkPTEwMDEmc2VyaWFsPTE2NzgzMTg3JmVtYWlsaWQ9RnJhbmNlcy5IYXJyaXMtQnVya2VAZHBpLm5jLmdvdiZ1c2VyaWQ9RnJhbmNlcy5IYXJyaXMtQnVya2VAZHBpLm5jLmdvdiZ0YXJnZXRpZD0mZmw9Jm12aWQ9JmV4dHJhPSYmJg==&amp;&amp;&amp;119&amp;&amp;&amp;https://attendee.gotowebinar.com/register/608448145867809292" TargetMode="External"/><Relationship Id="rId10" Type="http://schemas.openxmlformats.org/officeDocument/2006/relationships/hyperlink" Target="https://register.gotowebinar.com/register/1791917380857089281" TargetMode="External"/><Relationship Id="rId4" Type="http://schemas.openxmlformats.org/officeDocument/2006/relationships/image" Target="../media/image17.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all brick building&#10;&#10;Description automatically generated">
            <a:extLst>
              <a:ext uri="{FF2B5EF4-FFF2-40B4-BE49-F238E27FC236}">
                <a16:creationId xmlns:a16="http://schemas.microsoft.com/office/drawing/2014/main" id="{E8ED807F-1A00-B64A-83BD-CEC90B5A6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73044" y="1594681"/>
            <a:ext cx="8304696" cy="6228521"/>
          </a:xfrm>
        </p:spPr>
      </p:pic>
      <p:sp>
        <p:nvSpPr>
          <p:cNvPr id="2" name="Title 1">
            <a:extLst>
              <a:ext uri="{FF2B5EF4-FFF2-40B4-BE49-F238E27FC236}">
                <a16:creationId xmlns:a16="http://schemas.microsoft.com/office/drawing/2014/main" id="{DC6FF8F5-44D6-FE44-9E0B-A7B03A32C967}"/>
              </a:ext>
            </a:extLst>
          </p:cNvPr>
          <p:cNvSpPr>
            <a:spLocks noGrp="1"/>
          </p:cNvSpPr>
          <p:nvPr>
            <p:ph type="title"/>
          </p:nvPr>
        </p:nvSpPr>
        <p:spPr>
          <a:xfrm>
            <a:off x="857819" y="4306957"/>
            <a:ext cx="5330947" cy="1909697"/>
          </a:xfrm>
        </p:spPr>
        <p:txBody>
          <a:bodyPr>
            <a:normAutofit fontScale="90000"/>
          </a:bodyPr>
          <a:lstStyle/>
          <a:p>
            <a:pPr algn="ctr"/>
            <a:r>
              <a:rPr lang="en-US" sz="4400" b="1" dirty="0">
                <a:solidFill>
                  <a:schemeClr val="bg1"/>
                </a:solidFill>
                <a:latin typeface="American Typewriter Condensed" panose="02090606020004020304" pitchFamily="18" charset="77"/>
              </a:rPr>
              <a:t>NCDPI Regional Support Structure  </a:t>
            </a:r>
          </a:p>
        </p:txBody>
      </p:sp>
    </p:spTree>
    <p:extLst>
      <p:ext uri="{BB962C8B-B14F-4D97-AF65-F5344CB8AC3E}">
        <p14:creationId xmlns:p14="http://schemas.microsoft.com/office/powerpoint/2010/main" val="2237409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A7E0B-25A2-4F82-B192-C729832AAF42}"/>
              </a:ext>
            </a:extLst>
          </p:cNvPr>
          <p:cNvSpPr>
            <a:spLocks noGrp="1"/>
          </p:cNvSpPr>
          <p:nvPr>
            <p:ph idx="1"/>
          </p:nvPr>
        </p:nvSpPr>
        <p:spPr>
          <a:xfrm>
            <a:off x="297782" y="8200764"/>
            <a:ext cx="6689172" cy="510540"/>
          </a:xfrm>
        </p:spPr>
        <p:txBody>
          <a:bodyPr/>
          <a:lstStyle/>
          <a:p>
            <a:r>
              <a:rPr lang="en-US" dirty="0">
                <a:hlinkClick r:id="rId3"/>
              </a:rPr>
              <a:t>https://ncvps.org/nc-virtual-innovators-conference-2019</a:t>
            </a:r>
            <a:endParaRPr lang="en-US" dirty="0"/>
          </a:p>
          <a:p>
            <a:endParaRPr lang="en-US" dirty="0"/>
          </a:p>
        </p:txBody>
      </p:sp>
      <p:pic>
        <p:nvPicPr>
          <p:cNvPr id="5" name="Picture 4">
            <a:extLst>
              <a:ext uri="{FF2B5EF4-FFF2-40B4-BE49-F238E27FC236}">
                <a16:creationId xmlns:a16="http://schemas.microsoft.com/office/drawing/2014/main" id="{5A26EE75-B61D-4ADA-835F-1C1CC99E2CE9}"/>
              </a:ext>
            </a:extLst>
          </p:cNvPr>
          <p:cNvPicPr>
            <a:picLocks noChangeAspect="1"/>
          </p:cNvPicPr>
          <p:nvPr/>
        </p:nvPicPr>
        <p:blipFill rotWithShape="1">
          <a:blip r:embed="rId4"/>
          <a:srcRect l="29273" t="12149" r="30479" b="5963"/>
          <a:stretch/>
        </p:blipFill>
        <p:spPr>
          <a:xfrm>
            <a:off x="495300" y="3604259"/>
            <a:ext cx="5836920" cy="4414325"/>
          </a:xfrm>
          <a:prstGeom prst="rect">
            <a:avLst/>
          </a:prstGeom>
        </p:spPr>
      </p:pic>
      <p:pic>
        <p:nvPicPr>
          <p:cNvPr id="11" name="Picture 10">
            <a:extLst>
              <a:ext uri="{FF2B5EF4-FFF2-40B4-BE49-F238E27FC236}">
                <a16:creationId xmlns:a16="http://schemas.microsoft.com/office/drawing/2014/main" id="{AA9F4D4F-BF20-4E36-9F93-BA0710F1BC10}"/>
              </a:ext>
            </a:extLst>
          </p:cNvPr>
          <p:cNvPicPr>
            <a:picLocks noChangeAspect="1"/>
          </p:cNvPicPr>
          <p:nvPr/>
        </p:nvPicPr>
        <p:blipFill rotWithShape="1">
          <a:blip r:embed="rId5"/>
          <a:srcRect l="21140" t="19974" r="38836" b="10692"/>
          <a:stretch/>
        </p:blipFill>
        <p:spPr>
          <a:xfrm rot="21081376">
            <a:off x="225602" y="443378"/>
            <a:ext cx="2885079" cy="2747984"/>
          </a:xfrm>
          <a:prstGeom prst="rect">
            <a:avLst/>
          </a:prstGeom>
        </p:spPr>
      </p:pic>
      <p:sp>
        <p:nvSpPr>
          <p:cNvPr id="12" name="Rectangle 11">
            <a:extLst>
              <a:ext uri="{FF2B5EF4-FFF2-40B4-BE49-F238E27FC236}">
                <a16:creationId xmlns:a16="http://schemas.microsoft.com/office/drawing/2014/main" id="{D260D063-CBCD-457D-8A91-437305AC44EE}"/>
              </a:ext>
            </a:extLst>
          </p:cNvPr>
          <p:cNvSpPr/>
          <p:nvPr/>
        </p:nvSpPr>
        <p:spPr>
          <a:xfrm rot="860520">
            <a:off x="3019842" y="515422"/>
            <a:ext cx="3611162" cy="200054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We will provide more details soon about the October 29th sharing session in Charlotte-Mecklenburg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Schools. In the meantime, if you would like to pre-register for the event you can do so here.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https://events.r20.constantcontact.com/register/eventReg?oeidk=a07egl58h9yd4da5210&amp;oseq=</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07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FA663-0F7B-4315-BE8F-9D28599FC847}"/>
              </a:ext>
            </a:extLst>
          </p:cNvPr>
          <p:cNvPicPr>
            <a:picLocks noChangeAspect="1"/>
          </p:cNvPicPr>
          <p:nvPr/>
        </p:nvPicPr>
        <p:blipFill rotWithShape="1">
          <a:blip r:embed="rId3"/>
          <a:srcRect l="23863" t="20173" r="23862" b="7136"/>
          <a:stretch/>
        </p:blipFill>
        <p:spPr>
          <a:xfrm>
            <a:off x="148590" y="121920"/>
            <a:ext cx="6560820" cy="5349240"/>
          </a:xfrm>
          <a:prstGeom prst="rect">
            <a:avLst/>
          </a:prstGeom>
        </p:spPr>
      </p:pic>
      <p:sp>
        <p:nvSpPr>
          <p:cNvPr id="3" name="Rectangle 2">
            <a:extLst>
              <a:ext uri="{FF2B5EF4-FFF2-40B4-BE49-F238E27FC236}">
                <a16:creationId xmlns:a16="http://schemas.microsoft.com/office/drawing/2014/main" id="{8AE5C5C1-6767-4CC6-AC4C-74FD99734208}"/>
              </a:ext>
            </a:extLst>
          </p:cNvPr>
          <p:cNvSpPr/>
          <p:nvPr/>
        </p:nvSpPr>
        <p:spPr>
          <a:xfrm>
            <a:off x="422910" y="8502944"/>
            <a:ext cx="643509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https://sites.google.com/dpi.nc.gov/ncels/professional-learning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D88EC8-73C4-4761-943A-00E1D7BF24E5}"/>
              </a:ext>
            </a:extLst>
          </p:cNvPr>
          <p:cNvPicPr>
            <a:picLocks noChangeAspect="1"/>
          </p:cNvPicPr>
          <p:nvPr/>
        </p:nvPicPr>
        <p:blipFill rotWithShape="1">
          <a:blip r:embed="rId5"/>
          <a:srcRect l="16172" t="20962" r="5338" b="18593"/>
          <a:stretch/>
        </p:blipFill>
        <p:spPr>
          <a:xfrm>
            <a:off x="148590" y="5615354"/>
            <a:ext cx="6560820" cy="2887590"/>
          </a:xfrm>
          <a:prstGeom prst="rect">
            <a:avLst/>
          </a:prstGeom>
          <a:solidFill>
            <a:schemeClr val="accent1">
              <a:lumMod val="40000"/>
              <a:lumOff val="60000"/>
              <a:alpha val="24000"/>
            </a:schemeClr>
          </a:solidFill>
        </p:spPr>
      </p:pic>
    </p:spTree>
    <p:extLst>
      <p:ext uri="{BB962C8B-B14F-4D97-AF65-F5344CB8AC3E}">
        <p14:creationId xmlns:p14="http://schemas.microsoft.com/office/powerpoint/2010/main" val="407788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918AC8-2D81-E34B-B094-F4B6C0B3A2D3}"/>
              </a:ext>
            </a:extLst>
          </p:cNvPr>
          <p:cNvSpPr txBox="1"/>
          <p:nvPr/>
        </p:nvSpPr>
        <p:spPr>
          <a:xfrm>
            <a:off x="331304" y="4452730"/>
            <a:ext cx="6162261" cy="3693319"/>
          </a:xfrm>
          <a:prstGeom prst="rect">
            <a:avLst/>
          </a:prstGeom>
          <a:noFill/>
        </p:spPr>
        <p:txBody>
          <a:bodyPr wrap="square" rtlCol="0">
            <a:spAutoFit/>
          </a:bodyPr>
          <a:lstStyle/>
          <a:p>
            <a:pPr marL="285750" indent="-285750">
              <a:buFont typeface="Wingdings" pitchFamily="2" charset="2"/>
              <a:buChar char="Ø"/>
            </a:pPr>
            <a:r>
              <a:rPr lang="en-US" b="1" u="sng" dirty="0"/>
              <a:t>Regional Case Managers</a:t>
            </a:r>
          </a:p>
          <a:p>
            <a:pPr marL="285750" indent="-285750">
              <a:buFont typeface="Wingdings" pitchFamily="2" charset="2"/>
              <a:buChar char="Ø"/>
            </a:pPr>
            <a:r>
              <a:rPr lang="en-US" b="1" u="sng" dirty="0"/>
              <a:t>Career and Technical Education</a:t>
            </a:r>
          </a:p>
          <a:p>
            <a:pPr marL="285750" indent="-285750">
              <a:buFont typeface="Wingdings" pitchFamily="2" charset="2"/>
              <a:buChar char="Ø"/>
            </a:pPr>
            <a:r>
              <a:rPr lang="en-US" b="1" u="sng" dirty="0"/>
              <a:t>Digital Teaching and Learning</a:t>
            </a:r>
          </a:p>
          <a:p>
            <a:pPr marL="285750" indent="-285750">
              <a:buFont typeface="Wingdings" pitchFamily="2" charset="2"/>
              <a:buChar char="Ø"/>
            </a:pPr>
            <a:r>
              <a:rPr lang="en-US" b="1" u="sng" dirty="0"/>
              <a:t>Exceptional Children</a:t>
            </a:r>
          </a:p>
          <a:p>
            <a:pPr marL="285750" indent="-285750">
              <a:buFont typeface="Wingdings" pitchFamily="2" charset="2"/>
              <a:buChar char="Ø"/>
            </a:pPr>
            <a:r>
              <a:rPr lang="en-US" b="1" u="sng" dirty="0"/>
              <a:t>Federal Program Monitoring &amp; Support</a:t>
            </a:r>
          </a:p>
          <a:p>
            <a:pPr marL="285750" indent="-285750">
              <a:buFont typeface="Wingdings" pitchFamily="2" charset="2"/>
              <a:buChar char="Ø"/>
            </a:pPr>
            <a:r>
              <a:rPr lang="en-US" b="1" u="sng" dirty="0"/>
              <a:t>Integrated Academic and Behavioral Support Consultant</a:t>
            </a:r>
          </a:p>
          <a:p>
            <a:pPr marL="285750" indent="-285750">
              <a:buFont typeface="Wingdings" pitchFamily="2" charset="2"/>
              <a:buChar char="Ø"/>
            </a:pPr>
            <a:r>
              <a:rPr lang="en-US" b="1" u="sng" dirty="0"/>
              <a:t>K-3 Literacy</a:t>
            </a:r>
          </a:p>
          <a:p>
            <a:pPr marL="285750" indent="-285750">
              <a:buFont typeface="Wingdings" pitchFamily="2" charset="2"/>
              <a:buChar char="Ø"/>
            </a:pPr>
            <a:r>
              <a:rPr lang="en-US" b="1" u="sng" dirty="0"/>
              <a:t>Office of Early Learning</a:t>
            </a:r>
          </a:p>
          <a:p>
            <a:pPr marL="285750" indent="-285750">
              <a:buFont typeface="Wingdings" pitchFamily="2" charset="2"/>
              <a:buChar char="Ø"/>
            </a:pPr>
            <a:r>
              <a:rPr lang="en-US" b="1" u="sng" dirty="0"/>
              <a:t>Regional Accountability Coordinators</a:t>
            </a:r>
          </a:p>
          <a:p>
            <a:pPr marL="285750" indent="-285750">
              <a:buFont typeface="Wingdings" pitchFamily="2" charset="2"/>
              <a:buChar char="Ø"/>
            </a:pPr>
            <a:r>
              <a:rPr lang="en-US" b="1" u="sng" dirty="0"/>
              <a:t>Regional Education Facilitators </a:t>
            </a:r>
          </a:p>
          <a:p>
            <a:pPr marL="285750" indent="-285750">
              <a:buFont typeface="Wingdings" pitchFamily="2" charset="2"/>
              <a:buChar char="Ø"/>
            </a:pPr>
            <a:r>
              <a:rPr lang="en-US" b="1" u="sng" dirty="0"/>
              <a:t>NCVPS</a:t>
            </a:r>
            <a:endParaRPr lang="en-US" dirty="0"/>
          </a:p>
          <a:p>
            <a:br>
              <a:rPr lang="en-US" dirty="0"/>
            </a:br>
            <a:endParaRPr lang="en-US" dirty="0"/>
          </a:p>
        </p:txBody>
      </p:sp>
      <p:sp>
        <p:nvSpPr>
          <p:cNvPr id="9" name="Content Placeholder 8">
            <a:extLst>
              <a:ext uri="{FF2B5EF4-FFF2-40B4-BE49-F238E27FC236}">
                <a16:creationId xmlns:a16="http://schemas.microsoft.com/office/drawing/2014/main" id="{D3288BC9-D412-9D40-AB86-EDBA1E870D64}"/>
              </a:ext>
            </a:extLst>
          </p:cNvPr>
          <p:cNvSpPr>
            <a:spLocks noGrp="1"/>
          </p:cNvSpPr>
          <p:nvPr>
            <p:ph idx="1"/>
          </p:nvPr>
        </p:nvSpPr>
        <p:spPr/>
        <p:txBody>
          <a:bodyPr/>
          <a:lstStyle/>
          <a:p>
            <a:pPr marL="0" indent="0">
              <a:buNone/>
            </a:pPr>
            <a:r>
              <a:rPr lang="en-US" dirty="0"/>
              <a:t>			</a:t>
            </a:r>
          </a:p>
        </p:txBody>
      </p:sp>
      <p:pic>
        <p:nvPicPr>
          <p:cNvPr id="10" name="Picture 9">
            <a:extLst>
              <a:ext uri="{FF2B5EF4-FFF2-40B4-BE49-F238E27FC236}">
                <a16:creationId xmlns:a16="http://schemas.microsoft.com/office/drawing/2014/main" id="{4D287FAE-9B11-5F4C-8BF2-B79C5E440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8215"/>
            <a:ext cx="6652576" cy="2544613"/>
          </a:xfrm>
          <a:prstGeom prst="rect">
            <a:avLst/>
          </a:prstGeom>
        </p:spPr>
      </p:pic>
      <p:sp>
        <p:nvSpPr>
          <p:cNvPr id="11" name="TextBox 10">
            <a:extLst>
              <a:ext uri="{FF2B5EF4-FFF2-40B4-BE49-F238E27FC236}">
                <a16:creationId xmlns:a16="http://schemas.microsoft.com/office/drawing/2014/main" id="{A83AB6A4-1F66-AC4C-B8D0-92DAF9A7D1D3}"/>
              </a:ext>
            </a:extLst>
          </p:cNvPr>
          <p:cNvSpPr txBox="1"/>
          <p:nvPr/>
        </p:nvSpPr>
        <p:spPr>
          <a:xfrm>
            <a:off x="1013792" y="540743"/>
            <a:ext cx="5372721" cy="1200329"/>
          </a:xfrm>
          <a:prstGeom prst="rect">
            <a:avLst/>
          </a:prstGeom>
          <a:noFill/>
        </p:spPr>
        <p:txBody>
          <a:bodyPr wrap="square" rtlCol="0">
            <a:spAutoFit/>
          </a:bodyPr>
          <a:lstStyle/>
          <a:p>
            <a:pPr algn="ctr"/>
            <a:r>
              <a:rPr lang="en-US" sz="3600" dirty="0"/>
              <a:t>The Regional Support Structure</a:t>
            </a:r>
          </a:p>
        </p:txBody>
      </p:sp>
    </p:spTree>
    <p:extLst>
      <p:ext uri="{BB962C8B-B14F-4D97-AF65-F5344CB8AC3E}">
        <p14:creationId xmlns:p14="http://schemas.microsoft.com/office/powerpoint/2010/main" val="297113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706-BEA4-40F6-AF25-6DD52139CBF7}"/>
              </a:ext>
            </a:extLst>
          </p:cNvPr>
          <p:cNvSpPr>
            <a:spLocks noGrp="1"/>
          </p:cNvSpPr>
          <p:nvPr>
            <p:ph type="ctrTitle"/>
          </p:nvPr>
        </p:nvSpPr>
        <p:spPr>
          <a:xfrm>
            <a:off x="956544" y="339468"/>
            <a:ext cx="5054200" cy="609600"/>
          </a:xfrm>
        </p:spPr>
        <p:txBody>
          <a:bodyPr>
            <a:noAutofit/>
          </a:bodyPr>
          <a:lstStyle/>
          <a:p>
            <a:r>
              <a:rPr lang="en-US" sz="2000" b="1" dirty="0">
                <a:latin typeface="Arial Rounded MT Bold" panose="020F0704030504030204" pitchFamily="34" charset="0"/>
              </a:rPr>
              <a:t>North Central Regional Support Team </a:t>
            </a:r>
            <a:br>
              <a:rPr lang="en-US" sz="2000" b="1" dirty="0">
                <a:latin typeface="Arial Rounded MT Bold" panose="020F0704030504030204" pitchFamily="34" charset="0"/>
              </a:rPr>
            </a:br>
            <a:endParaRPr lang="en-US" sz="2000" b="1" dirty="0">
              <a:latin typeface="Arial Rounded MT Bold" panose="020F0704030504030204" pitchFamily="34" charset="0"/>
            </a:endParaRPr>
          </a:p>
        </p:txBody>
      </p:sp>
      <p:sp>
        <p:nvSpPr>
          <p:cNvPr id="7" name="Rectangle 6">
            <a:extLst>
              <a:ext uri="{FF2B5EF4-FFF2-40B4-BE49-F238E27FC236}">
                <a16:creationId xmlns:a16="http://schemas.microsoft.com/office/drawing/2014/main" id="{ECA424E6-A6D0-48DF-9D10-9655BD8658A3}"/>
              </a:ext>
            </a:extLst>
          </p:cNvPr>
          <p:cNvSpPr/>
          <p:nvPr/>
        </p:nvSpPr>
        <p:spPr>
          <a:xfrm>
            <a:off x="1" y="6906444"/>
            <a:ext cx="6717322" cy="461665"/>
          </a:xfrm>
          <a:prstGeom prst="rect">
            <a:avLst/>
          </a:prstGeom>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latin typeface="Bahnschrift SemiBold SemiConden" panose="020B05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Bahnschrift SemiBold SemiConden" panose="020B0502040204020203" pitchFamily="34" charset="0"/>
              </a:rPr>
              <a:t>	</a:t>
            </a:r>
            <a:endParaRPr kumimoji="0" lang="en-US" sz="1200" b="0" i="0" u="none" strike="noStrike" kern="1200" cap="none" spc="0" normalizeH="0" baseline="0" noProof="0" dirty="0">
              <a:ln>
                <a:noFill/>
              </a:ln>
              <a:effectLst/>
              <a:uLnTx/>
              <a:uFillTx/>
              <a:latin typeface="Arial"/>
              <a:cs typeface="+mn-cs"/>
            </a:endParaRPr>
          </a:p>
        </p:txBody>
      </p:sp>
      <p:pic>
        <p:nvPicPr>
          <p:cNvPr id="6" name="Picture 5">
            <a:extLst>
              <a:ext uri="{FF2B5EF4-FFF2-40B4-BE49-F238E27FC236}">
                <a16:creationId xmlns:a16="http://schemas.microsoft.com/office/drawing/2014/main" id="{E5276B1F-8E41-433B-9741-EBB8D2B0A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645" y="6112618"/>
            <a:ext cx="1251345" cy="1196832"/>
          </a:xfrm>
          <a:prstGeom prst="rect">
            <a:avLst/>
          </a:prstGeom>
        </p:spPr>
      </p:pic>
      <p:pic>
        <p:nvPicPr>
          <p:cNvPr id="10" name="Picture 9">
            <a:extLst>
              <a:ext uri="{FF2B5EF4-FFF2-40B4-BE49-F238E27FC236}">
                <a16:creationId xmlns:a16="http://schemas.microsoft.com/office/drawing/2014/main" id="{86FD2024-D3E6-4038-A03D-84421C440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39" y="7153642"/>
            <a:ext cx="1224854" cy="1090120"/>
          </a:xfrm>
          <a:prstGeom prst="rect">
            <a:avLst/>
          </a:prstGeom>
        </p:spPr>
      </p:pic>
      <p:pic>
        <p:nvPicPr>
          <p:cNvPr id="12" name="Picture 11">
            <a:extLst>
              <a:ext uri="{FF2B5EF4-FFF2-40B4-BE49-F238E27FC236}">
                <a16:creationId xmlns:a16="http://schemas.microsoft.com/office/drawing/2014/main" id="{4DEFD4DA-E598-4885-8880-3396E5FDA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619" y="3725117"/>
            <a:ext cx="1263500" cy="1196832"/>
          </a:xfrm>
          <a:prstGeom prst="rect">
            <a:avLst/>
          </a:prstGeom>
        </p:spPr>
      </p:pic>
      <p:pic>
        <p:nvPicPr>
          <p:cNvPr id="14" name="Picture 13">
            <a:extLst>
              <a:ext uri="{FF2B5EF4-FFF2-40B4-BE49-F238E27FC236}">
                <a16:creationId xmlns:a16="http://schemas.microsoft.com/office/drawing/2014/main" id="{79468BF0-EEE8-4C16-8BA1-C1CF50AB9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568" y="4906935"/>
            <a:ext cx="1247543" cy="1196832"/>
          </a:xfrm>
          <a:prstGeom prst="rect">
            <a:avLst/>
          </a:prstGeom>
        </p:spPr>
      </p:pic>
      <p:pic>
        <p:nvPicPr>
          <p:cNvPr id="18" name="Picture 17">
            <a:extLst>
              <a:ext uri="{FF2B5EF4-FFF2-40B4-BE49-F238E27FC236}">
                <a16:creationId xmlns:a16="http://schemas.microsoft.com/office/drawing/2014/main" id="{86BFC81D-4EC1-4BC6-AB02-4D95D2B0BF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525" y="7297124"/>
            <a:ext cx="1255801" cy="1090120"/>
          </a:xfrm>
          <a:prstGeom prst="rect">
            <a:avLst/>
          </a:prstGeom>
        </p:spPr>
      </p:pic>
      <p:pic>
        <p:nvPicPr>
          <p:cNvPr id="20" name="Picture 19">
            <a:extLst>
              <a:ext uri="{FF2B5EF4-FFF2-40B4-BE49-F238E27FC236}">
                <a16:creationId xmlns:a16="http://schemas.microsoft.com/office/drawing/2014/main" id="{D27558DD-45D2-46C9-8750-C38B5B140F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814" y="2653889"/>
            <a:ext cx="1232539" cy="1292690"/>
          </a:xfrm>
          <a:prstGeom prst="rect">
            <a:avLst/>
          </a:prstGeom>
        </p:spPr>
      </p:pic>
      <p:pic>
        <p:nvPicPr>
          <p:cNvPr id="22" name="Picture 21">
            <a:extLst>
              <a:ext uri="{FF2B5EF4-FFF2-40B4-BE49-F238E27FC236}">
                <a16:creationId xmlns:a16="http://schemas.microsoft.com/office/drawing/2014/main" id="{3322059A-3E06-435C-86A6-65D8E23BB2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9058" y="1245804"/>
            <a:ext cx="1407180" cy="1340070"/>
          </a:xfrm>
          <a:prstGeom prst="rect">
            <a:avLst/>
          </a:prstGeom>
        </p:spPr>
      </p:pic>
      <p:sp>
        <p:nvSpPr>
          <p:cNvPr id="4" name="TextBox 3">
            <a:extLst>
              <a:ext uri="{FF2B5EF4-FFF2-40B4-BE49-F238E27FC236}">
                <a16:creationId xmlns:a16="http://schemas.microsoft.com/office/drawing/2014/main" id="{9B777438-A71E-4E72-A9B3-ECC4713D9635}"/>
              </a:ext>
            </a:extLst>
          </p:cNvPr>
          <p:cNvSpPr txBox="1"/>
          <p:nvPr/>
        </p:nvSpPr>
        <p:spPr>
          <a:xfrm>
            <a:off x="2892324" y="1315577"/>
            <a:ext cx="3118421" cy="892552"/>
          </a:xfrm>
          <a:prstGeom prst="rect">
            <a:avLst/>
          </a:prstGeom>
          <a:noFill/>
        </p:spPr>
        <p:txBody>
          <a:bodyPr wrap="square" rtlCol="0">
            <a:spAutoFit/>
          </a:bodyPr>
          <a:lstStyle/>
          <a:p>
            <a:pPr algn="ctr"/>
            <a:r>
              <a:rPr lang="en-US" sz="1300" b="1" dirty="0"/>
              <a:t>Melany Paden, Ed.S. </a:t>
            </a:r>
          </a:p>
          <a:p>
            <a:pPr algn="ctr"/>
            <a:r>
              <a:rPr lang="en-US" sz="1300" b="1" dirty="0"/>
              <a:t>North Central Regional Case Manger </a:t>
            </a:r>
          </a:p>
          <a:p>
            <a:pPr algn="ctr"/>
            <a:r>
              <a:rPr lang="en-US" sz="1300" b="1" dirty="0">
                <a:hlinkClick r:id="rId9"/>
              </a:rPr>
              <a:t>Melany.paden@dpi.nc.gov</a:t>
            </a:r>
            <a:endParaRPr lang="en-US" sz="1300" b="1" dirty="0"/>
          </a:p>
          <a:p>
            <a:pPr algn="ctr"/>
            <a:r>
              <a:rPr lang="en-US" sz="1300" b="1" dirty="0"/>
              <a:t>919-637-3783</a:t>
            </a:r>
          </a:p>
        </p:txBody>
      </p:sp>
      <p:pic>
        <p:nvPicPr>
          <p:cNvPr id="9" name="Picture 8">
            <a:extLst>
              <a:ext uri="{FF2B5EF4-FFF2-40B4-BE49-F238E27FC236}">
                <a16:creationId xmlns:a16="http://schemas.microsoft.com/office/drawing/2014/main" id="{DD8758C4-E2F2-4805-9376-C93FE8FFE4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814" y="4945826"/>
            <a:ext cx="1224854" cy="1150516"/>
          </a:xfrm>
          <a:prstGeom prst="rect">
            <a:avLst/>
          </a:prstGeom>
        </p:spPr>
      </p:pic>
      <p:sp>
        <p:nvSpPr>
          <p:cNvPr id="11" name="TextBox 10">
            <a:extLst>
              <a:ext uri="{FF2B5EF4-FFF2-40B4-BE49-F238E27FC236}">
                <a16:creationId xmlns:a16="http://schemas.microsoft.com/office/drawing/2014/main" id="{7BC6831B-4C16-4D9F-9229-BF3E667BE2B1}"/>
              </a:ext>
            </a:extLst>
          </p:cNvPr>
          <p:cNvSpPr txBox="1"/>
          <p:nvPr/>
        </p:nvSpPr>
        <p:spPr>
          <a:xfrm>
            <a:off x="1249005" y="5284004"/>
            <a:ext cx="2401826" cy="646331"/>
          </a:xfrm>
          <a:prstGeom prst="rect">
            <a:avLst/>
          </a:prstGeom>
          <a:noFill/>
        </p:spPr>
        <p:txBody>
          <a:bodyPr wrap="square" rtlCol="0">
            <a:spAutoFit/>
          </a:bodyPr>
          <a:lstStyle/>
          <a:p>
            <a:pPr algn="ctr"/>
            <a:r>
              <a:rPr lang="en-US" sz="1200" b="1" dirty="0"/>
              <a:t>Paul Davis </a:t>
            </a:r>
          </a:p>
          <a:p>
            <a:pPr algn="ctr"/>
            <a:r>
              <a:rPr lang="en-US" sz="1200" b="1" dirty="0"/>
              <a:t>Regional Accountability Coordinator</a:t>
            </a:r>
          </a:p>
        </p:txBody>
      </p:sp>
      <p:sp>
        <p:nvSpPr>
          <p:cNvPr id="13" name="TextBox 12">
            <a:extLst>
              <a:ext uri="{FF2B5EF4-FFF2-40B4-BE49-F238E27FC236}">
                <a16:creationId xmlns:a16="http://schemas.microsoft.com/office/drawing/2014/main" id="{EFDD3944-C6D1-475D-AD6D-E121BF6DB39A}"/>
              </a:ext>
            </a:extLst>
          </p:cNvPr>
          <p:cNvSpPr txBox="1"/>
          <p:nvPr/>
        </p:nvSpPr>
        <p:spPr>
          <a:xfrm>
            <a:off x="1256584" y="7410197"/>
            <a:ext cx="2499540" cy="461665"/>
          </a:xfrm>
          <a:prstGeom prst="rect">
            <a:avLst/>
          </a:prstGeom>
          <a:noFill/>
        </p:spPr>
        <p:txBody>
          <a:bodyPr wrap="square" rtlCol="0">
            <a:spAutoFit/>
          </a:bodyPr>
          <a:lstStyle/>
          <a:p>
            <a:pPr algn="ctr"/>
            <a:r>
              <a:rPr lang="en-US" sz="1200" b="1" dirty="0"/>
              <a:t>Bob Gant </a:t>
            </a:r>
          </a:p>
          <a:p>
            <a:pPr algn="ctr"/>
            <a:r>
              <a:rPr lang="en-US" sz="1200" b="1" dirty="0"/>
              <a:t>CTE Regional Coordinator</a:t>
            </a:r>
          </a:p>
        </p:txBody>
      </p:sp>
      <p:sp>
        <p:nvSpPr>
          <p:cNvPr id="19" name="TextBox 18">
            <a:extLst>
              <a:ext uri="{FF2B5EF4-FFF2-40B4-BE49-F238E27FC236}">
                <a16:creationId xmlns:a16="http://schemas.microsoft.com/office/drawing/2014/main" id="{C9D73373-A0A4-4781-96DD-7D168989BE54}"/>
              </a:ext>
            </a:extLst>
          </p:cNvPr>
          <p:cNvSpPr txBox="1"/>
          <p:nvPr/>
        </p:nvSpPr>
        <p:spPr>
          <a:xfrm>
            <a:off x="1310678" y="3092985"/>
            <a:ext cx="2344616" cy="646331"/>
          </a:xfrm>
          <a:prstGeom prst="rect">
            <a:avLst/>
          </a:prstGeom>
          <a:noFill/>
        </p:spPr>
        <p:txBody>
          <a:bodyPr wrap="square" rtlCol="0">
            <a:spAutoFit/>
          </a:bodyPr>
          <a:lstStyle/>
          <a:p>
            <a:pPr algn="ctr"/>
            <a:r>
              <a:rPr lang="en-US" sz="1200" b="1" dirty="0"/>
              <a:t>Christopher Coby </a:t>
            </a:r>
          </a:p>
          <a:p>
            <a:pPr algn="ctr"/>
            <a:r>
              <a:rPr lang="en-US" sz="1200" b="1" dirty="0"/>
              <a:t>District &amp; School Liaison, </a:t>
            </a:r>
          </a:p>
          <a:p>
            <a:pPr algn="ctr"/>
            <a:r>
              <a:rPr lang="en-US" sz="1200" b="1" dirty="0"/>
              <a:t>NCVPS</a:t>
            </a:r>
          </a:p>
        </p:txBody>
      </p:sp>
      <p:sp>
        <p:nvSpPr>
          <p:cNvPr id="21" name="TextBox 20">
            <a:extLst>
              <a:ext uri="{FF2B5EF4-FFF2-40B4-BE49-F238E27FC236}">
                <a16:creationId xmlns:a16="http://schemas.microsoft.com/office/drawing/2014/main" id="{AC03789D-2ECE-4BDE-B7CD-BD1788F3F7A9}"/>
              </a:ext>
            </a:extLst>
          </p:cNvPr>
          <p:cNvSpPr txBox="1"/>
          <p:nvPr/>
        </p:nvSpPr>
        <p:spPr>
          <a:xfrm>
            <a:off x="4559093" y="2880928"/>
            <a:ext cx="2625802" cy="646331"/>
          </a:xfrm>
          <a:prstGeom prst="rect">
            <a:avLst/>
          </a:prstGeom>
          <a:noFill/>
        </p:spPr>
        <p:txBody>
          <a:bodyPr wrap="square" rtlCol="0">
            <a:spAutoFit/>
          </a:bodyPr>
          <a:lstStyle/>
          <a:p>
            <a:pPr algn="ctr"/>
            <a:r>
              <a:rPr lang="en-US" sz="1200" b="1" dirty="0"/>
              <a:t>Rhonda Holmes</a:t>
            </a:r>
          </a:p>
          <a:p>
            <a:pPr algn="ctr"/>
            <a:r>
              <a:rPr lang="en-US" sz="1200" b="1" dirty="0"/>
              <a:t>Regional Education </a:t>
            </a:r>
          </a:p>
          <a:p>
            <a:pPr algn="ctr"/>
            <a:r>
              <a:rPr lang="en-US" sz="1200" b="1" dirty="0"/>
              <a:t>Facilitator  </a:t>
            </a:r>
            <a:endParaRPr lang="en-US" dirty="0"/>
          </a:p>
        </p:txBody>
      </p:sp>
      <p:sp>
        <p:nvSpPr>
          <p:cNvPr id="23" name="TextBox 22">
            <a:extLst>
              <a:ext uri="{FF2B5EF4-FFF2-40B4-BE49-F238E27FC236}">
                <a16:creationId xmlns:a16="http://schemas.microsoft.com/office/drawing/2014/main" id="{39EEE847-B7AD-454E-AF3D-B8894ACDC9CC}"/>
              </a:ext>
            </a:extLst>
          </p:cNvPr>
          <p:cNvSpPr txBox="1"/>
          <p:nvPr/>
        </p:nvSpPr>
        <p:spPr>
          <a:xfrm>
            <a:off x="5055033" y="3968009"/>
            <a:ext cx="1911423" cy="646331"/>
          </a:xfrm>
          <a:prstGeom prst="rect">
            <a:avLst/>
          </a:prstGeom>
          <a:noFill/>
        </p:spPr>
        <p:txBody>
          <a:bodyPr wrap="square" rtlCol="0">
            <a:spAutoFit/>
          </a:bodyPr>
          <a:lstStyle/>
          <a:p>
            <a:pPr algn="ctr"/>
            <a:r>
              <a:rPr lang="en-US" sz="1200" b="1" dirty="0"/>
              <a:t>Mia Murphy </a:t>
            </a:r>
          </a:p>
          <a:p>
            <a:pPr algn="ctr"/>
            <a:r>
              <a:rPr lang="en-US" sz="1200" b="1" dirty="0"/>
              <a:t>Chief Operations Officers, NCVPS </a:t>
            </a:r>
          </a:p>
        </p:txBody>
      </p:sp>
      <p:sp>
        <p:nvSpPr>
          <p:cNvPr id="24" name="TextBox 23">
            <a:extLst>
              <a:ext uri="{FF2B5EF4-FFF2-40B4-BE49-F238E27FC236}">
                <a16:creationId xmlns:a16="http://schemas.microsoft.com/office/drawing/2014/main" id="{1017066D-4674-4AD7-8E75-4705B385D950}"/>
              </a:ext>
            </a:extLst>
          </p:cNvPr>
          <p:cNvSpPr txBox="1"/>
          <p:nvPr/>
        </p:nvSpPr>
        <p:spPr>
          <a:xfrm>
            <a:off x="4882356" y="5270283"/>
            <a:ext cx="2256776" cy="461665"/>
          </a:xfrm>
          <a:prstGeom prst="rect">
            <a:avLst/>
          </a:prstGeom>
          <a:noFill/>
        </p:spPr>
        <p:txBody>
          <a:bodyPr wrap="square" rtlCol="0">
            <a:spAutoFit/>
          </a:bodyPr>
          <a:lstStyle/>
          <a:p>
            <a:pPr algn="ctr"/>
            <a:r>
              <a:rPr lang="en-US" sz="1200" b="1" dirty="0"/>
              <a:t>Cynthia Sartain</a:t>
            </a:r>
          </a:p>
          <a:p>
            <a:pPr algn="ctr"/>
            <a:r>
              <a:rPr lang="en-US" sz="1200" b="1" dirty="0"/>
              <a:t>Digital Teacher &amp; Learning </a:t>
            </a:r>
          </a:p>
        </p:txBody>
      </p:sp>
      <p:sp>
        <p:nvSpPr>
          <p:cNvPr id="25" name="TextBox 24">
            <a:extLst>
              <a:ext uri="{FF2B5EF4-FFF2-40B4-BE49-F238E27FC236}">
                <a16:creationId xmlns:a16="http://schemas.microsoft.com/office/drawing/2014/main" id="{FA3C3BDA-A3E3-44C5-A4D2-FD4155DEF453}"/>
              </a:ext>
            </a:extLst>
          </p:cNvPr>
          <p:cNvSpPr txBox="1"/>
          <p:nvPr/>
        </p:nvSpPr>
        <p:spPr>
          <a:xfrm>
            <a:off x="5079310" y="6401093"/>
            <a:ext cx="1638013" cy="830997"/>
          </a:xfrm>
          <a:prstGeom prst="rect">
            <a:avLst/>
          </a:prstGeom>
          <a:noFill/>
        </p:spPr>
        <p:txBody>
          <a:bodyPr wrap="square" rtlCol="0">
            <a:spAutoFit/>
          </a:bodyPr>
          <a:lstStyle/>
          <a:p>
            <a:pPr algn="ctr"/>
            <a:r>
              <a:rPr lang="en-US" sz="1200" b="1" dirty="0"/>
              <a:t>Dr. Alisha Schiltz</a:t>
            </a:r>
          </a:p>
          <a:p>
            <a:pPr algn="ctr"/>
            <a:r>
              <a:rPr lang="en-US" sz="1200" b="1" dirty="0"/>
              <a:t>Integrated Academic Behavior Specialists  Consultant</a:t>
            </a:r>
            <a:endParaRPr lang="en-US" dirty="0"/>
          </a:p>
        </p:txBody>
      </p:sp>
      <p:sp>
        <p:nvSpPr>
          <p:cNvPr id="26" name="TextBox 25">
            <a:extLst>
              <a:ext uri="{FF2B5EF4-FFF2-40B4-BE49-F238E27FC236}">
                <a16:creationId xmlns:a16="http://schemas.microsoft.com/office/drawing/2014/main" id="{6A860BDA-79FC-44DD-AA6C-81F08A7AE31D}"/>
              </a:ext>
            </a:extLst>
          </p:cNvPr>
          <p:cNvSpPr txBox="1"/>
          <p:nvPr/>
        </p:nvSpPr>
        <p:spPr>
          <a:xfrm>
            <a:off x="4788934" y="7431287"/>
            <a:ext cx="1928389" cy="646331"/>
          </a:xfrm>
          <a:prstGeom prst="rect">
            <a:avLst/>
          </a:prstGeom>
          <a:noFill/>
        </p:spPr>
        <p:txBody>
          <a:bodyPr wrap="square" rtlCol="0">
            <a:spAutoFit/>
          </a:bodyPr>
          <a:lstStyle/>
          <a:p>
            <a:pPr algn="ctr"/>
            <a:r>
              <a:rPr lang="en-US" sz="1200" b="1" dirty="0"/>
              <a:t>Talbot Troy </a:t>
            </a:r>
          </a:p>
          <a:p>
            <a:pPr algn="ctr"/>
            <a:r>
              <a:rPr lang="en-US" sz="1200" b="1" dirty="0"/>
              <a:t>Federal Programs </a:t>
            </a:r>
          </a:p>
          <a:p>
            <a:pPr algn="ctr"/>
            <a:r>
              <a:rPr lang="en-US" sz="1200" b="1" dirty="0"/>
              <a:t>Administrator</a:t>
            </a:r>
          </a:p>
        </p:txBody>
      </p:sp>
      <p:pic>
        <p:nvPicPr>
          <p:cNvPr id="5" name="Picture 4">
            <a:extLst>
              <a:ext uri="{FF2B5EF4-FFF2-40B4-BE49-F238E27FC236}">
                <a16:creationId xmlns:a16="http://schemas.microsoft.com/office/drawing/2014/main" id="{E477C00B-E27A-4C51-90F5-6D713958AE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076" y="6093269"/>
            <a:ext cx="1234330" cy="1138821"/>
          </a:xfrm>
          <a:prstGeom prst="rect">
            <a:avLst/>
          </a:prstGeom>
        </p:spPr>
      </p:pic>
      <p:sp>
        <p:nvSpPr>
          <p:cNvPr id="15" name="TextBox 14">
            <a:extLst>
              <a:ext uri="{FF2B5EF4-FFF2-40B4-BE49-F238E27FC236}">
                <a16:creationId xmlns:a16="http://schemas.microsoft.com/office/drawing/2014/main" id="{20D50547-A2BD-4E23-A3AF-D61E512FD79C}"/>
              </a:ext>
            </a:extLst>
          </p:cNvPr>
          <p:cNvSpPr txBox="1"/>
          <p:nvPr/>
        </p:nvSpPr>
        <p:spPr>
          <a:xfrm>
            <a:off x="1466635" y="6256755"/>
            <a:ext cx="1892027" cy="646331"/>
          </a:xfrm>
          <a:prstGeom prst="rect">
            <a:avLst/>
          </a:prstGeom>
          <a:noFill/>
        </p:spPr>
        <p:txBody>
          <a:bodyPr wrap="square" rtlCol="0">
            <a:spAutoFit/>
          </a:bodyPr>
          <a:lstStyle/>
          <a:p>
            <a:pPr algn="ctr"/>
            <a:r>
              <a:rPr lang="en-US" sz="1200" b="1" dirty="0"/>
              <a:t>Laura Dendy </a:t>
            </a:r>
          </a:p>
          <a:p>
            <a:pPr algn="ctr"/>
            <a:r>
              <a:rPr lang="en-US" sz="1200" b="1" dirty="0"/>
              <a:t>EC Literacy/Math Consultant </a:t>
            </a:r>
          </a:p>
        </p:txBody>
      </p:sp>
      <p:pic>
        <p:nvPicPr>
          <p:cNvPr id="27" name="Picture 26">
            <a:extLst>
              <a:ext uri="{FF2B5EF4-FFF2-40B4-BE49-F238E27FC236}">
                <a16:creationId xmlns:a16="http://schemas.microsoft.com/office/drawing/2014/main" id="{FD85FF55-422C-4288-B315-533FC5DAA6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3814" y="3923123"/>
            <a:ext cx="1232539" cy="1095423"/>
          </a:xfrm>
          <a:prstGeom prst="rect">
            <a:avLst/>
          </a:prstGeom>
        </p:spPr>
      </p:pic>
      <p:pic>
        <p:nvPicPr>
          <p:cNvPr id="28" name="Picture 27">
            <a:extLst>
              <a:ext uri="{FF2B5EF4-FFF2-40B4-BE49-F238E27FC236}">
                <a16:creationId xmlns:a16="http://schemas.microsoft.com/office/drawing/2014/main" id="{CD356D72-D39C-40CB-BB11-981B99ABB74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51619" y="2535154"/>
            <a:ext cx="1285707" cy="1247521"/>
          </a:xfrm>
          <a:prstGeom prst="rect">
            <a:avLst/>
          </a:prstGeom>
        </p:spPr>
      </p:pic>
      <p:sp>
        <p:nvSpPr>
          <p:cNvPr id="29" name="TextBox 28">
            <a:extLst>
              <a:ext uri="{FF2B5EF4-FFF2-40B4-BE49-F238E27FC236}">
                <a16:creationId xmlns:a16="http://schemas.microsoft.com/office/drawing/2014/main" id="{F9449EF3-68DA-4A7D-955D-1CA90F6D8FA3}"/>
              </a:ext>
            </a:extLst>
          </p:cNvPr>
          <p:cNvSpPr txBox="1"/>
          <p:nvPr/>
        </p:nvSpPr>
        <p:spPr>
          <a:xfrm>
            <a:off x="1536973" y="4234370"/>
            <a:ext cx="1892027" cy="461665"/>
          </a:xfrm>
          <a:prstGeom prst="rect">
            <a:avLst/>
          </a:prstGeom>
          <a:noFill/>
        </p:spPr>
        <p:txBody>
          <a:bodyPr wrap="square" rtlCol="0">
            <a:spAutoFit/>
          </a:bodyPr>
          <a:lstStyle/>
          <a:p>
            <a:pPr algn="ctr"/>
            <a:r>
              <a:rPr lang="en-US" sz="1200" b="1" dirty="0"/>
              <a:t>Amy Betz </a:t>
            </a:r>
          </a:p>
          <a:p>
            <a:pPr algn="ctr"/>
            <a:r>
              <a:rPr lang="en-US" sz="1200" b="1" dirty="0"/>
              <a:t>EC Regional Coordinator </a:t>
            </a:r>
          </a:p>
        </p:txBody>
      </p:sp>
    </p:spTree>
    <p:extLst>
      <p:ext uri="{BB962C8B-B14F-4D97-AF65-F5344CB8AC3E}">
        <p14:creationId xmlns:p14="http://schemas.microsoft.com/office/powerpoint/2010/main" val="30673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9534-DB87-9245-9A68-5F3E8946E3BA}"/>
              </a:ext>
            </a:extLst>
          </p:cNvPr>
          <p:cNvSpPr>
            <a:spLocks noGrp="1"/>
          </p:cNvSpPr>
          <p:nvPr>
            <p:ph type="title"/>
          </p:nvPr>
        </p:nvSpPr>
        <p:spPr/>
        <p:txBody>
          <a:bodyPr>
            <a:normAutofit fontScale="90000"/>
          </a:bodyPr>
          <a:lstStyle/>
          <a:p>
            <a:r>
              <a:rPr lang="en-US" sz="3600" b="1" i="1" kern="0" dirty="0">
                <a:latin typeface="Bahnschrift SemiBold SemiConden" panose="020B0502040204020203" pitchFamily="34" charset="0"/>
              </a:rPr>
              <a:t>Redesign the regional structure to better coordinate and differentiate identified supports to LEAs </a:t>
            </a:r>
            <a:br>
              <a:rPr lang="en-US" sz="3600" b="1" i="1" kern="0" dirty="0">
                <a:latin typeface="Bahnschrift SemiBold SemiConden" panose="020B0502040204020203" pitchFamily="34" charset="0"/>
              </a:rPr>
            </a:br>
            <a:endParaRPr lang="en-US" dirty="0"/>
          </a:p>
        </p:txBody>
      </p:sp>
      <p:sp>
        <p:nvSpPr>
          <p:cNvPr id="3" name="Content Placeholder 2">
            <a:extLst>
              <a:ext uri="{FF2B5EF4-FFF2-40B4-BE49-F238E27FC236}">
                <a16:creationId xmlns:a16="http://schemas.microsoft.com/office/drawing/2014/main" id="{B2A000AA-9F17-304D-97E4-177C59E60E37}"/>
              </a:ext>
            </a:extLst>
          </p:cNvPr>
          <p:cNvSpPr>
            <a:spLocks noGrp="1"/>
          </p:cNvSpPr>
          <p:nvPr>
            <p:ph idx="1"/>
          </p:nvPr>
        </p:nvSpPr>
        <p:spPr/>
        <p:txBody>
          <a:bodyPr>
            <a:normAutofit/>
          </a:bodyPr>
          <a:lstStyle/>
          <a:p>
            <a:pPr lvl="0" algn="ctr" defTabSz="914400" eaLnBrk="0" fontAlgn="base" hangingPunct="0">
              <a:spcBef>
                <a:spcPct val="20000"/>
              </a:spcBef>
              <a:spcAft>
                <a:spcPct val="0"/>
              </a:spcAft>
              <a:defRPr/>
            </a:pPr>
            <a:endParaRPr lang="en-US" sz="1000" kern="0" dirty="0">
              <a:latin typeface="Arial"/>
            </a:endParaRPr>
          </a:p>
          <a:p>
            <a:pPr lvl="0" defTabSz="914400" eaLnBrk="0" fontAlgn="base" hangingPunct="0">
              <a:spcBef>
                <a:spcPct val="20000"/>
              </a:spcBef>
              <a:spcAft>
                <a:spcPct val="0"/>
              </a:spcAft>
              <a:defRPr/>
            </a:pPr>
            <a:r>
              <a:rPr lang="en-US" b="1" kern="0" dirty="0">
                <a:latin typeface="Arial Rounded MT Bold" panose="020F0704030504030204" pitchFamily="34" charset="0"/>
              </a:rPr>
              <a:t>Desired Outcomes:</a:t>
            </a:r>
          </a:p>
          <a:p>
            <a:pPr marL="342900" lvl="0" indent="-342900" defTabSz="914400" eaLnBrk="0" fontAlgn="base" hangingPunct="0">
              <a:spcBef>
                <a:spcPct val="20000"/>
              </a:spcBef>
              <a:spcAft>
                <a:spcPct val="0"/>
              </a:spcAft>
              <a:buFont typeface="Wingdings" panose="05000000000000000000" pitchFamily="2" charset="2"/>
              <a:buChar char="ü"/>
              <a:defRPr/>
            </a:pPr>
            <a:r>
              <a:rPr lang="en-US" kern="0" dirty="0">
                <a:solidFill>
                  <a:srgbClr val="00B050"/>
                </a:solidFill>
                <a:latin typeface="Arial Rounded MT Bold" panose="020F0704030504030204" pitchFamily="34" charset="0"/>
              </a:rPr>
              <a:t>Increased</a:t>
            </a:r>
            <a:r>
              <a:rPr lang="en-US" kern="0" dirty="0">
                <a:latin typeface="Arial Rounded MT Bold" panose="020F0704030504030204" pitchFamily="34" charset="0"/>
              </a:rPr>
              <a:t> </a:t>
            </a:r>
            <a:r>
              <a:rPr lang="en-US" kern="0" dirty="0">
                <a:solidFill>
                  <a:srgbClr val="00B050"/>
                </a:solidFill>
                <a:latin typeface="Arial Rounded MT Bold" panose="020F0704030504030204" pitchFamily="34" charset="0"/>
              </a:rPr>
              <a:t>coordination</a:t>
            </a:r>
            <a:r>
              <a:rPr lang="en-US" kern="0" dirty="0">
                <a:latin typeface="Arial Rounded MT Bold" panose="020F0704030504030204" pitchFamily="34" charset="0"/>
              </a:rPr>
              <a:t> across the academic areas at NCDPI</a:t>
            </a:r>
          </a:p>
          <a:p>
            <a:pPr marL="342900" lvl="0" indent="-342900" defTabSz="914400" eaLnBrk="0" fontAlgn="base" hangingPunct="0">
              <a:spcBef>
                <a:spcPct val="20000"/>
              </a:spcBef>
              <a:spcAft>
                <a:spcPct val="0"/>
              </a:spcAft>
              <a:buFont typeface="Wingdings" panose="05000000000000000000" pitchFamily="2" charset="2"/>
              <a:buChar char="ü"/>
              <a:defRPr/>
            </a:pPr>
            <a:r>
              <a:rPr lang="en-US" kern="0" dirty="0">
                <a:solidFill>
                  <a:srgbClr val="00B050"/>
                </a:solidFill>
                <a:latin typeface="Arial Rounded MT Bold" panose="020F0704030504030204" pitchFamily="34" charset="0"/>
              </a:rPr>
              <a:t>More efficient deployment</a:t>
            </a:r>
            <a:r>
              <a:rPr lang="en-US" kern="0" dirty="0">
                <a:latin typeface="Arial Rounded MT Bold" panose="020F0704030504030204" pitchFamily="34" charset="0"/>
              </a:rPr>
              <a:t> of agency resources as duplication of effort is reduced </a:t>
            </a:r>
          </a:p>
          <a:p>
            <a:pPr marL="342900" lvl="0" indent="-342900" defTabSz="914400" eaLnBrk="0" fontAlgn="base" hangingPunct="0">
              <a:spcBef>
                <a:spcPct val="20000"/>
              </a:spcBef>
              <a:spcAft>
                <a:spcPct val="0"/>
              </a:spcAft>
              <a:buFont typeface="Wingdings" panose="05000000000000000000" pitchFamily="2" charset="2"/>
              <a:buChar char="ü"/>
              <a:defRPr/>
            </a:pPr>
            <a:r>
              <a:rPr lang="en-US" kern="0" dirty="0">
                <a:solidFill>
                  <a:srgbClr val="00B050"/>
                </a:solidFill>
                <a:latin typeface="Arial Rounded MT Bold" panose="020F0704030504030204" pitchFamily="34" charset="0"/>
              </a:rPr>
              <a:t>Clear articulation of DPI’s priorities </a:t>
            </a:r>
            <a:r>
              <a:rPr lang="en-US" kern="0" dirty="0">
                <a:latin typeface="Arial Rounded MT Bold" panose="020F0704030504030204" pitchFamily="34" charset="0"/>
              </a:rPr>
              <a:t>as they relate to programs and associated supports (menu of options)</a:t>
            </a:r>
          </a:p>
          <a:p>
            <a:pPr marL="342900" lvl="0" indent="-342900" defTabSz="914400" eaLnBrk="0" fontAlgn="base" hangingPunct="0">
              <a:spcBef>
                <a:spcPct val="20000"/>
              </a:spcBef>
              <a:spcAft>
                <a:spcPct val="0"/>
              </a:spcAft>
              <a:buFont typeface="Wingdings" panose="05000000000000000000" pitchFamily="2" charset="2"/>
              <a:buChar char="ü"/>
              <a:defRPr/>
            </a:pPr>
            <a:r>
              <a:rPr lang="en-US" kern="0" dirty="0">
                <a:latin typeface="Arial Rounded MT Bold" panose="020F0704030504030204" pitchFamily="34" charset="0"/>
              </a:rPr>
              <a:t>Increased use of </a:t>
            </a:r>
            <a:r>
              <a:rPr lang="en-US" kern="0" dirty="0">
                <a:solidFill>
                  <a:srgbClr val="00B050"/>
                </a:solidFill>
                <a:latin typeface="Arial Rounded MT Bold" panose="020F0704030504030204" pitchFamily="34" charset="0"/>
              </a:rPr>
              <a:t>data to drive decision-making </a:t>
            </a:r>
          </a:p>
          <a:p>
            <a:pPr marL="342900" lvl="0" indent="-342900" defTabSz="914400" eaLnBrk="0" fontAlgn="base" hangingPunct="0">
              <a:spcBef>
                <a:spcPct val="20000"/>
              </a:spcBef>
              <a:spcAft>
                <a:spcPct val="0"/>
              </a:spcAft>
              <a:buFont typeface="Wingdings" panose="05000000000000000000" pitchFamily="2" charset="2"/>
              <a:buChar char="ü"/>
              <a:defRPr/>
            </a:pPr>
            <a:r>
              <a:rPr lang="en-US" kern="0" dirty="0">
                <a:solidFill>
                  <a:srgbClr val="00B050"/>
                </a:solidFill>
                <a:latin typeface="Arial Rounded MT Bold" panose="020F0704030504030204" pitchFamily="34" charset="0"/>
              </a:rPr>
              <a:t>Improved field perceptions </a:t>
            </a:r>
            <a:r>
              <a:rPr lang="en-US" kern="0" dirty="0">
                <a:latin typeface="Arial Rounded MT Bold" panose="020F0704030504030204" pitchFamily="34" charset="0"/>
              </a:rPr>
              <a:t>on the consistency and quality of supports provided by NCDPI </a:t>
            </a:r>
            <a:endParaRPr lang="en-US" dirty="0"/>
          </a:p>
          <a:p>
            <a:pPr marL="0" indent="0">
              <a:buNone/>
            </a:pPr>
            <a:endParaRPr lang="en-US" dirty="0"/>
          </a:p>
        </p:txBody>
      </p:sp>
    </p:spTree>
    <p:extLst>
      <p:ext uri="{BB962C8B-B14F-4D97-AF65-F5344CB8AC3E}">
        <p14:creationId xmlns:p14="http://schemas.microsoft.com/office/powerpoint/2010/main" val="189724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C5290E-35AD-4B1C-A196-72E1D1D3BC94}"/>
              </a:ext>
            </a:extLst>
          </p:cNvPr>
          <p:cNvSpPr txBox="1"/>
          <p:nvPr/>
        </p:nvSpPr>
        <p:spPr>
          <a:xfrm>
            <a:off x="1277473" y="991677"/>
            <a:ext cx="4303054" cy="3754874"/>
          </a:xfrm>
          <a:prstGeom prst="rect">
            <a:avLst/>
          </a:prstGeom>
          <a:solidFill>
            <a:schemeClr val="bg2"/>
          </a:solidFill>
          <a:ln w="12700">
            <a:solidFill>
              <a:schemeClr val="tx1"/>
            </a:solidFill>
          </a:ln>
        </p:spPr>
        <p:txBody>
          <a:bodyPr wrap="square" rtlCol="0">
            <a:spAutoFit/>
          </a:bodyPr>
          <a:lstStyle/>
          <a:p>
            <a:r>
              <a:rPr lang="en-US" sz="2000" b="1" dirty="0">
                <a:latin typeface="Bahnschrift SemiBold SemiConden" panose="020B0502040204020203" pitchFamily="34" charset="0"/>
              </a:rPr>
              <a:t>Regional Case Managers:</a:t>
            </a:r>
            <a:br>
              <a:rPr lang="en-US" sz="2000" b="1" dirty="0">
                <a:latin typeface="Bahnschrift SemiBold SemiConden" panose="020B0502040204020203" pitchFamily="34" charset="0"/>
              </a:rPr>
            </a:br>
            <a:endParaRPr lang="en-US" sz="1200" dirty="0"/>
          </a:p>
          <a:p>
            <a:pPr marL="285750" indent="-285750">
              <a:spcAft>
                <a:spcPts val="600"/>
              </a:spcAft>
              <a:buFont typeface="Wingdings" panose="05000000000000000000" pitchFamily="2" charset="2"/>
              <a:buChar char="§"/>
            </a:pPr>
            <a:r>
              <a:rPr lang="en-US" sz="1600" dirty="0">
                <a:latin typeface="Bahnschrift SemiBold SemiConden" panose="020B0502040204020203" pitchFamily="34" charset="0"/>
              </a:rPr>
              <a:t>Carryout the mission of the Regional Support Structure</a:t>
            </a:r>
          </a:p>
          <a:p>
            <a:pPr marL="285750" indent="-285750">
              <a:spcAft>
                <a:spcPts val="600"/>
              </a:spcAft>
              <a:buFont typeface="Wingdings" panose="05000000000000000000" pitchFamily="2" charset="2"/>
              <a:buChar char="§"/>
            </a:pPr>
            <a:r>
              <a:rPr lang="en-US" sz="1600" dirty="0">
                <a:latin typeface="Bahnschrift SemiBold SemiConden" panose="020B0502040204020203" pitchFamily="34" charset="0"/>
              </a:rPr>
              <a:t>Serve as a point of contact and liaison to district superintendents and leadership teams</a:t>
            </a:r>
          </a:p>
          <a:p>
            <a:pPr marL="285750" indent="-285750">
              <a:spcAft>
                <a:spcPts val="600"/>
              </a:spcAft>
              <a:buFont typeface="Wingdings" panose="05000000000000000000" pitchFamily="2" charset="2"/>
              <a:buChar char="§"/>
            </a:pPr>
            <a:r>
              <a:rPr lang="en-US" sz="1600" dirty="0">
                <a:latin typeface="Bahnschrift SemiBold SemiConden" panose="020B0502040204020203" pitchFamily="34" charset="0"/>
              </a:rPr>
              <a:t>Collaborate every other week with the RST members (face-to-face or virtually)</a:t>
            </a:r>
          </a:p>
          <a:p>
            <a:pPr marL="285750" indent="-285750">
              <a:spcAft>
                <a:spcPts val="600"/>
              </a:spcAft>
              <a:buFont typeface="Wingdings" panose="05000000000000000000" pitchFamily="2" charset="2"/>
              <a:buChar char="§"/>
            </a:pPr>
            <a:r>
              <a:rPr lang="en-US" sz="1600" dirty="0">
                <a:latin typeface="Bahnschrift SemiBold SemiConden" panose="020B0502040204020203" pitchFamily="34" charset="0"/>
              </a:rPr>
              <a:t>Meet weekly as an RCM team to discuss progress (face-to-face and/or virtually)</a:t>
            </a:r>
          </a:p>
          <a:p>
            <a:pPr marL="285750" indent="-285750">
              <a:spcAft>
                <a:spcPts val="600"/>
              </a:spcAft>
              <a:buFont typeface="Wingdings" panose="05000000000000000000" pitchFamily="2" charset="2"/>
              <a:buChar char="§"/>
            </a:pPr>
            <a:r>
              <a:rPr lang="en-US" sz="1600" dirty="0">
                <a:latin typeface="Bahnschrift SemiBold SemiConden" panose="020B0502040204020203" pitchFamily="34" charset="0"/>
              </a:rPr>
              <a:t>Participate in ongoing  professional learning</a:t>
            </a:r>
          </a:p>
          <a:p>
            <a:pPr marL="285750" indent="-285750">
              <a:spcAft>
                <a:spcPts val="600"/>
              </a:spcAft>
              <a:buFont typeface="Wingdings" panose="05000000000000000000" pitchFamily="2" charset="2"/>
              <a:buChar char="§"/>
            </a:pPr>
            <a:r>
              <a:rPr lang="en-US" sz="1600" dirty="0">
                <a:latin typeface="Bahnschrift SemiBold SemiConden" panose="020B0502040204020203" pitchFamily="34" charset="0"/>
              </a:rPr>
              <a:t>Meet monthly with the         Guiding Coalition</a:t>
            </a:r>
          </a:p>
          <a:p>
            <a:pPr marL="285750" indent="-285750">
              <a:spcAft>
                <a:spcPts val="600"/>
              </a:spcAft>
              <a:buFont typeface="Wingdings" panose="05000000000000000000" pitchFamily="2" charset="2"/>
              <a:buChar char="§"/>
            </a:pPr>
            <a:r>
              <a:rPr lang="en-US" sz="1600" dirty="0">
                <a:latin typeface="Bahnschrift SemiBold SemiConden" panose="020B0502040204020203" pitchFamily="34" charset="0"/>
              </a:rPr>
              <a:t>Collaborate with RESA directors/staff</a:t>
            </a:r>
            <a:endParaRPr lang="en-US" sz="1200" dirty="0">
              <a:latin typeface="Bahnschrift SemiBold SemiConden" panose="020B0502040204020203" pitchFamily="34" charset="0"/>
            </a:endParaRPr>
          </a:p>
        </p:txBody>
      </p:sp>
      <p:pic>
        <p:nvPicPr>
          <p:cNvPr id="16" name="Picture 15">
            <a:extLst>
              <a:ext uri="{FF2B5EF4-FFF2-40B4-BE49-F238E27FC236}">
                <a16:creationId xmlns:a16="http://schemas.microsoft.com/office/drawing/2014/main" id="{0F0F72C6-519F-4906-82E8-8AD419425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473" y="5897824"/>
            <a:ext cx="4303054" cy="1645920"/>
          </a:xfrm>
          <a:prstGeom prst="rect">
            <a:avLst/>
          </a:prstGeom>
        </p:spPr>
      </p:pic>
    </p:spTree>
    <p:extLst>
      <p:ext uri="{BB962C8B-B14F-4D97-AF65-F5344CB8AC3E}">
        <p14:creationId xmlns:p14="http://schemas.microsoft.com/office/powerpoint/2010/main" val="97014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82DE0B-F9E1-4CCA-8648-87519A9E0232}"/>
              </a:ext>
            </a:extLst>
          </p:cNvPr>
          <p:cNvPicPr>
            <a:picLocks noGrp="1" noChangeAspect="1"/>
          </p:cNvPicPr>
          <p:nvPr>
            <p:ph idx="1"/>
          </p:nvPr>
        </p:nvPicPr>
        <p:blipFill>
          <a:blip r:embed="rId2"/>
          <a:stretch>
            <a:fillRect/>
          </a:stretch>
        </p:blipFill>
        <p:spPr>
          <a:xfrm>
            <a:off x="92253" y="1458036"/>
            <a:ext cx="6765747" cy="3524782"/>
          </a:xfrm>
          <a:prstGeom prst="rect">
            <a:avLst/>
          </a:prstGeom>
        </p:spPr>
      </p:pic>
      <p:pic>
        <p:nvPicPr>
          <p:cNvPr id="16" name="Picture 15">
            <a:extLst>
              <a:ext uri="{FF2B5EF4-FFF2-40B4-BE49-F238E27FC236}">
                <a16:creationId xmlns:a16="http://schemas.microsoft.com/office/drawing/2014/main" id="{0F0F72C6-519F-4906-82E8-8AD419425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23" y="6189372"/>
            <a:ext cx="4303054" cy="1645920"/>
          </a:xfrm>
          <a:prstGeom prst="rect">
            <a:avLst/>
          </a:prstGeom>
        </p:spPr>
      </p:pic>
    </p:spTree>
    <p:extLst>
      <p:ext uri="{BB962C8B-B14F-4D97-AF65-F5344CB8AC3E}">
        <p14:creationId xmlns:p14="http://schemas.microsoft.com/office/powerpoint/2010/main" val="421948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9A5789-434D-4123-A796-CE0EB97D5B0F}"/>
              </a:ext>
            </a:extLst>
          </p:cNvPr>
          <p:cNvPicPr>
            <a:picLocks noChangeAspect="1"/>
          </p:cNvPicPr>
          <p:nvPr/>
        </p:nvPicPr>
        <p:blipFill rotWithShape="1">
          <a:blip r:embed="rId2"/>
          <a:srcRect l="21394" r="19938"/>
          <a:stretch/>
        </p:blipFill>
        <p:spPr>
          <a:xfrm>
            <a:off x="164123" y="1371230"/>
            <a:ext cx="6447692" cy="6506677"/>
          </a:xfrm>
          <a:prstGeom prst="rect">
            <a:avLst/>
          </a:prstGeom>
        </p:spPr>
      </p:pic>
      <p:sp>
        <p:nvSpPr>
          <p:cNvPr id="7" name="TextBox 6">
            <a:extLst>
              <a:ext uri="{FF2B5EF4-FFF2-40B4-BE49-F238E27FC236}">
                <a16:creationId xmlns:a16="http://schemas.microsoft.com/office/drawing/2014/main" id="{A5E2FC0B-8EB3-40F2-88B2-BCA0A49EB813}"/>
              </a:ext>
            </a:extLst>
          </p:cNvPr>
          <p:cNvSpPr txBox="1"/>
          <p:nvPr/>
        </p:nvSpPr>
        <p:spPr>
          <a:xfrm>
            <a:off x="664420" y="532619"/>
            <a:ext cx="5732584" cy="707886"/>
          </a:xfrm>
          <a:prstGeom prst="rect">
            <a:avLst/>
          </a:prstGeom>
          <a:noFill/>
        </p:spPr>
        <p:txBody>
          <a:bodyPr wrap="square" rtlCol="0">
            <a:spAutoFit/>
          </a:bodyPr>
          <a:lstStyle/>
          <a:p>
            <a:pPr algn="ctr"/>
            <a:r>
              <a:rPr lang="en-US" sz="2000" b="1" dirty="0"/>
              <a:t>NC DPI Regional Support Structure  </a:t>
            </a:r>
          </a:p>
          <a:p>
            <a:pPr algn="ctr"/>
            <a:r>
              <a:rPr lang="en-US" sz="2000" b="1" dirty="0"/>
              <a:t>Team Member Representation by Division/Unit</a:t>
            </a:r>
            <a:r>
              <a:rPr lang="en-US" sz="2000" dirty="0"/>
              <a:t>  </a:t>
            </a:r>
          </a:p>
        </p:txBody>
      </p:sp>
      <p:sp>
        <p:nvSpPr>
          <p:cNvPr id="8" name="TextBox 7">
            <a:extLst>
              <a:ext uri="{FF2B5EF4-FFF2-40B4-BE49-F238E27FC236}">
                <a16:creationId xmlns:a16="http://schemas.microsoft.com/office/drawing/2014/main" id="{0B7396D4-1664-4581-AF79-C929E8F76BAA}"/>
              </a:ext>
            </a:extLst>
          </p:cNvPr>
          <p:cNvSpPr txBox="1"/>
          <p:nvPr/>
        </p:nvSpPr>
        <p:spPr>
          <a:xfrm>
            <a:off x="1172309" y="8042030"/>
            <a:ext cx="5017476" cy="369332"/>
          </a:xfrm>
          <a:prstGeom prst="rect">
            <a:avLst/>
          </a:prstGeom>
          <a:noFill/>
        </p:spPr>
        <p:txBody>
          <a:bodyPr wrap="square" rtlCol="0">
            <a:spAutoFit/>
          </a:bodyPr>
          <a:lstStyle/>
          <a:p>
            <a:r>
              <a:rPr lang="en-US" dirty="0"/>
              <a:t>* </a:t>
            </a:r>
            <a:r>
              <a:rPr lang="en-US" b="1" i="1" dirty="0"/>
              <a:t>Full job descriptions will by provided via email </a:t>
            </a:r>
          </a:p>
        </p:txBody>
      </p:sp>
    </p:spTree>
    <p:extLst>
      <p:ext uri="{BB962C8B-B14F-4D97-AF65-F5344CB8AC3E}">
        <p14:creationId xmlns:p14="http://schemas.microsoft.com/office/powerpoint/2010/main" val="319136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all brick building&#10;&#10;Description automatically generated">
            <a:extLst>
              <a:ext uri="{FF2B5EF4-FFF2-40B4-BE49-F238E27FC236}">
                <a16:creationId xmlns:a16="http://schemas.microsoft.com/office/drawing/2014/main" id="{E8ED807F-1A00-B64A-83BD-CEC90B5A6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73044" y="1594681"/>
            <a:ext cx="8304696" cy="6228521"/>
          </a:xfrm>
        </p:spPr>
      </p:pic>
      <p:sp>
        <p:nvSpPr>
          <p:cNvPr id="2" name="Title 1">
            <a:extLst>
              <a:ext uri="{FF2B5EF4-FFF2-40B4-BE49-F238E27FC236}">
                <a16:creationId xmlns:a16="http://schemas.microsoft.com/office/drawing/2014/main" id="{DC6FF8F5-44D6-FE44-9E0B-A7B03A32C967}"/>
              </a:ext>
            </a:extLst>
          </p:cNvPr>
          <p:cNvSpPr>
            <a:spLocks noGrp="1"/>
          </p:cNvSpPr>
          <p:nvPr>
            <p:ph type="title"/>
          </p:nvPr>
        </p:nvSpPr>
        <p:spPr>
          <a:xfrm>
            <a:off x="857819" y="4306957"/>
            <a:ext cx="5330947" cy="1909697"/>
          </a:xfrm>
        </p:spPr>
        <p:txBody>
          <a:bodyPr>
            <a:normAutofit fontScale="90000"/>
          </a:bodyPr>
          <a:lstStyle/>
          <a:p>
            <a:pPr algn="ctr"/>
            <a:r>
              <a:rPr lang="en-US" sz="4400" b="1" dirty="0">
                <a:solidFill>
                  <a:schemeClr val="bg1"/>
                </a:solidFill>
                <a:latin typeface="American Typewriter Condensed" panose="02090606020004020304" pitchFamily="18" charset="77"/>
              </a:rPr>
              <a:t>NCDPI Regional Support Structure  </a:t>
            </a:r>
          </a:p>
        </p:txBody>
      </p:sp>
      <p:sp>
        <p:nvSpPr>
          <p:cNvPr id="3" name="Rectangle 2">
            <a:extLst>
              <a:ext uri="{FF2B5EF4-FFF2-40B4-BE49-F238E27FC236}">
                <a16:creationId xmlns:a16="http://schemas.microsoft.com/office/drawing/2014/main" id="{FDCB8476-67AD-514C-8101-1BDE80095536}"/>
              </a:ext>
            </a:extLst>
          </p:cNvPr>
          <p:cNvSpPr/>
          <p:nvPr/>
        </p:nvSpPr>
        <p:spPr>
          <a:xfrm rot="18958509">
            <a:off x="-362929" y="4110335"/>
            <a:ext cx="7583871" cy="92333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DPI Has Left The Building!</a:t>
            </a:r>
          </a:p>
        </p:txBody>
      </p:sp>
    </p:spTree>
    <p:extLst>
      <p:ext uri="{BB962C8B-B14F-4D97-AF65-F5344CB8AC3E}">
        <p14:creationId xmlns:p14="http://schemas.microsoft.com/office/powerpoint/2010/main" val="295966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69000" r="-69000"/>
          </a:stretch>
        </a:blipFill>
        <a:effectLst/>
      </p:bgPr>
    </p:bg>
    <p:spTree>
      <p:nvGrpSpPr>
        <p:cNvPr id="1" name=""/>
        <p:cNvGrpSpPr/>
        <p:nvPr/>
      </p:nvGrpSpPr>
      <p:grpSpPr>
        <a:xfrm>
          <a:off x="0" y="0"/>
          <a:ext cx="0" cy="0"/>
          <a:chOff x="0" y="0"/>
          <a:chExt cx="0" cy="0"/>
        </a:xfrm>
      </p:grpSpPr>
      <p:sp>
        <p:nvSpPr>
          <p:cNvPr id="16" name="Explosion: 8 Points 15">
            <a:extLst>
              <a:ext uri="{FF2B5EF4-FFF2-40B4-BE49-F238E27FC236}">
                <a16:creationId xmlns:a16="http://schemas.microsoft.com/office/drawing/2014/main" id="{9BBD31D9-1BA9-469E-B3C9-239E13018363}"/>
              </a:ext>
            </a:extLst>
          </p:cNvPr>
          <p:cNvSpPr/>
          <p:nvPr/>
        </p:nvSpPr>
        <p:spPr>
          <a:xfrm rot="558897">
            <a:off x="5218178" y="30439"/>
            <a:ext cx="1550798" cy="1091759"/>
          </a:xfrm>
          <a:prstGeom prst="irregularSeal1">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45FB6A-33C4-4F4B-91F9-27D611FD7B81}"/>
              </a:ext>
            </a:extLst>
          </p:cNvPr>
          <p:cNvSpPr txBox="1"/>
          <p:nvPr/>
        </p:nvSpPr>
        <p:spPr>
          <a:xfrm>
            <a:off x="1500088" y="36444"/>
            <a:ext cx="3632202"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erlin Sans FB Demi" panose="020E0802020502020306"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On the Menu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    September 2019</a:t>
            </a:r>
          </a:p>
        </p:txBody>
      </p:sp>
      <p:sp>
        <p:nvSpPr>
          <p:cNvPr id="9" name="TextBox 8">
            <a:extLst>
              <a:ext uri="{FF2B5EF4-FFF2-40B4-BE49-F238E27FC236}">
                <a16:creationId xmlns:a16="http://schemas.microsoft.com/office/drawing/2014/main" id="{49369B32-ED66-4236-A2B7-7FD9951EB11C}"/>
              </a:ext>
            </a:extLst>
          </p:cNvPr>
          <p:cNvSpPr txBox="1"/>
          <p:nvPr/>
        </p:nvSpPr>
        <p:spPr>
          <a:xfrm>
            <a:off x="160021" y="1257359"/>
            <a:ext cx="6484620" cy="4788362"/>
          </a:xfrm>
          <a:prstGeom prst="rect">
            <a:avLst/>
          </a:prstGeom>
          <a:blipFill>
            <a:blip r:embed="rId4"/>
            <a:tile tx="0" ty="0" sx="100000" sy="100000" flip="none" algn="tl"/>
          </a:blipFill>
          <a:ln w="1905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900" b="1" i="0" u="sng" strike="noStrike" kern="1200" cap="none" spc="0" normalizeH="0" baseline="0" noProof="0" dirty="0">
              <a:ln>
                <a:noFill/>
              </a:ln>
              <a:solidFill>
                <a:prstClr val="black"/>
              </a:solidFill>
              <a:effectLst/>
              <a:uLnTx/>
              <a:uFillTx/>
              <a:latin typeface="Helvetica" panose="020B0604020202020204" pitchFamily="34" charset="0"/>
              <a:ea typeface="Times New Roman" panose="02020603050405020304" pitchFamily="18" charset="0"/>
              <a:cs typeface="Calibri" panose="020F0502020204030204" pitchFamily="34" charset="0"/>
            </a:endParaRPr>
          </a:p>
          <a:p>
            <a:pPr marL="0" marR="0" lvl="0" indent="0" algn="ctr" defTabSz="457200" rtl="0" eaLnBrk="1" fontAlgn="auto" latinLnBrk="0" hangingPunct="1">
              <a:lnSpc>
                <a:spcPct val="115000"/>
              </a:lnSpc>
              <a:spcBef>
                <a:spcPts val="0"/>
              </a:spcBef>
              <a:spcAft>
                <a:spcPts val="600"/>
              </a:spcAft>
              <a:buClrTx/>
              <a:buSzTx/>
              <a:buFontTx/>
              <a:buNone/>
              <a:tabLst/>
              <a:defRPr/>
            </a:pPr>
            <a:r>
              <a:rPr kumimoji="0" lang="en-US" sz="1350" b="1" i="0" u="none" strike="noStrike" kern="1200" cap="none" spc="0" normalizeH="0" baseline="0" noProof="0" dirty="0">
                <a:ln>
                  <a:noFill/>
                </a:ln>
                <a:solidFill>
                  <a:srgbClr val="85225F"/>
                </a:solidFill>
                <a:effectLst/>
                <a:uLnTx/>
                <a:uFillTx/>
                <a:latin typeface="Helvetica" panose="020B0604020202020204" pitchFamily="34" charset="0"/>
                <a:ea typeface="Calibri" panose="020F0502020204030204" pitchFamily="34" charset="0"/>
                <a:cs typeface="+mn-cs"/>
              </a:rPr>
              <a:t>Registration Information for Low Performing Webinars </a:t>
            </a: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ct val="115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NCDPI’s District and Regional Support unit provides a webinar for leaders in these schools and/or districts, whether newly designated or continuing in the designation. Webinars provide information for leaders concerning the policies, expectations, and deadlines for the Comprehensive Plan required for Low Perf</a:t>
            </a:r>
            <a:r>
              <a:rPr kumimoji="0" lang="en-US" sz="9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o</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rming Schools and Low Performing Districts, respectively.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PLEASE NOTE</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Each webinar, one for Low Performing Schools and one for Low Performing Districts, will be offered twice, and participants need only attend one of the offered webinars. Only leaders in schools and districts who are designated Low Performing need to register.</a:t>
            </a:r>
          </a:p>
          <a:p>
            <a:pPr marL="0" marR="0" lvl="0" indent="0" algn="ctr" defTabSz="457200" rtl="0" eaLnBrk="1" fontAlgn="auto" latinLnBrk="0" hangingPunct="1">
              <a:lnSpc>
                <a:spcPts val="1275"/>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Pl</a:t>
            </a:r>
            <a:r>
              <a:rPr kumimoji="0" lang="en-US" sz="9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e</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ase find the registration links below:</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a:t>
            </a:r>
            <a:r>
              <a:rPr kumimoji="0" lang="en-US" sz="900" b="1" i="0" u="sng"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Low Performing</a:t>
            </a:r>
            <a:r>
              <a:rPr kumimoji="0" lang="en-US" sz="900" b="0" i="0" u="sng"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 </a:t>
            </a:r>
            <a:r>
              <a:rPr kumimoji="0" lang="en-US" sz="900" b="1" i="0" u="sng"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Districts Webinar Options:</a:t>
            </a:r>
            <a:r>
              <a:rPr kumimoji="0" lang="en-US" sz="900" b="1"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 (Select one)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Please register for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Low Performing</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Districts Webinar Option 1</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on</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Sep 20, 2019 2:00 PM</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EDT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sng"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https://attendee.gotowebinar.com/register/608448145867809292</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After registering, you will receive a confirmation email containing information about joining the webinar.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________________________________________________________________</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Please register for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Low Performing Districts Webinar Option 2 </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on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Sep 23, 2019 2:00 PM</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EDT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sng"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https://attendee.gotowebinar.com/register/2610796259001459724</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After registering, you will receive a confirmation email containing information about joining the webinar.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___________________________________________________________________________________</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 </a:t>
            </a:r>
            <a:r>
              <a:rPr kumimoji="0" lang="en-US" sz="900" b="1" i="0" u="sng"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Low Performing Schools/Charter Schools Webinar Options:</a:t>
            </a:r>
            <a:r>
              <a:rPr kumimoji="0" lang="en-US" sz="900" b="1"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 </a:t>
            </a:r>
            <a:r>
              <a:rPr kumimoji="0" lang="en-US" sz="900" b="1" i="0" u="sng"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a:t>
            </a:r>
            <a:r>
              <a:rPr kumimoji="0" lang="en-US" sz="900" b="1"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Select one</a:t>
            </a:r>
            <a:r>
              <a:rPr kumimoji="0" lang="en-US" sz="900" b="1" i="0" u="sng"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a:t>
            </a:r>
            <a:r>
              <a:rPr kumimoji="0" lang="en-US" sz="900" b="1"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mn-cs"/>
              </a:rPr>
              <a:t> </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Please register for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Low Performing Schools Webinar Option 1</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on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Sep 20, 2019 3:00 PM</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EDT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sng"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hlinkClick r:id="rId7">
                  <a:extLst>
                    <a:ext uri="{A12FA001-AC4F-418D-AE19-62706E023703}">
                      <ahyp:hlinkClr xmlns:ahyp="http://schemas.microsoft.com/office/drawing/2018/hyperlinkcolor" val="tx"/>
                    </a:ext>
                  </a:extLst>
                </a:hlinkClick>
              </a:rPr>
              <a:t>https://attendee.gotowebinar.com/register/2988454313886761228</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After registering, you will receive a confirmation email containing information about joining the webinar.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________________________________________________________________</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Please register for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Low Performing Schools Webinar Option 2</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on </a:t>
            </a:r>
            <a:r>
              <a:rPr kumimoji="0" lang="en-US" sz="900" b="1"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Sep 23, 2019 3:00 PM</a:t>
            </a: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 EDT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sng"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hlinkClick r:id="rId8">
                  <a:extLst>
                    <a:ext uri="{A12FA001-AC4F-418D-AE19-62706E023703}">
                      <ahyp:hlinkClr xmlns:ahyp="http://schemas.microsoft.com/office/drawing/2018/hyperlinkcolor" val="tx"/>
                    </a:ext>
                  </a:extLst>
                </a:hlinkClick>
              </a:rPr>
              <a:t>https://attendee.gotowebinar.com/register/4421001416646399244</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ts val="1275"/>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D7B"/>
                </a:solidFill>
                <a:effectLst/>
                <a:uLnTx/>
                <a:uFillTx/>
                <a:latin typeface="Helvetica" panose="020B0604020202020204" pitchFamily="34" charset="0"/>
                <a:ea typeface="Calibri" panose="020F0502020204030204" pitchFamily="34" charset="0"/>
                <a:cs typeface="+mn-cs"/>
              </a:rPr>
              <a:t>After registering, you will receive a confirmation email containing information about joining the webinar.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
            <a:extLst>
              <a:ext uri="{FF2B5EF4-FFF2-40B4-BE49-F238E27FC236}">
                <a16:creationId xmlns:a16="http://schemas.microsoft.com/office/drawing/2014/main" id="{C15BECC5-F042-4030-876D-E58590251663}"/>
              </a:ext>
            </a:extLst>
          </p:cNvPr>
          <p:cNvSpPr>
            <a:spLocks noChangeArrowheads="1"/>
          </p:cNvSpPr>
          <p:nvPr/>
        </p:nvSpPr>
        <p:spPr bwMode="auto">
          <a:xfrm>
            <a:off x="914400" y="50371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2">
            <a:extLst>
              <a:ext uri="{FF2B5EF4-FFF2-40B4-BE49-F238E27FC236}">
                <a16:creationId xmlns:a16="http://schemas.microsoft.com/office/drawing/2014/main" id="{9E3CD8F0-F0BB-46CA-8498-1FB74A4BCBA3}"/>
              </a:ext>
            </a:extLst>
          </p:cNvPr>
          <p:cNvSpPr>
            <a:spLocks noChangeArrowheads="1"/>
          </p:cNvSpPr>
          <p:nvPr/>
        </p:nvSpPr>
        <p:spPr bwMode="auto">
          <a:xfrm>
            <a:off x="914400" y="51212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3">
            <a:extLst>
              <a:ext uri="{FF2B5EF4-FFF2-40B4-BE49-F238E27FC236}">
                <a16:creationId xmlns:a16="http://schemas.microsoft.com/office/drawing/2014/main" id="{B2E016C5-3B05-4125-8D69-0C190103115B}"/>
              </a:ext>
            </a:extLst>
          </p:cNvPr>
          <p:cNvSpPr>
            <a:spLocks noChangeArrowheads="1"/>
          </p:cNvSpPr>
          <p:nvPr/>
        </p:nvSpPr>
        <p:spPr bwMode="auto">
          <a:xfrm>
            <a:off x="-3318933" y="364398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05430E1C-604C-43D1-98E1-115FBC633B50}"/>
              </a:ext>
            </a:extLst>
          </p:cNvPr>
          <p:cNvSpPr txBox="1"/>
          <p:nvPr/>
        </p:nvSpPr>
        <p:spPr>
          <a:xfrm>
            <a:off x="5090461" y="123205"/>
            <a:ext cx="161544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Impact" panose="020B0806030902050204" pitchFamily="34" charset="0"/>
                <a:ea typeface="+mn-ea"/>
                <a:cs typeface="Hadassah Friedlaender" panose="02020603050405020304" pitchFamily="18" charset="-79"/>
              </a:rPr>
              <a:t>  </a:t>
            </a: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REGISTER NOW</a:t>
            </a:r>
            <a:r>
              <a:rPr kumimoji="0" lang="en-US" sz="1400" b="1" i="0" u="none" strike="noStrike" kern="1200" cap="none" spc="0" normalizeH="0" baseline="0" noProof="0" dirty="0">
                <a:ln>
                  <a:noFill/>
                </a:ln>
                <a:solidFill>
                  <a:prstClr val="white"/>
                </a:solidFill>
                <a:effectLst/>
                <a:uLnTx/>
                <a:uFillTx/>
                <a:latin typeface="Impact" panose="020B0806030902050204" pitchFamily="34" charset="0"/>
                <a:ea typeface="+mn-ea"/>
                <a:cs typeface="Hadassah Friedlaender" panose="02020603050405020304" pitchFamily="18" charset="-79"/>
              </a:rPr>
              <a:t>!</a:t>
            </a:r>
          </a:p>
        </p:txBody>
      </p:sp>
      <p:sp>
        <p:nvSpPr>
          <p:cNvPr id="8" name="TextBox 7">
            <a:extLst>
              <a:ext uri="{FF2B5EF4-FFF2-40B4-BE49-F238E27FC236}">
                <a16:creationId xmlns:a16="http://schemas.microsoft.com/office/drawing/2014/main" id="{2DE8ED9A-B794-4ADC-A94E-6986AFCAAED9}"/>
              </a:ext>
            </a:extLst>
          </p:cNvPr>
          <p:cNvSpPr txBox="1"/>
          <p:nvPr/>
        </p:nvSpPr>
        <p:spPr>
          <a:xfrm>
            <a:off x="1401387" y="8696260"/>
            <a:ext cx="80841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0" name="Rectangle 11">
            <a:extLst>
              <a:ext uri="{FF2B5EF4-FFF2-40B4-BE49-F238E27FC236}">
                <a16:creationId xmlns:a16="http://schemas.microsoft.com/office/drawing/2014/main" id="{AB6C8F44-A531-46B0-BE9A-E8E3C60E42F6}"/>
              </a:ext>
            </a:extLst>
          </p:cNvPr>
          <p:cNvSpPr>
            <a:spLocks noChangeArrowheads="1"/>
          </p:cNvSpPr>
          <p:nvPr/>
        </p:nvSpPr>
        <p:spPr bwMode="auto">
          <a:xfrm>
            <a:off x="-49611" y="2992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76176"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3DFA26A5-0EC4-48C2-A669-4858D375A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69" y="36444"/>
            <a:ext cx="1397600" cy="11991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787E540-B425-4261-92C5-E8E12343E179}"/>
              </a:ext>
            </a:extLst>
          </p:cNvPr>
          <p:cNvSpPr/>
          <p:nvPr/>
        </p:nvSpPr>
        <p:spPr>
          <a:xfrm>
            <a:off x="160020" y="6441211"/>
            <a:ext cx="6484620" cy="2123658"/>
          </a:xfrm>
          <a:prstGeom prst="rect">
            <a:avLst/>
          </a:prstGeom>
          <a:pattFill prst="solidDmnd">
            <a:fgClr>
              <a:schemeClr val="accent4">
                <a:lumMod val="20000"/>
                <a:lumOff val="80000"/>
              </a:schemeClr>
            </a:fgClr>
            <a:bgClr>
              <a:schemeClr val="bg1"/>
            </a:bgClr>
          </a:patt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1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Professional Learning Opportunities</a:t>
            </a:r>
            <a:br>
              <a:rPr kumimoji="0" lang="en-US" alt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1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Curriculum and Instruction Leaders Quarterly Webinar Series</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alt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quarterly webinar professional learning series is open to curriculum leaders of all content areas. The Standards, Curriculum, and Instruction Division will provide updates on topics of interest throughout the year. Register once for all four webinars in the series:</a:t>
            </a:r>
            <a:b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Tue, Sep 10, 2019 10:00 AM - 11:00 AM EDT</a:t>
            </a:r>
            <a:b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Tue, Nov 12, 2019 10:00 AM - 11:00 AM EST</a:t>
            </a:r>
            <a:b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Tue, Feb 4, 2020 10:00 AM - 11:00 AM EST</a:t>
            </a:r>
            <a:b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Tue, May 5, 2020 10:00 AM - 11:00 AM EDT</a:t>
            </a:r>
            <a:b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11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Registration link </a:t>
            </a: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0" i="0" u="none" strike="noStrike" kern="1200" cap="none" spc="0" normalizeH="0" baseline="0" noProof="0" dirty="0">
                <a:ln>
                  <a:noFill/>
                </a:ln>
                <a:solidFill>
                  <a:srgbClr val="143F9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https://register.gotowebinar.com/register/1791917380857089281</a:t>
            </a: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br>
              <a:rPr kumimoji="0" lang="en-US"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Register here</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226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674</TotalTime>
  <Words>399</Words>
  <Application>Microsoft Office PowerPoint</Application>
  <PresentationFormat>Letter Paper (8.5x11 in)</PresentationFormat>
  <Paragraphs>105</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American Typewriter Condensed</vt:lpstr>
      <vt:lpstr>Arial</vt:lpstr>
      <vt:lpstr>Arial Rounded MT Bold</vt:lpstr>
      <vt:lpstr>Bahnschrift SemiBold SemiConden</vt:lpstr>
      <vt:lpstr>Berlin Sans FB Demi</vt:lpstr>
      <vt:lpstr>Calibri</vt:lpstr>
      <vt:lpstr>Calibri Light</vt:lpstr>
      <vt:lpstr>Helvetica</vt:lpstr>
      <vt:lpstr>Impact</vt:lpstr>
      <vt:lpstr>Times New Roman</vt:lpstr>
      <vt:lpstr>Wingdings</vt:lpstr>
      <vt:lpstr>Office Theme</vt:lpstr>
      <vt:lpstr>NCDPI Regional Support Structure  </vt:lpstr>
      <vt:lpstr>PowerPoint Presentation</vt:lpstr>
      <vt:lpstr>North Central Regional Support Team  </vt:lpstr>
      <vt:lpstr>Redesign the regional structure to better coordinate and differentiate identified supports to LEAs  </vt:lpstr>
      <vt:lpstr>PowerPoint Presentation</vt:lpstr>
      <vt:lpstr>PowerPoint Presentation</vt:lpstr>
      <vt:lpstr>PowerPoint Presentation</vt:lpstr>
      <vt:lpstr>NCDPI Regional Support Structure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Sandhills Regional Support Team</dc:title>
  <dc:creator>Jessica Swencki</dc:creator>
  <cp:lastModifiedBy>Melany Paden</cp:lastModifiedBy>
  <cp:revision>50</cp:revision>
  <cp:lastPrinted>2019-05-09T14:47:09Z</cp:lastPrinted>
  <dcterms:created xsi:type="dcterms:W3CDTF">2019-04-10T23:52:51Z</dcterms:created>
  <dcterms:modified xsi:type="dcterms:W3CDTF">2019-09-20T16:56:02Z</dcterms:modified>
</cp:coreProperties>
</file>